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62" r:id="rId4"/>
    <p:sldId id="263" r:id="rId5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4"/>
    <p:restoredTop sz="94645"/>
  </p:normalViewPr>
  <p:slideViewPr>
    <p:cSldViewPr>
      <p:cViewPr>
        <p:scale>
          <a:sx n="122" d="100"/>
          <a:sy n="122" d="100"/>
        </p:scale>
        <p:origin x="760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6FD34CCE-9121-444E-83DB-DDB3412B3CA6}"/>
    <pc:docChg chg="modSld">
      <pc:chgData name="稲垣 典子" userId="75e47cb5-aee2-4599-8dc9-4d0088e0ed8e" providerId="ADAL" clId="{6FD34CCE-9121-444E-83DB-DDB3412B3CA6}" dt="2022-11-09T04:33:26.827" v="249" actId="2711"/>
      <pc:docMkLst>
        <pc:docMk/>
      </pc:docMkLst>
      <pc:sldChg chg="modSp mod">
        <pc:chgData name="稲垣 典子" userId="75e47cb5-aee2-4599-8dc9-4d0088e0ed8e" providerId="ADAL" clId="{6FD34CCE-9121-444E-83DB-DDB3412B3CA6}" dt="2022-11-09T04:26:36.069" v="158" actId="2711"/>
        <pc:sldMkLst>
          <pc:docMk/>
          <pc:sldMk cId="3310187445" sldId="262"/>
        </pc:sldMkLst>
        <pc:spChg chg="mod">
          <ac:chgData name="稲垣 典子" userId="75e47cb5-aee2-4599-8dc9-4d0088e0ed8e" providerId="ADAL" clId="{6FD34CCE-9121-444E-83DB-DDB3412B3CA6}" dt="2022-11-09T04:18:35.617" v="3" actId="20577"/>
          <ac:spMkLst>
            <pc:docMk/>
            <pc:sldMk cId="3310187445" sldId="262"/>
            <ac:spMk id="2" creationId="{00000000-0000-0000-0000-000000000000}"/>
          </ac:spMkLst>
        </pc:spChg>
        <pc:spChg chg="mod">
          <ac:chgData name="稲垣 典子" userId="75e47cb5-aee2-4599-8dc9-4d0088e0ed8e" providerId="ADAL" clId="{6FD34CCE-9121-444E-83DB-DDB3412B3CA6}" dt="2022-11-09T04:26:25.578" v="157" actId="1035"/>
          <ac:spMkLst>
            <pc:docMk/>
            <pc:sldMk cId="3310187445" sldId="262"/>
            <ac:spMk id="3" creationId="{00000000-0000-0000-0000-000000000000}"/>
          </ac:spMkLst>
        </pc:spChg>
        <pc:spChg chg="mod">
          <ac:chgData name="稲垣 典子" userId="75e47cb5-aee2-4599-8dc9-4d0088e0ed8e" providerId="ADAL" clId="{6FD34CCE-9121-444E-83DB-DDB3412B3CA6}" dt="2022-11-09T04:18:41.525" v="4" actId="2711"/>
          <ac:spMkLst>
            <pc:docMk/>
            <pc:sldMk cId="3310187445" sldId="262"/>
            <ac:spMk id="10" creationId="{B8D43E4D-A6A3-C444-8269-ADC458A1FA24}"/>
          </ac:spMkLst>
        </pc:spChg>
        <pc:spChg chg="mod">
          <ac:chgData name="稲垣 典子" userId="75e47cb5-aee2-4599-8dc9-4d0088e0ed8e" providerId="ADAL" clId="{6FD34CCE-9121-444E-83DB-DDB3412B3CA6}" dt="2022-11-09T04:26:36.069" v="158" actId="2711"/>
          <ac:spMkLst>
            <pc:docMk/>
            <pc:sldMk cId="3310187445" sldId="262"/>
            <ac:spMk id="11" creationId="{C4BE339B-3E59-F249-91AA-ACB8B986C242}"/>
          </ac:spMkLst>
        </pc:spChg>
      </pc:sldChg>
      <pc:sldChg chg="modSp mod">
        <pc:chgData name="稲垣 典子" userId="75e47cb5-aee2-4599-8dc9-4d0088e0ed8e" providerId="ADAL" clId="{6FD34CCE-9121-444E-83DB-DDB3412B3CA6}" dt="2022-11-09T04:33:26.827" v="249" actId="2711"/>
        <pc:sldMkLst>
          <pc:docMk/>
          <pc:sldMk cId="3066318065" sldId="263"/>
        </pc:sldMkLst>
        <pc:spChg chg="mod">
          <ac:chgData name="稲垣 典子" userId="75e47cb5-aee2-4599-8dc9-4d0088e0ed8e" providerId="ADAL" clId="{6FD34CCE-9121-444E-83DB-DDB3412B3CA6}" dt="2022-11-09T04:33:11.943" v="247" actId="20577"/>
          <ac:spMkLst>
            <pc:docMk/>
            <pc:sldMk cId="3066318065" sldId="263"/>
            <ac:spMk id="3" creationId="{00000000-0000-0000-0000-000000000000}"/>
          </ac:spMkLst>
        </pc:spChg>
        <pc:spChg chg="mod">
          <ac:chgData name="稲垣 典子" userId="75e47cb5-aee2-4599-8dc9-4d0088e0ed8e" providerId="ADAL" clId="{6FD34CCE-9121-444E-83DB-DDB3412B3CA6}" dt="2022-11-09T04:33:26.827" v="249" actId="2711"/>
          <ac:spMkLst>
            <pc:docMk/>
            <pc:sldMk cId="3066318065" sldId="263"/>
            <ac:spMk id="10" creationId="{B8D43E4D-A6A3-C444-8269-ADC458A1FA24}"/>
          </ac:spMkLst>
        </pc:spChg>
        <pc:spChg chg="mod">
          <ac:chgData name="稲垣 典子" userId="75e47cb5-aee2-4599-8dc9-4d0088e0ed8e" providerId="ADAL" clId="{6FD34CCE-9121-444E-83DB-DDB3412B3CA6}" dt="2022-11-09T04:33:19.682" v="248" actId="2711"/>
          <ac:spMkLst>
            <pc:docMk/>
            <pc:sldMk cId="3066318065" sldId="263"/>
            <ac:spMk id="12" creationId="{CF4607FE-4B89-A02F-F1DC-AC5989024082}"/>
          </ac:spMkLst>
        </pc:spChg>
        <pc:picChg chg="mod">
          <ac:chgData name="稲垣 典子" userId="75e47cb5-aee2-4599-8dc9-4d0088e0ed8e" providerId="ADAL" clId="{6FD34CCE-9121-444E-83DB-DDB3412B3CA6}" dt="2022-11-09T04:28:27.274" v="187" actId="1035"/>
          <ac:picMkLst>
            <pc:docMk/>
            <pc:sldMk cId="3066318065" sldId="263"/>
            <ac:picMk id="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2022/11/9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92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2022/2/24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70961" y="899592"/>
            <a:ext cx="626469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 rtl="0">
              <a:buNone/>
            </a:pPr>
            <a:endParaRPr lang="en-US" altLang="ja-JP" sz="55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endParaRPr lang="en-US" altLang="ja-JP" sz="55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血糖：けっとう、グルコース、Ｇｌｕ</a:t>
            </a:r>
          </a:p>
          <a:p>
            <a:pPr marL="0" lvl="0" indent="0" rtl="0">
              <a:buNone/>
            </a:pPr>
            <a:r>
              <a:rPr lang="zh-TW" altLang="en-US" sz="64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hans" sz="72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血糖：葡萄糖（Glucose）、Glu</a:t>
            </a:r>
            <a:endParaRPr lang="en-US" altLang="zh-Hans" sz="7200" b="1" dirty="0">
              <a:solidFill>
                <a:schemeClr val="accent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空腹時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70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随時≦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200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dL</a:t>
            </a:r>
            <a:endParaRPr lang="zh-hans" sz="5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r>
              <a:rPr lang="zh-hans" sz="72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[参考值]　空腹70-110mg/dL　随机≤200mg/dL</a:t>
            </a:r>
            <a:endParaRPr lang="en-US" altLang="ja-JP" sz="720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ja-JP" sz="5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血液中のブドウ糖濃度を表しています。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zh-TW" altLang="en-US" sz="5600" dirty="0">
                <a:latin typeface="SimSun"/>
                <a:ea typeface="SimSun"/>
              </a:rPr>
              <a:t>    </a:t>
            </a:r>
            <a:r>
              <a:rPr lang="zh-han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血糖是指血液中的葡萄糖浓度。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endParaRPr lang="en-US" altLang="zh-Hans" sz="5600" dirty="0">
              <a:latin typeface="SimSun"/>
              <a:ea typeface="SimSun"/>
            </a:endParaRPr>
          </a:p>
          <a:p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100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は正常高値といい、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糖尿病になる可能性が高く</a:t>
            </a:r>
            <a:r>
              <a:rPr lang="ja-JP" altLang="en-US" sz="4800">
                <a:latin typeface="HG丸ｺﾞｼｯｸM-PRO" pitchFamily="50" charset="-128"/>
                <a:ea typeface="HG丸ｺﾞｼｯｸM-PRO" pitchFamily="50" charset="-128"/>
              </a:rPr>
              <a:t>なります</a:t>
            </a:r>
            <a:r>
              <a:rPr lang="ja-JP" altLang="ja-JP" sz="480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800" b="1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空腹血糖值处于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100-110mg/dL称为正常高值，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罹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患糖尿病的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en-US" alt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可能性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会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增高。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zh-Hans" altLang="en-U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空腹時とは、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最後に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食事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をして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から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時間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経った時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のこと</a:t>
            </a:r>
            <a:r>
              <a:rPr lang="ja-JP" altLang="ja-JP" sz="48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</a:t>
            </a:r>
            <a:r>
              <a:rPr lang="ja-JP" altLang="en-US" sz="48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す。</a:t>
            </a:r>
            <a:endParaRPr lang="ja-JP" altLang="ja-JP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r>
              <a:rPr lang="zh-TW" altLang="en-US" sz="5600" dirty="0">
                <a:latin typeface="SimSun"/>
                <a:ea typeface="SimSun"/>
              </a:rPr>
              <a:t>    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空腹是指从最后一次进餐之后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经过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大约10个小时以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上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的状态</a:t>
            </a:r>
            <a:r>
              <a:rPr lang="zh-hans" sz="64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64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zh-Hans" sz="5600" dirty="0">
              <a:solidFill>
                <a:schemeClr val="tx1"/>
              </a:solidFill>
              <a:latin typeface="SimSun"/>
              <a:ea typeface="SimSun"/>
            </a:endParaRPr>
          </a:p>
          <a:p>
            <a:r>
              <a:rPr lang="ja-JP" altLang="ja-JP" sz="4800" dirty="0">
                <a:latin typeface="HG丸ｺﾞｼｯｸM-PRO"/>
                <a:ea typeface="HG丸ｺﾞｼｯｸM-PRO"/>
              </a:rPr>
              <a:t>随時</a:t>
            </a:r>
            <a:r>
              <a:rPr lang="ja-JP" altLang="en-US" sz="4800" dirty="0">
                <a:latin typeface="HG丸ｺﾞｼｯｸM-PRO"/>
                <a:ea typeface="HG丸ｺﾞｼｯｸM-PRO"/>
              </a:rPr>
              <a:t>血糖とは、食事のタイミングにかかわらず測定した血糖値です。</a:t>
            </a:r>
            <a:endParaRPr lang="en-US" altLang="ja-JP" sz="48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</a:pPr>
            <a:r>
              <a:rPr lang="zh-TW" altLang="en-US" sz="5600" dirty="0">
                <a:latin typeface="SimSun"/>
                <a:ea typeface="SimSun"/>
              </a:rPr>
              <a:t>    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随机血糖是指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空腹以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外,在不管有否进食的情况下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所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测量的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ja-JP" altLang="en-US" sz="64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血糖值。</a:t>
            </a:r>
            <a:endParaRPr lang="en-US" altLang="ja-JP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zh-Hans" sz="43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6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5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ＨｂＡ１ｃ：ヘモグロビンエーワンシー</a:t>
            </a:r>
            <a:endParaRPr lang="ja-JP" altLang="ja-JP" sz="5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r>
              <a:rPr lang="zh-TW" altLang="en-US" sz="64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hans" sz="72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HbA1c：糖化血红蛋白</a:t>
            </a:r>
            <a:r>
              <a:rPr lang="en-US" altLang="zh-TW" sz="72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zh-TW" altLang="en-US" sz="72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糖化血红素</a:t>
            </a:r>
            <a:r>
              <a:rPr lang="en-US" altLang="zh-TW" sz="72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  <a:endParaRPr lang="zh-hans" sz="7200" b="1" dirty="0">
              <a:solidFill>
                <a:schemeClr val="accent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[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基準値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]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4.6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6.2</a:t>
            </a:r>
            <a:r>
              <a:rPr lang="ja-JP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％</a:t>
            </a:r>
            <a:r>
              <a:rPr lang="en-US" altLang="ja-JP" sz="56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(NGSP)</a:t>
            </a:r>
          </a:p>
          <a:p>
            <a:pPr marL="0" indent="0">
              <a:buNone/>
            </a:pPr>
            <a:r>
              <a:rPr lang="zh-hans" altLang="ja-JP" sz="72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[参考值]　4.6-6.2%（NGSP）</a:t>
            </a:r>
            <a:endParaRPr lang="en-US" altLang="zh-Hans" sz="720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ja-JP" sz="5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血液中の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ヘモグロビンは、全身に酸素を運ぶ働きをしています。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5600">
                <a:latin typeface="SimSun"/>
                <a:ea typeface="SimSun"/>
              </a:rPr>
              <a:t>　　</a:t>
            </a:r>
            <a:r>
              <a:rPr lang="zh-han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血液中的血红蛋白具有负责将氧气输送到全身的功能。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ヘモグロビンにブドウ糖が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くっついた</a:t>
            </a:r>
            <a:r>
              <a:rPr lang="ja-JP" altLang="ja-JP" sz="4800" dirty="0">
                <a:latin typeface="HG丸ｺﾞｼｯｸM-PRO" pitchFamily="50" charset="-128"/>
                <a:ea typeface="HG丸ｺﾞｼｯｸM-PRO" pitchFamily="50" charset="-128"/>
              </a:rPr>
              <a:t>もの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が</a:t>
            </a:r>
            <a:r>
              <a:rPr lang="en-US" altLang="ja-JP" sz="4800" dirty="0">
                <a:latin typeface="HG丸ｺﾞｼｯｸM-PRO" pitchFamily="50" charset="-128"/>
                <a:ea typeface="HG丸ｺﾞｼｯｸM-PRO" pitchFamily="50" charset="-128"/>
              </a:rPr>
              <a:t>HbA1c</a:t>
            </a:r>
            <a:r>
              <a:rPr lang="ja-JP" altLang="en-US" sz="4800" dirty="0">
                <a:latin typeface="HG丸ｺﾞｼｯｸM-PRO" pitchFamily="50" charset="-128"/>
                <a:ea typeface="HG丸ｺﾞｼｯｸM-PRO" pitchFamily="50" charset="-128"/>
              </a:rPr>
              <a:t>であり、１～２ヶ月前の血糖の状態がわかる検査です。</a:t>
            </a:r>
            <a:endParaRPr lang="en-US" altLang="ja-JP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r>
              <a:rPr lang="zh-TW" altLang="en-US" sz="5600" dirty="0">
                <a:latin typeface="SimSun"/>
                <a:ea typeface="SimSun"/>
              </a:rPr>
              <a:t>    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HbA1c是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指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与葡萄糖相结合的血红蛋白，可</a:t>
            </a:r>
            <a:r>
              <a:rPr lang="zh-TW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以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查出1至2个月前的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ja-JP" altLang="en-US" sz="64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en-U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血糖状</a:t>
            </a:r>
            <a:r>
              <a:rPr lang="zh-TW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况</a:t>
            </a:r>
            <a:r>
              <a:rPr lang="zh-han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4800">
                <a:latin typeface="HG丸ｺﾞｼｯｸM-PRO" pitchFamily="50" charset="-128"/>
                <a:ea typeface="HG丸ｺﾞｼｯｸM-PRO" pitchFamily="50" charset="-128"/>
              </a:rPr>
              <a:t>自分の目標を知っておきましょう。</a:t>
            </a:r>
            <a:endParaRPr lang="en-US" altLang="ja-JP" sz="48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600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zh-han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对自己的病情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及治疗</a:t>
            </a:r>
            <a:r>
              <a:rPr lang="zh-han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目标</a:t>
            </a:r>
            <a:r>
              <a:rPr lang="zh-hans" altLang="en-US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要</a:t>
            </a:r>
            <a:r>
              <a:rPr lang="zh-hans" altLang="ja-JP" sz="64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有所瞭解。</a:t>
            </a:r>
            <a:endParaRPr lang="zh-Hans" altLang="ja-JP" sz="64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endParaRPr lang="en-US" altLang="zh-Hans" sz="80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zh-Hans" sz="5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5600" dirty="0"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endParaRPr lang="ja-JP" altLang="ja-JP" sz="4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endParaRPr lang="ja-JP" altLang="ja-JP" sz="37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endParaRPr lang="ja-JP" altLang="ja-JP" sz="55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endParaRPr kumimoji="1" lang="ja-JP" altLang="en-US" sz="37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332656" y="188714"/>
            <a:ext cx="604867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2. </a:t>
            </a:r>
            <a:r>
              <a:rPr lang="ja-JP" altLang="en-US" sz="2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血糖の状態</a:t>
            </a:r>
            <a:r>
              <a:rPr lang="ja-JP" altLang="ja-JP" sz="2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を知る検査</a:t>
            </a:r>
            <a:endParaRPr lang="en-US" altLang="ja-JP" sz="2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en-US" altLang="zh-TW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2.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了解血糖状况的检查</a:t>
            </a:r>
            <a:endParaRPr lang="en-US" altLang="ja-JP" sz="2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968" y="1184367"/>
            <a:ext cx="1168977" cy="1013114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/>
              <a:t>1</a:t>
            </a:fld>
            <a:endParaRPr kumimoji="1" lang="ja-JP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D43E4D-A6A3-C444-8269-ADC458A1FA24}"/>
              </a:ext>
            </a:extLst>
          </p:cNvPr>
          <p:cNvSpPr txBox="1"/>
          <p:nvPr/>
        </p:nvSpPr>
        <p:spPr>
          <a:xfrm>
            <a:off x="5442513" y="157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C4BE339B-3E59-F249-91AA-ACB8B986C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9154" y="8657167"/>
            <a:ext cx="2171700" cy="486833"/>
          </a:xfrm>
        </p:spPr>
        <p:txBody>
          <a:bodyPr rtlCol="0"/>
          <a:lstStyle/>
          <a:p>
            <a:r>
              <a:rPr kumimoji="1" lang="en-US" altLang="ja-JP" dirty="0"/>
              <a:t>2. </a:t>
            </a:r>
            <a:r>
              <a:rPr kumimoji="1" lang="ja-JP" altLang="en-US" dirty="0"/>
              <a:t>血糖の状態を知る検査 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2.了解血糖状况的检查 </a:t>
            </a:r>
          </a:p>
        </p:txBody>
      </p:sp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656" y="828424"/>
            <a:ext cx="6264696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尿糖：にょうとう</a:t>
            </a:r>
            <a:r>
              <a:rPr lang="ja-JP" altLang="ja-JP" sz="1400" b="1" dirty="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r>
              <a:rPr lang="ja-JP" altLang="ja-JP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［基準値］陰性（－）</a:t>
            </a:r>
            <a:endParaRPr lang="zh-Hans" altLang="en-US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1600" b="1" dirty="0">
                <a:solidFill>
                  <a:schemeClr val="accent1"/>
                </a:solidFill>
                <a:latin typeface="SimSun"/>
                <a:ea typeface="SimSun"/>
              </a:rPr>
              <a:t>  </a:t>
            </a:r>
            <a:r>
              <a:rPr lang="zh-hans" altLang="ja-JP" sz="18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尿糖</a:t>
            </a:r>
            <a:r>
              <a:rPr lang="zh-hans" altLang="ja-JP" sz="18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en-US" altLang="zh-Hans" sz="18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       </a:t>
            </a:r>
            <a:r>
              <a:rPr lang="zh-TW" altLang="en-US" sz="18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     </a:t>
            </a:r>
            <a:r>
              <a:rPr lang="en-US" altLang="zh-Hans" sz="18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   </a:t>
            </a:r>
            <a:r>
              <a:rPr lang="zh-hans" altLang="ja-JP" sz="180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[参考值] 阴性（-）</a:t>
            </a:r>
            <a:endParaRPr lang="en-US" altLang="ja-JP" sz="180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ja-JP" sz="11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尿にでるブドウ糖のことで、血糖値が高い時には血液中のブドウ糖が尿の中にでます。</a:t>
            </a:r>
            <a:endParaRPr lang="en-US" altLang="ja-JP" sz="12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指尿液中出现的葡萄糖。在血糖值偏高时，血液中的葡萄糖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会出现于尿液中。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血糖値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が約</a:t>
            </a:r>
            <a:r>
              <a:rPr lang="en-US" altLang="ja-JP" sz="1200" dirty="0">
                <a:latin typeface="HG丸ｺﾞｼｯｸM-PRO" pitchFamily="50" charset="-128"/>
                <a:ea typeface="HG丸ｺﾞｼｯｸM-PRO" pitchFamily="50" charset="-128"/>
              </a:rPr>
              <a:t>170</a:t>
            </a:r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㎎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／</a:t>
            </a:r>
            <a:r>
              <a:rPr lang="en-US" altLang="ja-JP" sz="1200" dirty="0">
                <a:latin typeface="HG丸ｺﾞｼｯｸM-PRO" pitchFamily="50" charset="-128"/>
                <a:ea typeface="HG丸ｺﾞｼｯｸM-PRO" pitchFamily="50" charset="-128"/>
              </a:rPr>
              <a:t>dL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を</a:t>
            </a:r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超えると尿糖が陽性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（＋）</a:t>
            </a:r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にな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ります。</a:t>
            </a:r>
            <a:endParaRPr lang="en-US" altLang="ja-JP" sz="1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血糖值在大约超过170mg/dL以上，尿糖会呈现阳性（+）。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endParaRPr lang="en-US" altLang="ja-JP" sz="1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ja-JP" altLang="ja-JP" sz="1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経口</a:t>
            </a:r>
            <a:r>
              <a:rPr lang="ja-JP" altLang="en-US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（けいこう）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ブドウ糖負荷試験：</a:t>
            </a:r>
            <a:r>
              <a:rPr lang="en-US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75</a:t>
            </a:r>
            <a:r>
              <a:rPr lang="ja-JP" altLang="ja-JP" sz="14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ｇＯＧＴＴ</a:t>
            </a:r>
            <a:endParaRPr lang="en-US" altLang="ja-JP" sz="1400" b="1" dirty="0">
              <a:solidFill>
                <a:schemeClr val="accent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</a:pPr>
            <a:r>
              <a:rPr lang="zh-TW" altLang="en-US" sz="1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hans" sz="18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口服葡萄糖耐量试验：75gOGTT</a:t>
            </a:r>
            <a:endParaRPr lang="en-US" altLang="ja-JP" sz="1800" b="1" dirty="0">
              <a:solidFill>
                <a:schemeClr val="accent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endParaRPr lang="en-US" altLang="ja-JP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糖尿病を診断するための検査</a:t>
            </a:r>
            <a:r>
              <a:rPr lang="ja-JP" altLang="en-US" sz="1200">
                <a:latin typeface="HG丸ｺﾞｼｯｸM-PRO" pitchFamily="50" charset="-128"/>
                <a:ea typeface="HG丸ｺﾞｼｯｸM-PRO" pitchFamily="50" charset="-128"/>
              </a:rPr>
              <a:t>です。</a:t>
            </a:r>
            <a:endParaRPr lang="en-US" altLang="ja-JP" sz="12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要诊断糖尿病时所使用的检查。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latin typeface="HG丸ｺﾞｼｯｸM-PRO"/>
                <a:ea typeface="HG丸ｺﾞｼｯｸM-PRO"/>
              </a:rPr>
              <a:t>何も食べないで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10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時間以上たった後に、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75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ｇのブドウ糖を溶かした水を飲んで、その後の血糖値の変化を見ます。</a:t>
            </a:r>
            <a:endParaRPr lang="en-US" altLang="zh-Hans" sz="1200" dirty="0">
              <a:latin typeface="SimSun"/>
              <a:ea typeface="SimSun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在</a:t>
            </a:r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1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0小时以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上都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不吃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任何食物和饮料</a:t>
            </a:r>
            <a:r>
              <a:rPr lang="en-U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en-US" altLang="en-US" sz="16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不含糖份的茶.水除外</a:t>
            </a:r>
            <a:r>
              <a:rPr lang="en-U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，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喝下溶有</a:t>
            </a:r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75克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葡萄糖的水，观察随后血糖值的变化。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latin typeface="HG丸ｺﾞｼｯｸM-PRO"/>
                <a:ea typeface="HG丸ｺﾞｼｯｸM-PRO"/>
              </a:rPr>
              <a:t>ブドウ糖を飲んだ２時間後が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140 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㎎／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dL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未満だと正常型、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140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～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200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未満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㎎／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dL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が境界型、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200 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㎎／</a:t>
            </a:r>
            <a:r>
              <a:rPr lang="en-US" altLang="ja-JP" sz="1200" dirty="0">
                <a:latin typeface="HG丸ｺﾞｼｯｸM-PRO"/>
                <a:ea typeface="HG丸ｺﾞｼｯｸM-PRO"/>
              </a:rPr>
              <a:t>dL</a:t>
            </a:r>
            <a:r>
              <a:rPr lang="ja-JP" altLang="en-US" sz="1200" dirty="0">
                <a:latin typeface="HG丸ｺﾞｼｯｸM-PRO"/>
                <a:ea typeface="HG丸ｺﾞｼｯｸM-PRO"/>
              </a:rPr>
              <a:t>以上は糖尿病型です。</a:t>
            </a:r>
            <a:endParaRPr lang="en-US" altLang="ja-JP" sz="1200" dirty="0">
              <a:latin typeface="HG丸ｺﾞｼｯｸM-PRO"/>
              <a:ea typeface="HG丸ｺﾞｼｯｸM-PRO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喝下葡萄糖2小时后</a:t>
            </a:r>
            <a:r>
              <a:rPr lang="en-US" altLang="zh-Hans" sz="16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的血糖值,若是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低于140mg/dL为正常型，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140-200mg/dL为临界型</a:t>
            </a:r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  <a:cs typeface="+mn-lt"/>
              </a:rPr>
              <a:t>(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  <a:cs typeface="+mn-lt"/>
              </a:rPr>
              <a:t>边缘型</a:t>
            </a:r>
            <a:r>
              <a:rPr lang="en-US" altLang="zh-Hans" sz="1600" dirty="0">
                <a:latin typeface="PingFang SC" panose="020B0400000000000000" pitchFamily="34" charset="-122"/>
                <a:ea typeface="PingFang SC" panose="020B0400000000000000" pitchFamily="34" charset="-122"/>
                <a:cs typeface="+mn-lt"/>
              </a:rPr>
              <a:t>)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，200mg/dL或以上为糖尿病</a:t>
            </a: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型。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空腹時の血糖値が基準値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ja-JP" sz="1200" dirty="0">
                <a:latin typeface="HG丸ｺﾞｼｯｸM-PRO" pitchFamily="50" charset="-128"/>
                <a:ea typeface="HG丸ｺﾞｼｯｸM-PRO" pitchFamily="50" charset="-128"/>
              </a:rPr>
              <a:t>範囲でも、食後の血糖値が高い場合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は、将来、糖尿病になる可能性が</a:t>
            </a:r>
            <a:r>
              <a:rPr lang="ja-JP" altLang="en-US" sz="1200">
                <a:latin typeface="HG丸ｺﾞｼｯｸM-PRO" pitchFamily="50" charset="-128"/>
                <a:ea typeface="HG丸ｺﾞｼｯｸM-PRO" pitchFamily="50" charset="-128"/>
              </a:rPr>
              <a:t>高くなります。</a:t>
            </a:r>
            <a:endParaRPr lang="en-US" altLang="ja-JP" sz="1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rtl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即使空腹血糖值在参考值范围内，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但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如果餐后血糖值偏高，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那么将来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罹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患糖尿病的可能性就会增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高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kumimoji="1" lang="ja-JP" altLang="en-U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05" y="3131840"/>
            <a:ext cx="783339" cy="87809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 rtl="0"/>
              <a:t>2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1328" y="35005"/>
            <a:ext cx="438807" cy="43253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D43E4D-A6A3-C444-8269-ADC458A1FA24}"/>
              </a:ext>
            </a:extLst>
          </p:cNvPr>
          <p:cNvSpPr txBox="1"/>
          <p:nvPr/>
        </p:nvSpPr>
        <p:spPr>
          <a:xfrm>
            <a:off x="5442513" y="157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12" name="フッター プレースホルダー 10">
            <a:extLst>
              <a:ext uri="{FF2B5EF4-FFF2-40B4-BE49-F238E27FC236}">
                <a16:creationId xmlns:a16="http://schemas.microsoft.com/office/drawing/2014/main" id="{CF4607FE-4B89-A02F-F1DC-AC598902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9154" y="8657167"/>
            <a:ext cx="2171700" cy="486833"/>
          </a:xfrm>
        </p:spPr>
        <p:txBody>
          <a:bodyPr rtlCol="0"/>
          <a:lstStyle/>
          <a:p>
            <a:r>
              <a:rPr kumimoji="1" lang="en-US" altLang="ja-JP" dirty="0"/>
              <a:t>2. </a:t>
            </a:r>
            <a:r>
              <a:rPr kumimoji="1" lang="ja-JP" altLang="en-US" dirty="0"/>
              <a:t>血糖の状態を知る検査 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2.了解血糖状况的检查 </a:t>
            </a:r>
          </a:p>
        </p:txBody>
      </p:sp>
    </p:spTree>
    <p:extLst>
      <p:ext uri="{BB962C8B-B14F-4D97-AF65-F5344CB8AC3E}">
        <p14:creationId xmlns:p14="http://schemas.microsoft.com/office/powerpoint/2010/main" val="306631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C2B1F4-E222-4B1C-9A90-EE035FF7D2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5587B9-D5EB-4360-8651-46532230B5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Microsoft Macintosh PowerPoint</Application>
  <PresentationFormat>画面に合わせる (4:3)</PresentationFormat>
  <Paragraphs>74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PingFang SC</vt:lpstr>
      <vt:lpstr>SimSun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219</cp:revision>
  <dcterms:created xsi:type="dcterms:W3CDTF">2022-05-30T12:18:15Z</dcterms:created>
  <dcterms:modified xsi:type="dcterms:W3CDTF">2022-11-09T04:33:26Z</dcterms:modified>
</cp:coreProperties>
</file>