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3"/>
  </p:sldMasterIdLst>
  <p:notesMasterIdLst>
    <p:notesMasterId r:id="rId6"/>
  </p:notesMasterIdLst>
  <p:sldIdLst>
    <p:sldId id="257" r:id="rId4"/>
    <p:sldId id="258" r:id="rId5"/>
  </p:sldIdLst>
  <p:sldSz cx="6858000" cy="9144000" type="screen4x3"/>
  <p:notesSz cx="6805613" cy="9939338"/>
  <p:defaultTextStyle>
    <a:defPPr rtl="0">
      <a:defRPr lang="zh-CN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76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02E3FB-5209-5A4D-B1CF-7A9F921A64CD}" v="2" dt="2022-11-09T04:07:42.7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46"/>
    <p:restoredTop sz="94749"/>
  </p:normalViewPr>
  <p:slideViewPr>
    <p:cSldViewPr>
      <p:cViewPr>
        <p:scale>
          <a:sx n="118" d="100"/>
          <a:sy n="118" d="100"/>
        </p:scale>
        <p:origin x="336" y="-51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5D02E3FB-5209-5A4D-B1CF-7A9F921A64CD}"/>
    <pc:docChg chg="undo custSel modSld">
      <pc:chgData name="稲垣 典子" userId="75e47cb5-aee2-4599-8dc9-4d0088e0ed8e" providerId="ADAL" clId="{5D02E3FB-5209-5A4D-B1CF-7A9F921A64CD}" dt="2022-11-09T04:08:21.616" v="123" actId="2711"/>
      <pc:docMkLst>
        <pc:docMk/>
      </pc:docMkLst>
      <pc:sldChg chg="modSp mod">
        <pc:chgData name="稲垣 典子" userId="75e47cb5-aee2-4599-8dc9-4d0088e0ed8e" providerId="ADAL" clId="{5D02E3FB-5209-5A4D-B1CF-7A9F921A64CD}" dt="2022-11-09T04:08:21.616" v="123" actId="2711"/>
        <pc:sldMkLst>
          <pc:docMk/>
          <pc:sldMk cId="1536377260" sldId="257"/>
        </pc:sldMkLst>
        <pc:spChg chg="mod">
          <ac:chgData name="稲垣 典子" userId="75e47cb5-aee2-4599-8dc9-4d0088e0ed8e" providerId="ADAL" clId="{5D02E3FB-5209-5A4D-B1CF-7A9F921A64CD}" dt="2022-11-09T04:06:35.135" v="109" actId="255"/>
          <ac:spMkLst>
            <pc:docMk/>
            <pc:sldMk cId="1536377260" sldId="257"/>
            <ac:spMk id="6" creationId="{00000000-0000-0000-0000-000000000000}"/>
          </ac:spMkLst>
        </pc:spChg>
        <pc:spChg chg="mod">
          <ac:chgData name="稲垣 典子" userId="75e47cb5-aee2-4599-8dc9-4d0088e0ed8e" providerId="ADAL" clId="{5D02E3FB-5209-5A4D-B1CF-7A9F921A64CD}" dt="2022-11-09T03:11:17.161" v="99" actId="113"/>
          <ac:spMkLst>
            <pc:docMk/>
            <pc:sldMk cId="1536377260" sldId="257"/>
            <ac:spMk id="11" creationId="{00000000-0000-0000-0000-000000000000}"/>
          </ac:spMkLst>
        </pc:spChg>
        <pc:spChg chg="mod">
          <ac:chgData name="稲垣 典子" userId="75e47cb5-aee2-4599-8dc9-4d0088e0ed8e" providerId="ADAL" clId="{5D02E3FB-5209-5A4D-B1CF-7A9F921A64CD}" dt="2022-11-09T04:08:14.116" v="122" actId="2711"/>
          <ac:spMkLst>
            <pc:docMk/>
            <pc:sldMk cId="1536377260" sldId="257"/>
            <ac:spMk id="13" creationId="{F6F17883-2CB6-1B48-944A-C580162B1F8E}"/>
          </ac:spMkLst>
        </pc:spChg>
        <pc:spChg chg="mod">
          <ac:chgData name="稲垣 典子" userId="75e47cb5-aee2-4599-8dc9-4d0088e0ed8e" providerId="ADAL" clId="{5D02E3FB-5209-5A4D-B1CF-7A9F921A64CD}" dt="2022-11-09T04:08:21.616" v="123" actId="2711"/>
          <ac:spMkLst>
            <pc:docMk/>
            <pc:sldMk cId="1536377260" sldId="257"/>
            <ac:spMk id="14" creationId="{EA3D9173-3530-2D14-34DC-FC663CDAA4AF}"/>
          </ac:spMkLst>
        </pc:spChg>
      </pc:sldChg>
      <pc:sldChg chg="modSp mod">
        <pc:chgData name="稲垣 典子" userId="75e47cb5-aee2-4599-8dc9-4d0088e0ed8e" providerId="ADAL" clId="{5D02E3FB-5209-5A4D-B1CF-7A9F921A64CD}" dt="2022-11-09T04:08:06.588" v="121" actId="2711"/>
        <pc:sldMkLst>
          <pc:docMk/>
          <pc:sldMk cId="3604851349" sldId="258"/>
        </pc:sldMkLst>
        <pc:spChg chg="mod">
          <ac:chgData name="稲垣 典子" userId="75e47cb5-aee2-4599-8dc9-4d0088e0ed8e" providerId="ADAL" clId="{5D02E3FB-5209-5A4D-B1CF-7A9F921A64CD}" dt="2022-11-09T04:07:59.779" v="120" actId="2711"/>
          <ac:spMkLst>
            <pc:docMk/>
            <pc:sldMk cId="3604851349" sldId="258"/>
            <ac:spMk id="3" creationId="{408DDACE-A7E3-714D-BF4E-410FDA35CBA1}"/>
          </ac:spMkLst>
        </pc:spChg>
        <pc:spChg chg="mod">
          <ac:chgData name="稲垣 典子" userId="75e47cb5-aee2-4599-8dc9-4d0088e0ed8e" providerId="ADAL" clId="{5D02E3FB-5209-5A4D-B1CF-7A9F921A64CD}" dt="2022-11-09T04:07:41.201" v="119" actId="20578"/>
          <ac:spMkLst>
            <pc:docMk/>
            <pc:sldMk cId="3604851349" sldId="258"/>
            <ac:spMk id="6" creationId="{00000000-0000-0000-0000-000000000000}"/>
          </ac:spMkLst>
        </pc:spChg>
        <pc:spChg chg="mod">
          <ac:chgData name="稲垣 典子" userId="75e47cb5-aee2-4599-8dc9-4d0088e0ed8e" providerId="ADAL" clId="{5D02E3FB-5209-5A4D-B1CF-7A9F921A64CD}" dt="2022-11-09T04:08:06.588" v="121" actId="2711"/>
          <ac:spMkLst>
            <pc:docMk/>
            <pc:sldMk cId="3604851349" sldId="258"/>
            <ac:spMk id="13" creationId="{F6F17883-2CB6-1B48-944A-C580162B1F8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77EAE4B-3131-46A8-9982-0E4E7D9D3E84}" type="datetimeFigureOut">
              <a:rPr kumimoji="1" lang="ja-JP" altLang="en-US" smtClean="0"/>
              <a:pPr rtl="0"/>
              <a:t>2022/11/9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6300" y="1243013"/>
            <a:ext cx="251301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83307"/>
            <a:ext cx="544449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39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CA35CF1-96B7-4448-86F8-2C45ED2A01A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0875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zh-han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3. 糖尿病の合併症を調べる検査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0249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3. 糖尿病の合併症を調べる検査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3938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han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3. 糖尿病の合併症を調べる検査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0778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3. 糖尿病の合併症を調べる検査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9043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han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han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3. 糖尿病の合併症を調べる検査</a:t>
            </a: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5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3. 糖尿病の合併症を調べる検査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0005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3. 糖尿病の合併症を調べる検査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7999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han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3. 糖尿病の合併症を調べる検査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31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han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3. 糖尿病の合併症を調べる検査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6436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3. 糖尿病の合併症を調べる検査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412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 rtlCol="0"/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 rtlCol="0"/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hans"/>
              <a:t>3. 糖尿病の合併症を調べる検査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2990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zh-han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hans"/>
              <a:t>マスター テキストの書式設定</a:t>
            </a:r>
          </a:p>
          <a:p>
            <a:pPr lvl="1" rtl="0"/>
            <a:r>
              <a:rPr lang="zh-hans"/>
              <a:t>第 2 レベル</a:t>
            </a:r>
          </a:p>
          <a:p>
            <a:pPr lvl="2" rtl="0"/>
            <a:r>
              <a:rPr lang="zh-hans"/>
              <a:t>第 3 レベル</a:t>
            </a:r>
          </a:p>
          <a:p>
            <a:pPr lvl="3" rtl="0"/>
            <a:r>
              <a:rPr lang="zh-hans"/>
              <a:t>第 4 レベル</a:t>
            </a:r>
          </a:p>
          <a:p>
            <a:pPr lvl="4" rtl="0"/>
            <a:r>
              <a:rPr lang="zh-han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ja-JP" altLang="en-US"/>
              <a:t>2022/5/17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zh-hans"/>
              <a:t>3. 糖尿病の合併症を調べる検査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250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154801" y="1259632"/>
            <a:ext cx="6552728" cy="64325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ja-JP" altLang="en-US" sz="17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ja-JP" sz="140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心電図検査</a:t>
            </a:r>
            <a:endParaRPr lang="en-US" altLang="ja-JP" sz="1400" dirty="0">
              <a:solidFill>
                <a:srgbClr val="4676B5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700">
                <a:solidFill>
                  <a:srgbClr val="4676B5"/>
                </a:solidFill>
                <a:latin typeface="MS Gothic"/>
                <a:ea typeface="MS Gothic"/>
              </a:rPr>
              <a:t>　</a:t>
            </a:r>
            <a:r>
              <a:rPr lang="zh-hans" altLang="en-US" sz="1700" dirty="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心电图检查</a:t>
            </a:r>
            <a:endParaRPr lang="en-US" altLang="zh-Hans" sz="1700" dirty="0">
              <a:solidFill>
                <a:srgbClr val="4676B5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endParaRPr lang="ja-JP" altLang="ja-JP" sz="300" dirty="0">
              <a:solidFill>
                <a:srgbClr val="4676B5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不整脈、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虚血性心疾患、自律神経障害</a:t>
            </a:r>
            <a:r>
              <a:rPr lang="ja-J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など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を調べる検査</a:t>
            </a:r>
            <a:r>
              <a:rPr lang="ja-JP" altLang="en-US" sz="14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です</a:t>
            </a:r>
            <a:r>
              <a:rPr lang="ja-JP" altLang="ja-JP" sz="14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。</a:t>
            </a:r>
            <a:endParaRPr lang="zh-hans" altLang="en-US" sz="1400" dirty="0">
              <a:ea typeface="+mn-lt"/>
              <a:cs typeface="+mn-lt"/>
            </a:endParaRPr>
          </a:p>
          <a:p>
            <a:r>
              <a:rPr lang="zh-hans" sz="1700" dirty="0">
                <a:latin typeface="PingFang SC" panose="020B0400000000000000" pitchFamily="34" charset="-122"/>
                <a:ea typeface="PingFang SC" panose="020B0400000000000000" pitchFamily="34" charset="-122"/>
              </a:rPr>
              <a:t>用于</a:t>
            </a:r>
            <a:r>
              <a:rPr lang="zh-TW" altLang="en-US" sz="1700" dirty="0">
                <a:latin typeface="PingFang SC" panose="020B0400000000000000" pitchFamily="34" charset="-122"/>
                <a:ea typeface="PingFang SC" panose="020B0400000000000000" pitchFamily="34" charset="-122"/>
              </a:rPr>
              <a:t>查</a:t>
            </a:r>
            <a:r>
              <a:rPr lang="zh-hans" sz="1700" dirty="0">
                <a:latin typeface="PingFang SC" panose="020B0400000000000000" pitchFamily="34" charset="-122"/>
                <a:ea typeface="PingFang SC" panose="020B0400000000000000" pitchFamily="34" charset="-122"/>
              </a:rPr>
              <a:t>看心律不</a:t>
            </a:r>
            <a:r>
              <a:rPr lang="zh-hans" altLang="en-US" sz="1700" dirty="0">
                <a:latin typeface="PingFang SC" panose="020B0400000000000000" pitchFamily="34" charset="-122"/>
                <a:ea typeface="PingFang SC" panose="020B0400000000000000" pitchFamily="34" charset="-122"/>
              </a:rPr>
              <a:t>整</a:t>
            </a:r>
            <a:r>
              <a:rPr lang="zh-hans" sz="1700" dirty="0">
                <a:latin typeface="PingFang SC" panose="020B0400000000000000" pitchFamily="34" charset="-122"/>
                <a:ea typeface="PingFang SC" panose="020B0400000000000000" pitchFamily="34" charset="-122"/>
              </a:rPr>
              <a:t>、缺血性心脏病、自主神经病变等</a:t>
            </a:r>
            <a:r>
              <a:rPr lang="zh-hans" altLang="en-US" sz="1700" dirty="0">
                <a:latin typeface="PingFang SC" panose="020B0400000000000000" pitchFamily="34" charset="-122"/>
                <a:ea typeface="PingFang SC" panose="020B0400000000000000" pitchFamily="34" charset="-122"/>
              </a:rPr>
              <a:t>病症的检查</a:t>
            </a:r>
            <a:r>
              <a:rPr lang="zh-hans" sz="1700" dirty="0">
                <a:latin typeface="PingFang SC" panose="020B0400000000000000" pitchFamily="34" charset="-122"/>
                <a:ea typeface="PingFang SC" panose="020B0400000000000000" pitchFamily="34" charset="-122"/>
              </a:rPr>
              <a:t>。</a:t>
            </a:r>
            <a:endParaRPr lang="zh-Hans" altLang="en-US" sz="1700" dirty="0">
              <a:latin typeface="PingFang SC" panose="020B0400000000000000" pitchFamily="34" charset="-122"/>
              <a:ea typeface="PingFang SC" panose="020B0400000000000000" pitchFamily="34" charset="-122"/>
              <a:cs typeface="Calibri"/>
            </a:endParaRPr>
          </a:p>
          <a:p>
            <a:pPr rtl="0"/>
            <a:endParaRPr lang="en-US" altLang="ja-JP" sz="1700" dirty="0">
              <a:latin typeface="+mj-ea"/>
              <a:ea typeface="+mj-ea"/>
            </a:endParaRPr>
          </a:p>
          <a:p>
            <a:r>
              <a:rPr lang="ja-JP" altLang="en-US" sz="17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ja-JP" sz="14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心臓</a:t>
            </a:r>
            <a:r>
              <a:rPr lang="ja-JP" altLang="en-US" sz="14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・腹部・血管　</a:t>
            </a:r>
            <a:r>
              <a:rPr lang="ja-JP" altLang="ja-JP" sz="140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超音波検査</a:t>
            </a:r>
            <a:endParaRPr lang="en-US" altLang="ja-JP" sz="1400" dirty="0">
              <a:solidFill>
                <a:srgbClr val="4676B5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700">
                <a:solidFill>
                  <a:srgbClr val="4676B5"/>
                </a:solidFill>
                <a:latin typeface="MS Gothic"/>
                <a:ea typeface="MS Gothic"/>
              </a:rPr>
              <a:t>　</a:t>
            </a:r>
            <a:r>
              <a:rPr lang="zh-Hans" altLang="en-US" sz="1700" dirty="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心脏</a:t>
            </a:r>
            <a:r>
              <a:rPr lang="en-US" altLang="zh-Hans" sz="1700" dirty="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/</a:t>
            </a:r>
            <a:r>
              <a:rPr lang="zh-Hans" altLang="en-US" sz="1700" dirty="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腹部</a:t>
            </a:r>
            <a:r>
              <a:rPr lang="en-US" altLang="zh-Hans" sz="1700" dirty="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/</a:t>
            </a:r>
            <a:r>
              <a:rPr lang="zh-Hans" altLang="en-US" sz="1700" dirty="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血管超声检查</a:t>
            </a:r>
            <a:endParaRPr lang="en-US" altLang="zh-Hans" sz="1700" dirty="0">
              <a:solidFill>
                <a:srgbClr val="4676B5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endParaRPr lang="ja-JP" altLang="ja-JP" sz="300" dirty="0">
              <a:solidFill>
                <a:srgbClr val="4676B5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心臓：</a:t>
            </a:r>
            <a:r>
              <a:rPr lang="ja-J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心臓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の大きさや動き、弁の動き</a:t>
            </a:r>
            <a:r>
              <a:rPr lang="ja-J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</a:t>
            </a:r>
            <a:r>
              <a:rPr lang="ja-JP" altLang="en-US" sz="14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みます。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zh-Hans" altLang="en-US" sz="1700" dirty="0">
                <a:latin typeface="PingFang SC" panose="020B0400000000000000" pitchFamily="34" charset="-122"/>
                <a:ea typeface="PingFang SC" panose="020B0400000000000000" pitchFamily="34" charset="-122"/>
              </a:rPr>
              <a:t>心脏：查看心脏的大小、活动以及瓣膜的活动功能。</a:t>
            </a:r>
            <a:endParaRPr lang="en-US" altLang="ja-JP" sz="1700" dirty="0">
              <a:latin typeface="PingFang SC" panose="020B0400000000000000" pitchFamily="34" charset="-122"/>
              <a:ea typeface="PingFang SC" panose="020B0400000000000000" pitchFamily="34" charset="-122"/>
              <a:cs typeface="+mn-lt"/>
            </a:endParaRPr>
          </a:p>
          <a:p>
            <a:r>
              <a:rPr lang="ja-JP" altLang="en-US" sz="1400">
                <a:latin typeface="HG丸ｺﾞｼｯｸM-PRO"/>
                <a:ea typeface="HG丸ｺﾞｼｯｸM-PRO"/>
              </a:rPr>
              <a:t>腹部</a:t>
            </a:r>
            <a:r>
              <a:rPr lang="ja-JP" altLang="en-US" sz="1400" dirty="0">
                <a:latin typeface="HG丸ｺﾞｼｯｸM-PRO"/>
                <a:ea typeface="HG丸ｺﾞｼｯｸM-PRO"/>
              </a:rPr>
              <a:t>：</a:t>
            </a:r>
            <a:r>
              <a:rPr lang="ja-JP" altLang="ja-JP" sz="1400" dirty="0">
                <a:latin typeface="HG丸ｺﾞｼｯｸM-PRO"/>
                <a:ea typeface="HG丸ｺﾞｼｯｸM-PRO"/>
              </a:rPr>
              <a:t>肝臓・腎臓・膵臓・脾臓・胆嚢</a:t>
            </a:r>
            <a:r>
              <a:rPr lang="ja-JP" altLang="en-US" sz="1400" dirty="0">
                <a:latin typeface="HG丸ｺﾞｼｯｸM-PRO"/>
                <a:ea typeface="HG丸ｺﾞｼｯｸM-PRO"/>
              </a:rPr>
              <a:t>・大動脈の状態を</a:t>
            </a:r>
            <a:r>
              <a:rPr lang="ja-JP" altLang="en-US" sz="1400">
                <a:latin typeface="HG丸ｺﾞｼｯｸM-PRO"/>
                <a:ea typeface="HG丸ｺﾞｼｯｸM-PRO"/>
              </a:rPr>
              <a:t>みます。</a:t>
            </a:r>
            <a:endParaRPr lang="en-US" altLang="ja-JP" sz="1400" dirty="0">
              <a:latin typeface="HG丸ｺﾞｼｯｸM-PRO"/>
              <a:ea typeface="HG丸ｺﾞｼｯｸM-PRO"/>
            </a:endParaRPr>
          </a:p>
          <a:p>
            <a:r>
              <a:rPr lang="zh-Hans" altLang="en-US" sz="1700" dirty="0">
                <a:latin typeface="PingFang SC" panose="020B0400000000000000" pitchFamily="34" charset="-122"/>
                <a:ea typeface="PingFang SC" panose="020B0400000000000000" pitchFamily="34" charset="-122"/>
              </a:rPr>
              <a:t>腹部：查看肝脏、肾脏、胰腺、脾脏、胆囊和主动脉的状况。</a:t>
            </a:r>
            <a:endParaRPr lang="en-US" altLang="ja-JP" sz="17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ja-JP" sz="1400" dirty="0">
                <a:latin typeface="HG丸ｺﾞｼｯｸM-PRO"/>
                <a:ea typeface="HG丸ｺﾞｼｯｸM-PRO"/>
              </a:rPr>
              <a:t>頸部</a:t>
            </a:r>
            <a:r>
              <a:rPr lang="ja-JP" altLang="en-US" sz="1400" dirty="0">
                <a:latin typeface="HG丸ｺﾞｼｯｸM-PRO"/>
                <a:ea typeface="HG丸ｺﾞｼｯｸM-PRO"/>
              </a:rPr>
              <a:t>：首の血管の厚みや、狭さ、血液の流れをみます。</a:t>
            </a:r>
            <a:endParaRPr lang="en-US" altLang="ja-JP" sz="1400" dirty="0">
              <a:latin typeface="HG丸ｺﾞｼｯｸM-PRO"/>
              <a:ea typeface="HG丸ｺﾞｼｯｸM-PRO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（動脈硬化を</a:t>
            </a:r>
            <a:r>
              <a:rPr lang="ja-JP" altLang="en-US" sz="14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みます）</a:t>
            </a:r>
            <a:endParaRPr lang="en-US" sz="1400" dirty="0">
              <a:ea typeface="+mn-lt"/>
              <a:cs typeface="+mn-lt"/>
            </a:endParaRPr>
          </a:p>
          <a:p>
            <a:r>
              <a:rPr lang="zh-Hans" altLang="en-US" sz="1700" dirty="0">
                <a:latin typeface="PingFang SC" panose="020B0400000000000000" pitchFamily="34" charset="-122"/>
                <a:ea typeface="PingFang SC" panose="020B0400000000000000" pitchFamily="34" charset="-122"/>
              </a:rPr>
              <a:t>颈部：查看颈部血管的厚度、狭窄程度和血流情况。</a:t>
            </a:r>
            <a:endParaRPr lang="en-US" sz="1700" dirty="0">
              <a:latin typeface="PingFang SC" panose="020B0400000000000000" pitchFamily="34" charset="-122"/>
              <a:ea typeface="PingFang SC" panose="020B0400000000000000" pitchFamily="34" charset="-122"/>
              <a:cs typeface="+mn-lt"/>
            </a:endParaRPr>
          </a:p>
          <a:p>
            <a:r>
              <a:rPr lang="zh-Hans" altLang="en-US" sz="1700" dirty="0">
                <a:latin typeface="PingFang SC" panose="020B0400000000000000" pitchFamily="34" charset="-122"/>
                <a:ea typeface="PingFang SC" panose="020B0400000000000000" pitchFamily="34" charset="-122"/>
              </a:rPr>
              <a:t>　　　（查看动脉硬化）</a:t>
            </a:r>
            <a:endParaRPr lang="en-US" sz="1700" dirty="0">
              <a:latin typeface="PingFang SC" panose="020B0400000000000000" pitchFamily="34" charset="-122"/>
              <a:ea typeface="PingFang SC" panose="020B0400000000000000" pitchFamily="34" charset="-122"/>
              <a:cs typeface="+mn-lt"/>
            </a:endParaRPr>
          </a:p>
          <a:p>
            <a:endParaRPr lang="en-US" altLang="ja-JP" dirty="0">
              <a:latin typeface="ＭＳ Ｐゴシック"/>
              <a:ea typeface="ＭＳ Ｐゴシック"/>
            </a:endParaRPr>
          </a:p>
          <a:p>
            <a:r>
              <a:rPr lang="ja-JP" altLang="en-US" sz="170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en-US" sz="140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血圧脈波</a:t>
            </a:r>
            <a:endParaRPr lang="en-US" altLang="ja-JP" sz="1400" dirty="0">
              <a:solidFill>
                <a:srgbClr val="4676B5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700">
                <a:solidFill>
                  <a:srgbClr val="4676B5"/>
                </a:solidFill>
                <a:latin typeface="+mn-ea"/>
              </a:rPr>
              <a:t>　</a:t>
            </a:r>
            <a:r>
              <a:rPr lang="zh-hans" altLang="en-US" sz="1700" dirty="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血压脉搏检查</a:t>
            </a:r>
            <a:endParaRPr lang="en-US" altLang="zh-Hans" sz="1700" dirty="0">
              <a:solidFill>
                <a:srgbClr val="4676B5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endParaRPr lang="en-US" altLang="ja-JP" sz="3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ja-JP" altLang="ja-JP" sz="1400" dirty="0">
                <a:latin typeface="HG丸ｺﾞｼｯｸM-PRO"/>
                <a:ea typeface="HG丸ｺﾞｼｯｸM-PRO"/>
              </a:rPr>
              <a:t>血圧・心電図・心音図を同時に測</a:t>
            </a:r>
            <a:r>
              <a:rPr lang="ja-JP" altLang="en-US" sz="1400" dirty="0">
                <a:latin typeface="HG丸ｺﾞｼｯｸM-PRO"/>
                <a:ea typeface="HG丸ｺﾞｼｯｸM-PRO"/>
              </a:rPr>
              <a:t>り</a:t>
            </a:r>
            <a:r>
              <a:rPr lang="ja-JP" altLang="ja-JP" sz="1400" dirty="0">
                <a:latin typeface="HG丸ｺﾞｼｯｸM-PRO"/>
                <a:ea typeface="HG丸ｺﾞｼｯｸM-PRO"/>
              </a:rPr>
              <a:t>ます。血圧は</a:t>
            </a:r>
            <a:r>
              <a:rPr lang="en-US" altLang="ja-JP" sz="1400" dirty="0">
                <a:latin typeface="HG丸ｺﾞｼｯｸM-PRO"/>
                <a:ea typeface="HG丸ｺﾞｼｯｸM-PRO"/>
              </a:rPr>
              <a:t>4</a:t>
            </a:r>
            <a:r>
              <a:rPr lang="ja-JP" altLang="en-US" sz="1400" dirty="0">
                <a:latin typeface="HG丸ｺﾞｼｯｸM-PRO"/>
                <a:ea typeface="HG丸ｺﾞｼｯｸM-PRO"/>
              </a:rPr>
              <a:t>箇所、</a:t>
            </a:r>
            <a:r>
              <a:rPr lang="ja-JP" altLang="ja-JP" sz="1400" dirty="0">
                <a:latin typeface="HG丸ｺﾞｼｯｸM-PRO"/>
                <a:ea typeface="HG丸ｺﾞｼｯｸM-PRO"/>
              </a:rPr>
              <a:t>両</a:t>
            </a:r>
            <a:r>
              <a:rPr lang="ja-JP" altLang="en-US" sz="1400" dirty="0">
                <a:latin typeface="HG丸ｺﾞｼｯｸM-PRO"/>
                <a:ea typeface="HG丸ｺﾞｼｯｸM-PRO"/>
              </a:rPr>
              <a:t>方の</a:t>
            </a:r>
            <a:r>
              <a:rPr lang="ja-JP" altLang="ja-JP" sz="1400" dirty="0">
                <a:latin typeface="HG丸ｺﾞｼｯｸM-PRO"/>
                <a:ea typeface="HG丸ｺﾞｼｯｸM-PRO"/>
              </a:rPr>
              <a:t>腕・両</a:t>
            </a:r>
            <a:r>
              <a:rPr lang="ja-JP" altLang="en-US" sz="1400" dirty="0">
                <a:latin typeface="HG丸ｺﾞｼｯｸM-PRO"/>
                <a:ea typeface="HG丸ｺﾞｼｯｸM-PRO"/>
              </a:rPr>
              <a:t>方の</a:t>
            </a:r>
            <a:r>
              <a:rPr lang="ja-JP" altLang="ja-JP" sz="1400" dirty="0">
                <a:latin typeface="HG丸ｺﾞｼｯｸM-PRO"/>
                <a:ea typeface="HG丸ｺﾞｼｯｸM-PRO"/>
              </a:rPr>
              <a:t>足首</a:t>
            </a:r>
            <a:r>
              <a:rPr lang="ja-JP" altLang="en-US" sz="1400" dirty="0">
                <a:latin typeface="HG丸ｺﾞｼｯｸM-PRO"/>
                <a:ea typeface="HG丸ｺﾞｼｯｸM-PRO"/>
              </a:rPr>
              <a:t>で測ります</a:t>
            </a:r>
            <a:r>
              <a:rPr lang="ja-JP" altLang="ja-JP" sz="1400" dirty="0">
                <a:latin typeface="HG丸ｺﾞｼｯｸM-PRO"/>
                <a:ea typeface="HG丸ｺﾞｼｯｸM-PRO"/>
              </a:rPr>
              <a:t>。血管の硬さ</a:t>
            </a:r>
            <a:r>
              <a:rPr lang="ja-JP" altLang="en-US" sz="1400" dirty="0">
                <a:latin typeface="HG丸ｺﾞｼｯｸM-PRO"/>
                <a:ea typeface="HG丸ｺﾞｼｯｸM-PRO"/>
              </a:rPr>
              <a:t>や</a:t>
            </a:r>
            <a:r>
              <a:rPr lang="ja-JP" altLang="ja-JP" sz="1400" dirty="0">
                <a:latin typeface="HG丸ｺﾞｼｯｸM-PRO"/>
                <a:ea typeface="HG丸ｺﾞｼｯｸM-PRO"/>
              </a:rPr>
              <a:t>血管</a:t>
            </a:r>
            <a:r>
              <a:rPr lang="ja-JP" altLang="en-US" sz="1400" dirty="0">
                <a:latin typeface="HG丸ｺﾞｼｯｸM-PRO"/>
                <a:ea typeface="HG丸ｺﾞｼｯｸM-PRO"/>
              </a:rPr>
              <a:t>が詰まっていないか</a:t>
            </a:r>
            <a:r>
              <a:rPr lang="ja-JP" altLang="ja-JP" sz="1400" dirty="0">
                <a:latin typeface="HG丸ｺﾞｼｯｸM-PRO"/>
                <a:ea typeface="HG丸ｺﾞｼｯｸM-PRO"/>
              </a:rPr>
              <a:t>が</a:t>
            </a:r>
            <a:r>
              <a:rPr lang="ja-JP" altLang="en-US" sz="1400">
                <a:latin typeface="HG丸ｺﾞｼｯｸM-PRO"/>
                <a:ea typeface="HG丸ｺﾞｼｯｸM-PRO"/>
              </a:rPr>
              <a:t>わ</a:t>
            </a:r>
            <a:r>
              <a:rPr lang="ja-JP" altLang="ja-JP" sz="1400">
                <a:latin typeface="HG丸ｺﾞｼｯｸM-PRO"/>
                <a:ea typeface="HG丸ｺﾞｼｯｸM-PRO"/>
              </a:rPr>
              <a:t>かります。</a:t>
            </a:r>
            <a:endParaRPr lang="en-US" altLang="zh-Hans" sz="1400" dirty="0">
              <a:ea typeface="+mn-lt"/>
              <a:cs typeface="+mn-lt"/>
            </a:endParaRPr>
          </a:p>
          <a:p>
            <a:r>
              <a:rPr lang="zh-hans" altLang="en-US" sz="1700" dirty="0">
                <a:latin typeface="PingFang SC" panose="020B0400000000000000" pitchFamily="34" charset="-122"/>
                <a:ea typeface="PingFang SC" panose="020B0400000000000000" pitchFamily="34" charset="-122"/>
              </a:rPr>
              <a:t>在同时间测量血压、心电图和心音图。在双臂和左右脚踝这四处测量血压。可以得知</a:t>
            </a:r>
            <a:r>
              <a:rPr lang="en-US" altLang="zh-Hans" sz="1700" dirty="0">
                <a:latin typeface="PingFang SC" panose="020B0400000000000000" pitchFamily="34" charset="-122"/>
                <a:ea typeface="PingFang SC" panose="020B0400000000000000" pitchFamily="34" charset="-122"/>
              </a:rPr>
              <a:t>.</a:t>
            </a:r>
            <a:r>
              <a:rPr lang="zh-hans" altLang="en-US" sz="1700" dirty="0">
                <a:latin typeface="PingFang SC" panose="020B0400000000000000" pitchFamily="34" charset="-122"/>
                <a:ea typeface="PingFang SC" panose="020B0400000000000000" pitchFamily="34" charset="-122"/>
              </a:rPr>
              <a:t>血管的硬度以及血管是否堵塞。</a:t>
            </a:r>
            <a:endParaRPr lang="zh-Hans" sz="17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endParaRPr lang="zh-Hans" altLang="en-US" sz="1700" dirty="0"/>
          </a:p>
          <a:p>
            <a:endParaRPr lang="en-US" altLang="ja-JP" dirty="0">
              <a:latin typeface="+mj-ea"/>
              <a:ea typeface="+mj-ea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480" y="2357056"/>
            <a:ext cx="857569" cy="810255"/>
          </a:xfrm>
          <a:prstGeom prst="rect">
            <a:avLst/>
          </a:prstGeom>
        </p:spPr>
      </p:pic>
      <p:sp>
        <p:nvSpPr>
          <p:cNvPr id="11" name="円/楕円 10"/>
          <p:cNvSpPr/>
          <p:nvPr/>
        </p:nvSpPr>
        <p:spPr>
          <a:xfrm>
            <a:off x="82170" y="260723"/>
            <a:ext cx="6552728" cy="854893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altLang="ja-JP" sz="2000" b="1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3. </a:t>
            </a:r>
            <a:r>
              <a:rPr lang="ja-JP" altLang="en-US" sz="2000" b="1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糖尿病の合併症を調べる検査</a:t>
            </a:r>
            <a:endParaRPr lang="en-US" altLang="ja-JP" sz="2000" b="1" dirty="0">
              <a:solidFill>
                <a:schemeClr val="tx1"/>
              </a:solidFill>
              <a:latin typeface="HG丸ｺﾞｼｯｸM-PRO"/>
              <a:ea typeface="HG丸ｺﾞｼｯｸM-PRO"/>
            </a:endParaRPr>
          </a:p>
          <a:p>
            <a:pPr algn="ctr"/>
            <a:r>
              <a:rPr lang="zh-TW" altLang="en-US" sz="2400" b="1" dirty="0">
                <a:solidFill>
                  <a:schemeClr val="tx1"/>
                </a:solidFill>
                <a:latin typeface="+mj-ea"/>
                <a:ea typeface="+mj-ea"/>
              </a:rPr>
              <a:t>    </a:t>
            </a:r>
            <a:r>
              <a:rPr lang="en-US" altLang="zh-TW" sz="240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3.</a:t>
            </a:r>
            <a:r>
              <a:rPr lang="zh-hans" altLang="en-US" sz="20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查看糖尿病并发症的检</a:t>
            </a:r>
            <a:r>
              <a:rPr lang="zh-hans" sz="2000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查</a:t>
            </a:r>
            <a:endParaRPr lang="en-US" altLang="ja-JP" sz="2000" b="1" dirty="0">
              <a:solidFill>
                <a:schemeClr val="tx1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178" y="4999839"/>
            <a:ext cx="833914" cy="798426"/>
          </a:xfrm>
          <a:prstGeom prst="rect">
            <a:avLst/>
          </a:prstGeom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  <p:pic>
        <p:nvPicPr>
          <p:cNvPr id="10" name="Picture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10049" y="57903"/>
            <a:ext cx="438807" cy="432539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6F17883-2CB6-1B48-944A-C580162B1F8E}"/>
              </a:ext>
            </a:extLst>
          </p:cNvPr>
          <p:cNvSpPr txBox="1"/>
          <p:nvPr/>
        </p:nvSpPr>
        <p:spPr>
          <a:xfrm>
            <a:off x="5357248" y="28144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zh-hans" sz="1400" dirty="0">
                <a:solidFill>
                  <a:schemeClr val="bg1">
                    <a:lumMod val="50000"/>
                  </a:schemeClr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中文版</a:t>
            </a:r>
          </a:p>
        </p:txBody>
      </p:sp>
      <p:sp>
        <p:nvSpPr>
          <p:cNvPr id="14" name="フッター プレースホルダー 2">
            <a:extLst>
              <a:ext uri="{FF2B5EF4-FFF2-40B4-BE49-F238E27FC236}">
                <a16:creationId xmlns:a16="http://schemas.microsoft.com/office/drawing/2014/main" id="{EA3D9173-3530-2D14-34DC-FC663CDAA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01999" y="8475134"/>
            <a:ext cx="2454002" cy="486833"/>
          </a:xfrm>
        </p:spPr>
        <p:txBody>
          <a:bodyPr rtlCol="0"/>
          <a:lstStyle/>
          <a:p>
            <a:r>
              <a:rPr kumimoji="1" lang="en-US" altLang="ja-JP" dirty="0"/>
              <a:t>3. </a:t>
            </a:r>
            <a:r>
              <a:rPr kumimoji="1" lang="ja-JP" altLang="en-US" dirty="0"/>
              <a:t>糖尿病の合併症を調べる検査</a:t>
            </a:r>
          </a:p>
          <a:p>
            <a:pPr rtl="0"/>
            <a:r>
              <a:rPr lang="zh-hans" dirty="0">
                <a:latin typeface="PingFang SC" panose="020B0400000000000000" pitchFamily="34" charset="-122"/>
                <a:ea typeface="PingFang SC" panose="020B0400000000000000" pitchFamily="34" charset="-122"/>
              </a:rPr>
              <a:t>3.糖尿病并发症检查</a:t>
            </a:r>
          </a:p>
        </p:txBody>
      </p:sp>
    </p:spTree>
    <p:extLst>
      <p:ext uri="{BB962C8B-B14F-4D97-AF65-F5344CB8AC3E}">
        <p14:creationId xmlns:p14="http://schemas.microsoft.com/office/powerpoint/2010/main" val="1536377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152636" y="1475656"/>
            <a:ext cx="6552728" cy="37548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ja-JP" altLang="en-US" sz="17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 </a:t>
            </a:r>
            <a:r>
              <a:rPr lang="en-US" altLang="ja-JP" sz="14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24</a:t>
            </a:r>
            <a:r>
              <a:rPr lang="ja-JP" altLang="en-US" sz="1400" dirty="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時間血圧測定</a:t>
            </a:r>
            <a:endParaRPr lang="ja-JP" altLang="ja-JP" sz="1400" dirty="0">
              <a:latin typeface="+mj-ea"/>
              <a:ea typeface="+mj-ea"/>
            </a:endParaRPr>
          </a:p>
          <a:p>
            <a:pPr rtl="0"/>
            <a:r>
              <a:rPr lang="zh-TW" altLang="en-US" sz="1700" dirty="0">
                <a:solidFill>
                  <a:srgbClr val="4676B5"/>
                </a:solidFill>
                <a:latin typeface="+mj-ea"/>
                <a:ea typeface="+mj-ea"/>
              </a:rPr>
              <a:t>     </a:t>
            </a:r>
            <a:r>
              <a:rPr lang="zh-hans" sz="1700" dirty="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24小时血压监测</a:t>
            </a:r>
            <a:endParaRPr lang="en-US" altLang="zh-Hans" sz="1700" dirty="0">
              <a:solidFill>
                <a:srgbClr val="4676B5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endParaRPr lang="en-US" altLang="zh-Hans" sz="300" dirty="0">
              <a:solidFill>
                <a:srgbClr val="4676B5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30</a:t>
            </a:r>
            <a:r>
              <a:rPr lang="ja-J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分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～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時間ごと</a:t>
            </a:r>
            <a:r>
              <a:rPr lang="ja-J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24</a:t>
            </a:r>
            <a:r>
              <a:rPr lang="ja-J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時間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続けて</a:t>
            </a:r>
            <a:r>
              <a:rPr lang="ja-J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血圧を測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り</a:t>
            </a:r>
            <a:r>
              <a:rPr lang="ja-J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ます。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その時にしていたことも</a:t>
            </a:r>
            <a:r>
              <a:rPr lang="ja-J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記録し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ます。体の</a:t>
            </a:r>
            <a:r>
              <a:rPr lang="ja-J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活動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でどのくらい血圧が</a:t>
            </a:r>
            <a:r>
              <a:rPr lang="ja-J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変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わるかを</a:t>
            </a:r>
            <a:r>
              <a:rPr lang="ja-J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確認します。</a:t>
            </a:r>
            <a:endParaRPr lang="ja-JP" altLang="ja-JP" sz="1400" dirty="0">
              <a:solidFill>
                <a:srgbClr val="4676B5"/>
              </a:solidFill>
              <a:latin typeface="+mj-ea"/>
              <a:ea typeface="+mj-ea"/>
            </a:endParaRPr>
          </a:p>
          <a:p>
            <a:pPr rtl="0"/>
            <a:r>
              <a:rPr lang="zh-hans" sz="1700" dirty="0">
                <a:latin typeface="PingFang SC" panose="020B0400000000000000" pitchFamily="34" charset="-122"/>
                <a:ea typeface="PingFang SC" panose="020B0400000000000000" pitchFamily="34" charset="-122"/>
              </a:rPr>
              <a:t>每30分钟至1小时测量一次血压，</a:t>
            </a:r>
            <a:r>
              <a:rPr lang="zh-TW" altLang="en-US" sz="1700" dirty="0">
                <a:latin typeface="PingFang SC" panose="020B0400000000000000" pitchFamily="34" charset="-122"/>
                <a:ea typeface="PingFang SC" panose="020B0400000000000000" pitchFamily="34" charset="-122"/>
              </a:rPr>
              <a:t>且</a:t>
            </a:r>
            <a:r>
              <a:rPr lang="zh-hans" sz="1700" dirty="0">
                <a:latin typeface="PingFang SC" panose="020B0400000000000000" pitchFamily="34" charset="-122"/>
                <a:ea typeface="PingFang SC" panose="020B0400000000000000" pitchFamily="34" charset="-122"/>
              </a:rPr>
              <a:t>持续24小时。</a:t>
            </a:r>
            <a:r>
              <a:rPr lang="zh-TW" altLang="en-US" sz="1700" dirty="0">
                <a:latin typeface="PingFang SC" panose="020B0400000000000000" pitchFamily="34" charset="-122"/>
                <a:ea typeface="PingFang SC" panose="020B0400000000000000" pitchFamily="34" charset="-122"/>
              </a:rPr>
              <a:t>并且记下在</a:t>
            </a:r>
            <a:r>
              <a:rPr lang="zh-hans" sz="1700" dirty="0">
                <a:latin typeface="PingFang SC" panose="020B0400000000000000" pitchFamily="34" charset="-122"/>
                <a:ea typeface="PingFang SC" panose="020B0400000000000000" pitchFamily="34" charset="-122"/>
              </a:rPr>
              <a:t>测量时正在做的活</a:t>
            </a:r>
            <a:r>
              <a:rPr lang="zh-hans" altLang="en-US" sz="1700" dirty="0">
                <a:latin typeface="PingFang SC" panose="020B0400000000000000" pitchFamily="34" charset="-122"/>
                <a:ea typeface="PingFang SC" panose="020B0400000000000000" pitchFamily="34" charset="-122"/>
              </a:rPr>
              <a:t>动</a:t>
            </a:r>
            <a:r>
              <a:rPr lang="zh-TW" altLang="en-US" sz="1700" dirty="0">
                <a:latin typeface="PingFang SC" panose="020B0400000000000000" pitchFamily="34" charset="-122"/>
                <a:ea typeface="PingFang SC" panose="020B0400000000000000" pitchFamily="34" charset="-122"/>
              </a:rPr>
              <a:t>内容</a:t>
            </a:r>
            <a:r>
              <a:rPr lang="zh-hans" sz="1700" dirty="0">
                <a:latin typeface="PingFang SC" panose="020B0400000000000000" pitchFamily="34" charset="-122"/>
                <a:ea typeface="PingFang SC" panose="020B0400000000000000" pitchFamily="34" charset="-122"/>
              </a:rPr>
              <a:t>。查看血压随着身体的活动有多大的变化。</a:t>
            </a:r>
          </a:p>
          <a:p>
            <a:pPr rtl="0"/>
            <a:endParaRPr lang="en-US" altLang="ja-JP" sz="1700" dirty="0">
              <a:latin typeface="+mj-ea"/>
              <a:ea typeface="+mj-ea"/>
            </a:endParaRPr>
          </a:p>
          <a:p>
            <a:pPr rtl="0"/>
            <a:endParaRPr lang="en-US" altLang="ja-JP" sz="1700" dirty="0">
              <a:latin typeface="+mj-ea"/>
              <a:ea typeface="+mj-ea"/>
            </a:endParaRPr>
          </a:p>
          <a:p>
            <a:r>
              <a:rPr lang="ja-JP" altLang="en-US" sz="170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ja-JP" sz="1400">
                <a:solidFill>
                  <a:srgbClr val="4676B5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神経伝導検査</a:t>
            </a:r>
            <a:endParaRPr lang="en-US" altLang="ja-JP" sz="1400" dirty="0">
              <a:latin typeface="+mj-ea"/>
              <a:ea typeface="+mj-ea"/>
            </a:endParaRPr>
          </a:p>
          <a:p>
            <a:pPr rtl="0"/>
            <a:r>
              <a:rPr lang="zh-TW" altLang="en-US" sz="1700" dirty="0">
                <a:solidFill>
                  <a:srgbClr val="4676B5"/>
                </a:solidFill>
                <a:latin typeface="+mj-ea"/>
                <a:ea typeface="+mj-ea"/>
              </a:rPr>
              <a:t>    </a:t>
            </a:r>
            <a:r>
              <a:rPr lang="zh-hans" sz="1700" dirty="0">
                <a:solidFill>
                  <a:srgbClr val="4676B5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神经传导检查</a:t>
            </a:r>
            <a:endParaRPr lang="en-US" altLang="zh-Hans" sz="1700" dirty="0">
              <a:solidFill>
                <a:srgbClr val="4676B5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endParaRPr lang="en-US" altLang="zh-Hans" sz="300" dirty="0">
              <a:solidFill>
                <a:srgbClr val="4676B5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rtl="0"/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末梢神経障害の程度を調べます。手足に電極をつけて、少ない量の電気で神経を刺激して、興奮が伝わる速さを測ります</a:t>
            </a:r>
            <a:r>
              <a:rPr lang="ja-JP" altLang="en-US" sz="1400" dirty="0">
                <a:solidFill>
                  <a:srgbClr val="4676B5"/>
                </a:solidFill>
                <a:latin typeface="+mj-ea"/>
                <a:ea typeface="+mj-ea"/>
              </a:rPr>
              <a:t>。</a:t>
            </a:r>
            <a:endParaRPr lang="en-US" altLang="ja-JP" sz="1400" dirty="0">
              <a:solidFill>
                <a:srgbClr val="4676B5"/>
              </a:solidFill>
              <a:latin typeface="+mj-ea"/>
              <a:ea typeface="+mj-ea"/>
            </a:endParaRPr>
          </a:p>
          <a:p>
            <a:pPr rtl="0"/>
            <a:r>
              <a:rPr lang="zh-hans" sz="1700" dirty="0">
                <a:latin typeface="PingFang SC" panose="020B0400000000000000" pitchFamily="34" charset="-122"/>
                <a:ea typeface="PingFang SC" panose="020B0400000000000000" pitchFamily="34" charset="-122"/>
              </a:rPr>
              <a:t>检查周围神经病变的程度。将电极放置在四肢上，用少量电流刺激神经，测量兴奋</a:t>
            </a:r>
            <a:r>
              <a:rPr lang="zh-TW" altLang="en-US" sz="1700" dirty="0">
                <a:latin typeface="PingFang SC" panose="020B0400000000000000" pitchFamily="34" charset="-122"/>
                <a:ea typeface="PingFang SC" panose="020B0400000000000000" pitchFamily="34" charset="-122"/>
              </a:rPr>
              <a:t>的</a:t>
            </a:r>
            <a:r>
              <a:rPr lang="zh-hans" sz="1700" dirty="0">
                <a:latin typeface="PingFang SC" panose="020B0400000000000000" pitchFamily="34" charset="-122"/>
                <a:ea typeface="PingFang SC" panose="020B0400000000000000" pitchFamily="34" charset="-122"/>
              </a:rPr>
              <a:t>传导速度。</a:t>
            </a:r>
            <a:endParaRPr lang="ja-JP" altLang="ja-JP" sz="17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192" y="1056038"/>
            <a:ext cx="956338" cy="839235"/>
          </a:xfrm>
          <a:prstGeom prst="rect">
            <a:avLst/>
          </a:prstGeom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 rtl="0"/>
              <a:t>2</a:t>
            </a:fld>
            <a:endParaRPr kumimoji="1" lang="ja-JP" altLang="en-US"/>
          </a:p>
        </p:txBody>
      </p:sp>
      <p:pic>
        <p:nvPicPr>
          <p:cNvPr id="10" name="Picture 1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10049" y="57903"/>
            <a:ext cx="438807" cy="432539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6F17883-2CB6-1B48-944A-C580162B1F8E}"/>
              </a:ext>
            </a:extLst>
          </p:cNvPr>
          <p:cNvSpPr txBox="1"/>
          <p:nvPr/>
        </p:nvSpPr>
        <p:spPr>
          <a:xfrm>
            <a:off x="5357248" y="28144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zh-hans" sz="1400" dirty="0">
                <a:solidFill>
                  <a:schemeClr val="bg1">
                    <a:lumMod val="50000"/>
                  </a:schemeClr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中文版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08DDACE-A7E3-714D-BF4E-410FDA35C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01999" y="8475134"/>
            <a:ext cx="2454002" cy="486833"/>
          </a:xfrm>
        </p:spPr>
        <p:txBody>
          <a:bodyPr rtlCol="0"/>
          <a:lstStyle/>
          <a:p>
            <a:r>
              <a:rPr kumimoji="1" lang="en-US" altLang="ja-JP" dirty="0"/>
              <a:t>3. </a:t>
            </a:r>
            <a:r>
              <a:rPr kumimoji="1" lang="ja-JP" altLang="en-US" dirty="0"/>
              <a:t>糖尿病の合併症を調べる検査</a:t>
            </a:r>
          </a:p>
          <a:p>
            <a:pPr rtl="0"/>
            <a:r>
              <a:rPr lang="zh-hans" dirty="0">
                <a:latin typeface="PingFang SC" panose="020B0400000000000000" pitchFamily="34" charset="-122"/>
                <a:ea typeface="PingFang SC" panose="020B0400000000000000" pitchFamily="34" charset="-122"/>
              </a:rPr>
              <a:t>3.糖尿病并发症检查</a:t>
            </a:r>
          </a:p>
        </p:txBody>
      </p:sp>
    </p:spTree>
    <p:extLst>
      <p:ext uri="{BB962C8B-B14F-4D97-AF65-F5344CB8AC3E}">
        <p14:creationId xmlns:p14="http://schemas.microsoft.com/office/powerpoint/2010/main" val="36048513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1" ma:contentTypeDescription="新しいドキュメントを作成します。" ma:contentTypeScope="" ma:versionID="8abc568855d61369157fdf9cf94a838b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2f98fe556175d9888fbc51e772879312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150401D-460C-47B9-9ACA-4AF40D604D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40D9C31-5F41-4C59-9357-995EDBD8AE5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359</Words>
  <Application>Microsoft Macintosh PowerPoint</Application>
  <PresentationFormat>画面に合わせる (4:3)</PresentationFormat>
  <Paragraphs>45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HG丸ｺﾞｼｯｸM-PRO</vt:lpstr>
      <vt:lpstr>ＭＳ Ｐゴシック</vt:lpstr>
      <vt:lpstr>MS Gothic</vt:lpstr>
      <vt:lpstr>PingFang SC</vt:lpstr>
      <vt:lpstr>新細明體</vt:lpstr>
      <vt:lpstr>Arial</vt:lpstr>
      <vt:lpstr>Calibri</vt:lpstr>
      <vt:lpstr>Office ​​テーマ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/>
  <cp:lastModifiedBy/>
  <cp:revision>74</cp:revision>
  <dcterms:created xsi:type="dcterms:W3CDTF">2022-05-30T12:18:54Z</dcterms:created>
  <dcterms:modified xsi:type="dcterms:W3CDTF">2022-11-09T04:08:30Z</dcterms:modified>
</cp:coreProperties>
</file>