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8"/>
  </p:notesMasterIdLst>
  <p:sldIdLst>
    <p:sldId id="268" r:id="rId4"/>
    <p:sldId id="270" r:id="rId5"/>
    <p:sldId id="263" r:id="rId6"/>
    <p:sldId id="269" r:id="rId7"/>
  </p:sldIdLst>
  <p:sldSz cx="6858000" cy="9144000" type="screen4x3"/>
  <p:notesSz cx="6805613" cy="9939338"/>
  <p:defaultTextStyle>
    <a:defPPr rtl="0">
      <a:defRPr lang="zh-CN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CC"/>
    <a:srgbClr val="9933FF"/>
    <a:srgbClr val="FF0000"/>
    <a:srgbClr val="0000CC"/>
    <a:srgbClr val="00FF00"/>
    <a:srgbClr val="FF33CC"/>
    <a:srgbClr val="0066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39"/>
    <p:restoredTop sz="94536"/>
  </p:normalViewPr>
  <p:slideViewPr>
    <p:cSldViewPr>
      <p:cViewPr>
        <p:scale>
          <a:sx n="135" d="100"/>
          <a:sy n="135" d="100"/>
        </p:scale>
        <p:origin x="144" y="-28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390B238D-6369-574A-A172-0EB7F2331A43}"/>
    <pc:docChg chg="modSld">
      <pc:chgData name="稲垣 典子" userId="75e47cb5-aee2-4599-8dc9-4d0088e0ed8e" providerId="ADAL" clId="{390B238D-6369-574A-A172-0EB7F2331A43}" dt="2022-11-27T03:39:49.719" v="4" actId="2711"/>
      <pc:docMkLst>
        <pc:docMk/>
      </pc:docMkLst>
      <pc:sldChg chg="modSp mod">
        <pc:chgData name="稲垣 典子" userId="75e47cb5-aee2-4599-8dc9-4d0088e0ed8e" providerId="ADAL" clId="{390B238D-6369-574A-A172-0EB7F2331A43}" dt="2022-11-27T03:39:49.719" v="4" actId="2711"/>
        <pc:sldMkLst>
          <pc:docMk/>
          <pc:sldMk cId="513197596" sldId="268"/>
        </pc:sldMkLst>
        <pc:spChg chg="mod">
          <ac:chgData name="稲垣 典子" userId="75e47cb5-aee2-4599-8dc9-4d0088e0ed8e" providerId="ADAL" clId="{390B238D-6369-574A-A172-0EB7F2331A43}" dt="2022-11-27T03:39:49.719" v="4" actId="2711"/>
          <ac:spMkLst>
            <pc:docMk/>
            <pc:sldMk cId="513197596" sldId="268"/>
            <ac:spMk id="4" creationId="{60C3E537-584A-E14B-8223-B9BCF956EF79}"/>
          </ac:spMkLst>
        </pc:spChg>
        <pc:spChg chg="mod">
          <ac:chgData name="稲垣 典子" userId="75e47cb5-aee2-4599-8dc9-4d0088e0ed8e" providerId="ADAL" clId="{390B238D-6369-574A-A172-0EB7F2331A43}" dt="2022-11-27T03:39:22.458" v="1" actId="20577"/>
          <ac:spMkLst>
            <pc:docMk/>
            <pc:sldMk cId="513197596" sldId="268"/>
            <ac:spMk id="87" creationId="{00000000-0000-0000-0000-000000000000}"/>
          </ac:spMkLst>
        </pc:spChg>
      </pc:sldChg>
    </pc:docChg>
  </pc:docChgLst>
  <pc:docChgLst>
    <pc:chgData name="稲垣 典子" userId="75e47cb5-aee2-4599-8dc9-4d0088e0ed8e" providerId="ADAL" clId="{ACE064D0-C545-2C40-AA34-74E7BAAD99A3}"/>
    <pc:docChg chg="modSld">
      <pc:chgData name="稲垣 典子" userId="75e47cb5-aee2-4599-8dc9-4d0088e0ed8e" providerId="ADAL" clId="{ACE064D0-C545-2C40-AA34-74E7BAAD99A3}" dt="2022-11-09T05:45:06.295" v="2" actId="255"/>
      <pc:docMkLst>
        <pc:docMk/>
      </pc:docMkLst>
      <pc:sldChg chg="modSp mod">
        <pc:chgData name="稲垣 典子" userId="75e47cb5-aee2-4599-8dc9-4d0088e0ed8e" providerId="ADAL" clId="{ACE064D0-C545-2C40-AA34-74E7BAAD99A3}" dt="2022-11-09T05:45:06.295" v="2" actId="255"/>
        <pc:sldMkLst>
          <pc:docMk/>
          <pc:sldMk cId="513197596" sldId="268"/>
        </pc:sldMkLst>
        <pc:spChg chg="mod">
          <ac:chgData name="稲垣 典子" userId="75e47cb5-aee2-4599-8dc9-4d0088e0ed8e" providerId="ADAL" clId="{ACE064D0-C545-2C40-AA34-74E7BAAD99A3}" dt="2022-11-09T05:45:06.295" v="2" actId="255"/>
          <ac:spMkLst>
            <pc:docMk/>
            <pc:sldMk cId="513197596" sldId="268"/>
            <ac:spMk id="27" creationId="{A82F2675-8D8C-DA41-BF13-3FC4B77D0C47}"/>
          </ac:spMkLst>
        </pc:spChg>
        <pc:spChg chg="mod">
          <ac:chgData name="稲垣 典子" userId="75e47cb5-aee2-4599-8dc9-4d0088e0ed8e" providerId="ADAL" clId="{ACE064D0-C545-2C40-AA34-74E7BAAD99A3}" dt="2022-11-09T05:44:54.090" v="0" actId="2711"/>
          <ac:spMkLst>
            <pc:docMk/>
            <pc:sldMk cId="513197596" sldId="268"/>
            <ac:spMk id="8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A7A5F1F-5398-4F95-AB96-AB1204FAE700}" type="datetimeFigureOut">
              <a:rPr kumimoji="1" lang="ja-JP" altLang="en-US" smtClean="0"/>
              <a:pPr rtl="0"/>
              <a:t>2022/11/28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671CFD0-4F48-4779-A96E-CCE3489AF8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556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6600" y="746125"/>
            <a:ext cx="27940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5870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6600" y="746125"/>
            <a:ext cx="27940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6873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6600" y="746125"/>
            <a:ext cx="27940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 rtl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298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6600" y="746125"/>
            <a:ext cx="27940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 rtl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3001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 rtlCol="0"/>
          <a:lstStyle/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han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3000" b="1" cap="all"/>
            </a:lvl1pPr>
          </a:lstStyle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rtlCol="0"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han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6.「糖尿病」の飲み薬　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zh-han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 rtlCol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zh-han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 rtlCol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6.「糖尿病」の飲み薬　</a:t>
            </a: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6.「糖尿病」の飲み薬　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6.「糖尿病」の飲み薬　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rtlCol="0" anchor="b"/>
          <a:lstStyle>
            <a:lvl1pPr algn="l">
              <a:defRPr sz="1500" b="1"/>
            </a:lvl1pPr>
          </a:lstStyle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 rtlCol="0"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 rtl="0"/>
            <a:r>
              <a:rPr lang="zh-han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6.「糖尿病」の飲み薬　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rtlCol="0" anchor="b"/>
          <a:lstStyle>
            <a:lvl1pPr algn="l">
              <a:defRPr sz="1500" b="1"/>
            </a:lvl1pPr>
          </a:lstStyle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 rtlCol="0"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 rtl="0"/>
            <a:r>
              <a:rPr lang="zh-han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6.「糖尿病」の飲み薬　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 rtlCol="0"/>
          <a:lstStyle/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 rtlCol="0"/>
          <a:lstStyle/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zh-hans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685784" rtl="0" eaLnBrk="1" latinLnBrk="0" hangingPunct="1"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9" indent="-257169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8" indent="-214307" algn="l" defTabSz="685784" rtl="0" eaLnBrk="1" latinLnBrk="0" hangingPunct="1">
        <a:spcBef>
          <a:spcPct val="20000"/>
        </a:spcBef>
        <a:buFont typeface="Arial" pitchFamily="34" charset="0"/>
        <a:buChar char="–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4" rtl="0" eaLnBrk="1" latinLnBrk="0" hangingPunct="1">
        <a:spcBef>
          <a:spcPct val="20000"/>
        </a:spcBef>
        <a:buFont typeface="Arial" pitchFamily="34" charset="0"/>
        <a:buChar char="–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1" indent="-171446" algn="l" defTabSz="685784" rtl="0" eaLnBrk="1" latinLnBrk="0" hangingPunct="1">
        <a:spcBef>
          <a:spcPct val="20000"/>
        </a:spcBef>
        <a:buFont typeface="Arial" pitchFamily="34" charset="0"/>
        <a:buChar char="»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正方形/長方形 31"/>
          <p:cNvSpPr/>
          <p:nvPr/>
        </p:nvSpPr>
        <p:spPr>
          <a:xfrm>
            <a:off x="2668214" y="4312603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4625579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7" y="5697149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18969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107785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7" name="円/楕円 86"/>
          <p:cNvSpPr/>
          <p:nvPr/>
        </p:nvSpPr>
        <p:spPr>
          <a:xfrm>
            <a:off x="597942" y="107505"/>
            <a:ext cx="5495354" cy="885900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6.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「</a:t>
            </a:r>
            <a:r>
              <a:rPr lang="ja-JP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」の飲み薬</a:t>
            </a:r>
            <a:r>
              <a:rPr lang="ja-JP" altLang="en-US" sz="2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endParaRPr lang="en-US" altLang="ja-JP" sz="2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ja-JP" altLang="en-US" sz="2400" b="1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　</a:t>
            </a:r>
            <a:r>
              <a:rPr lang="en-US" altLang="ja-JP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6.</a:t>
            </a:r>
            <a:r>
              <a:rPr lang="zh-hans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“糖尿病”的</a:t>
            </a:r>
            <a:r>
              <a:rPr lang="zh-TW" altLang="en-US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口</a:t>
            </a:r>
            <a:r>
              <a:rPr lang="zh-hans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服药　</a:t>
            </a:r>
            <a:endParaRPr lang="en-US" altLang="ja-JP" sz="28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pic>
        <p:nvPicPr>
          <p:cNvPr id="34" name="Pictur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35692" y="107504"/>
            <a:ext cx="329105" cy="32440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78BBCC9-9D0B-DD45-8C44-C87C983CBE18}"/>
              </a:ext>
            </a:extLst>
          </p:cNvPr>
          <p:cNvSpPr txBox="1"/>
          <p:nvPr/>
        </p:nvSpPr>
        <p:spPr>
          <a:xfrm>
            <a:off x="34481" y="3346698"/>
            <a:ext cx="648655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①</a:t>
            </a:r>
            <a:r>
              <a:rPr kumimoji="1" lang="ja-JP" altLang="en-US" sz="14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インスリンを出しやすくする薬</a:t>
            </a:r>
            <a:endParaRPr kumimoji="1" lang="en-US" altLang="ja-JP" sz="14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zh-TW" altLang="en-US" sz="16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  </a:t>
            </a:r>
            <a:r>
              <a:rPr lang="zh-han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促进胰岛素分泌的药物</a:t>
            </a:r>
            <a:endParaRPr lang="en-US" altLang="zh-Hans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kumimoji="1" lang="en-US" altLang="ja-JP" sz="5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ja-JP" altLang="en-US" sz="12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スルホニル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尿素（</a:t>
            </a:r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SU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）薬</a:t>
            </a:r>
            <a:endParaRPr lang="en-US" altLang="ja-JP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r>
              <a:rPr lang="zh-TW" altLang="en-US" sz="1400" dirty="0"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hans" altLang="ja-JP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磺脲类（SU）药物</a:t>
            </a:r>
            <a:endParaRPr lang="en-US" altLang="zh-Hans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lvl="1"/>
            <a:endParaRPr lang="en-US" altLang="ja-JP" sz="5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kumimoji="1"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速効型インスリン分泌促進薬</a:t>
            </a:r>
            <a:endParaRPr lang="en-US" altLang="ja-JP" sz="12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1" rtl="0"/>
            <a:r>
              <a:rPr lang="zh-TW" altLang="en-US" sz="1400" dirty="0"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速效胰岛素促泌剂</a:t>
            </a:r>
            <a:endParaRPr lang="en-US" altLang="zh-Hans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lvl="1" rtl="0"/>
            <a:endParaRPr lang="en-US" altLang="zh-Hans" sz="5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DPP-4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阻害薬</a:t>
            </a:r>
            <a:endParaRPr kumimoji="1" lang="en-US" altLang="ja-JP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 rtl="0"/>
            <a:r>
              <a:rPr lang="zh-TW" altLang="en-US" sz="1400" dirty="0"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DPP-4抑制剂</a:t>
            </a:r>
            <a:r>
              <a:rPr lang="en-US" alt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(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二肽基酶</a:t>
            </a:r>
            <a:r>
              <a:rPr lang="en-US" altLang="zh-TW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4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抑制剂</a:t>
            </a:r>
            <a:r>
              <a:rPr lang="en-US" alt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)</a:t>
            </a:r>
          </a:p>
          <a:p>
            <a:pPr lvl="1" rtl="0"/>
            <a:endParaRPr lang="en-US" altLang="zh-Hans" sz="5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kumimoji="1"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GLP-1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受容体作動薬</a:t>
            </a:r>
            <a:endParaRPr lang="en-US" altLang="ja-JP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 rtl="0"/>
            <a:r>
              <a:rPr lang="zh-TW" altLang="en-US" sz="1400" dirty="0"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GLP-1受体激动剂</a:t>
            </a:r>
            <a:r>
              <a:rPr lang="en-US" altLang="zh-CN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(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胰高血糖素样肽</a:t>
            </a:r>
            <a:r>
              <a:rPr lang="en-US" altLang="zh-TW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-1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 受体激动</a:t>
            </a:r>
            <a:r>
              <a:rPr lang="zh-CN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剂</a:t>
            </a:r>
            <a:r>
              <a:rPr lang="en-US" altLang="zh-CN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)</a:t>
            </a:r>
          </a:p>
          <a:p>
            <a:pPr lvl="1" rtl="0"/>
            <a:endParaRPr lang="en-US" altLang="zh-Hans" sz="5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kumimoji="1"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グリミン系（インスリンを分泌する作用と、効きやすくする作用、両方があります。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説明は次ページの　</a:t>
            </a:r>
            <a:r>
              <a:rPr lang="en-US" altLang="ja-JP" sz="12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②</a:t>
            </a:r>
            <a:r>
              <a:rPr lang="ja-JP" altLang="en-US" sz="12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インスリンを効きやすくする薬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をご覧ください</a:t>
            </a:r>
            <a:r>
              <a:rPr lang="ja-JP" altLang="en-US" sz="12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。</a:t>
            </a:r>
            <a:r>
              <a:rPr kumimoji="1" lang="ja-JP" altLang="en-US" sz="1200">
                <a:latin typeface="HGMaruGothicMPRO" panose="020F0600000000000000" pitchFamily="34" charset="-128"/>
                <a:ea typeface="HGMaruGothicMPRO" panose="020F0600000000000000" pitchFamily="34" charset="-128"/>
              </a:rPr>
              <a:t>）</a:t>
            </a:r>
            <a:endParaRPr lang="en-US" altLang="ja-JP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endParaRPr kumimoji="1" lang="en-US" altLang="ja-JP" sz="5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 rtl="0"/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    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Glimin类（既有分泌胰岛素的作用，也有促进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发挥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效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用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的作用。</a:t>
            </a:r>
            <a:endParaRPr lang="en-US" altLang="zh-Hans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lvl="1"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　　　关说明请参阅下页中的</a:t>
            </a:r>
            <a:r>
              <a:rPr lang="zh-hans" sz="14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②促进胰岛素</a:t>
            </a:r>
            <a:r>
              <a:rPr lang="zh-TW" altLang="en-US" sz="14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发挥效</a:t>
            </a:r>
            <a:r>
              <a:rPr lang="zh-hans" sz="14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用的药物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 )</a:t>
            </a:r>
            <a:endParaRPr kumimoji="1"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0C3E537-584A-E14B-8223-B9BCF956EF79}"/>
              </a:ext>
            </a:extLst>
          </p:cNvPr>
          <p:cNvSpPr txBox="1"/>
          <p:nvPr/>
        </p:nvSpPr>
        <p:spPr>
          <a:xfrm>
            <a:off x="336967" y="1525880"/>
            <a:ext cx="61840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飲み薬は大きく分けて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、</a:t>
            </a:r>
            <a:r>
              <a:rPr lang="en-US" altLang="ja-JP" sz="1400" b="1" u="sng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①</a:t>
            </a:r>
            <a:r>
              <a:rPr lang="ja-JP" altLang="en-US" sz="1400" b="1" u="sng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インスリンを出しやすくする薬</a:t>
            </a:r>
            <a:r>
              <a:rPr lang="ja-JP" altLang="en-US" sz="14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、</a:t>
            </a:r>
            <a:r>
              <a:rPr lang="en-US" altLang="ja-JP" sz="1400" b="1" u="sng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②</a:t>
            </a:r>
            <a:r>
              <a:rPr lang="ja-JP" altLang="en-US" sz="1400" b="1" u="sng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インスリンを効きやすくする薬</a:t>
            </a:r>
            <a:r>
              <a:rPr lang="ja-JP" altLang="en-US" sz="14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、</a:t>
            </a:r>
            <a:r>
              <a:rPr lang="en-US" altLang="ja-JP" sz="1400" b="1" u="sng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③</a:t>
            </a:r>
            <a:r>
              <a:rPr lang="ja-JP" altLang="en-US" sz="1400" b="1" u="sng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糖の吸収を抑制したり、排泄する薬</a:t>
            </a:r>
            <a:r>
              <a:rPr kumimoji="1"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が</a:t>
            </a:r>
            <a:r>
              <a:rPr kumimoji="1" lang="ja-JP" altLang="en-US" sz="14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あります。</a:t>
            </a:r>
            <a:endParaRPr kumimoji="1"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kumimoji="1" lang="ja-JP" altLang="en-US" sz="8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内服药大致可以分为三种，分别是：</a:t>
            </a:r>
            <a:r>
              <a:rPr lang="zh-hans" b="1" u="sng" dirty="0">
                <a:latin typeface="PingFang SC" panose="020B0400000000000000" pitchFamily="34" charset="-122"/>
                <a:ea typeface="PingFang SC" panose="020B0400000000000000" pitchFamily="34" charset="-122"/>
              </a:rPr>
              <a:t>①促进胰岛素分泌的药物，②促进胰岛素</a:t>
            </a:r>
            <a:r>
              <a:rPr lang="zh-TW" altLang="en-US" b="1" u="sng" dirty="0">
                <a:latin typeface="PingFang SC" panose="020B0400000000000000" pitchFamily="34" charset="-122"/>
                <a:ea typeface="PingFang SC" panose="020B0400000000000000" pitchFamily="34" charset="-122"/>
              </a:rPr>
              <a:t>发挥效</a:t>
            </a:r>
            <a:r>
              <a:rPr lang="zh-hans" b="1" u="sng" dirty="0">
                <a:latin typeface="PingFang SC" panose="020B0400000000000000" pitchFamily="34" charset="-122"/>
                <a:ea typeface="PingFang SC" panose="020B0400000000000000" pitchFamily="34" charset="-122"/>
              </a:rPr>
              <a:t>用的药物，③抑制糖分吸收和</a:t>
            </a:r>
            <a:r>
              <a:rPr lang="zh-TW" altLang="en-US" b="1" u="sng" dirty="0">
                <a:latin typeface="PingFang SC" panose="020B0400000000000000" pitchFamily="34" charset="-122"/>
                <a:ea typeface="PingFang SC" panose="020B0400000000000000" pitchFamily="34" charset="-122"/>
              </a:rPr>
              <a:t>促进</a:t>
            </a:r>
            <a:r>
              <a:rPr lang="zh-hans" b="1" u="sng" dirty="0">
                <a:latin typeface="PingFang SC" panose="020B0400000000000000" pitchFamily="34" charset="-122"/>
                <a:ea typeface="PingFang SC" panose="020B0400000000000000" pitchFamily="34" charset="-122"/>
              </a:rPr>
              <a:t>糖分</a:t>
            </a:r>
            <a:r>
              <a:rPr lang="zh-TW" altLang="en-US" b="1" u="sng" dirty="0">
                <a:latin typeface="PingFang SC" panose="020B0400000000000000" pitchFamily="34" charset="-122"/>
                <a:ea typeface="PingFang SC" panose="020B0400000000000000" pitchFamily="34" charset="-122"/>
              </a:rPr>
              <a:t>排出</a:t>
            </a:r>
            <a:r>
              <a:rPr lang="zh-hans" b="1" u="sng" dirty="0">
                <a:latin typeface="PingFang SC" panose="020B0400000000000000" pitchFamily="34" charset="-122"/>
                <a:ea typeface="PingFang SC" panose="020B0400000000000000" pitchFamily="34" charset="-122"/>
              </a:rPr>
              <a:t>的药物</a:t>
            </a:r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82F2675-8D8C-DA41-BF13-3FC4B77D0C47}"/>
              </a:ext>
            </a:extLst>
          </p:cNvPr>
          <p:cNvSpPr txBox="1"/>
          <p:nvPr/>
        </p:nvSpPr>
        <p:spPr>
          <a:xfrm>
            <a:off x="5568423" y="3362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2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3681B4-96D0-AB4D-A535-35B4238C0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15716" y="8709947"/>
            <a:ext cx="1600200" cy="486833"/>
          </a:xfrm>
        </p:spPr>
        <p:txBody>
          <a:bodyPr rtlCol="0"/>
          <a:lstStyle/>
          <a:p>
            <a:pPr rtl="0"/>
            <a:fld id="{588B1CD0-F45B-4019-B02C-7398991E3BCA}" type="slidenum">
              <a:rPr kumimoji="1" lang="ja-JP" altLang="en-US" smtClean="0">
                <a:latin typeface="SimSun" panose="02010600030101010101" pitchFamily="2" charset="-122"/>
                <a:ea typeface="SimSun" panose="02010600030101010101" pitchFamily="2" charset="-122"/>
              </a:rPr>
              <a:pPr/>
              <a:t>1</a:t>
            </a:fld>
            <a:endParaRPr kumimoji="1" lang="ja-JP" altLang="en-US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64DE3757-DA83-2652-248F-15358EBA3256}"/>
              </a:ext>
            </a:extLst>
          </p:cNvPr>
          <p:cNvSpPr txBox="1">
            <a:spLocks/>
          </p:cNvSpPr>
          <p:nvPr/>
        </p:nvSpPr>
        <p:spPr>
          <a:xfrm>
            <a:off x="2348880" y="8460432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zh-CN"/>
            </a:defPPr>
            <a:lvl1pPr marL="0" algn="ctr" defTabSz="914400" rtl="0" eaLnBrk="1" latinLnBrk="0" hangingPunct="1">
              <a:defRPr kumimoji="1"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50" dirty="0"/>
              <a:t>6.</a:t>
            </a:r>
            <a:r>
              <a:rPr lang="ja-JP" altLang="en-US" sz="1050"/>
              <a:t>「糖尿病」の飲み薬　</a:t>
            </a:r>
          </a:p>
          <a:p>
            <a:r>
              <a:rPr lang="zh-han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6.“糖尿病”的内服药　</a:t>
            </a:r>
          </a:p>
        </p:txBody>
      </p:sp>
    </p:spTree>
    <p:extLst>
      <p:ext uri="{BB962C8B-B14F-4D97-AF65-F5344CB8AC3E}">
        <p14:creationId xmlns:p14="http://schemas.microsoft.com/office/powerpoint/2010/main" val="513197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644" y="1300486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75" name="右矢印 74"/>
          <p:cNvSpPr/>
          <p:nvPr/>
        </p:nvSpPr>
        <p:spPr>
          <a:xfrm rot="7877468">
            <a:off x="2993467" y="2641134"/>
            <a:ext cx="1910051" cy="161593"/>
          </a:xfrm>
          <a:prstGeom prst="rightArrow">
            <a:avLst/>
          </a:prstGeom>
          <a:solidFill>
            <a:srgbClr val="942093"/>
          </a:solidFill>
          <a:ln w="25400"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2668214" y="4312603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4625579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7" y="5697149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18969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8" name="フローチャート: 処理 77"/>
          <p:cNvSpPr/>
          <p:nvPr/>
        </p:nvSpPr>
        <p:spPr>
          <a:xfrm>
            <a:off x="4299667" y="4218797"/>
            <a:ext cx="2376000" cy="2428352"/>
          </a:xfrm>
          <a:prstGeom prst="flowChartProcess">
            <a:avLst/>
          </a:prstGeom>
          <a:solidFill>
            <a:schemeClr val="bg1"/>
          </a:solidFill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速効型インスリン分泌促進薬</a:t>
            </a:r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zh-hans" sz="1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速效</a:t>
            </a:r>
            <a:r>
              <a:rPr lang="zh-TW" altLang="en-US" sz="1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型</a:t>
            </a:r>
            <a:r>
              <a:rPr lang="zh-hans" sz="1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胰岛素促泌剂</a:t>
            </a:r>
            <a:endParaRPr lang="en-US" altLang="zh-Hans" sz="14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 rtl="0"/>
            <a:endParaRPr lang="en-US" altLang="ja-JP" sz="3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05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薬を飲んだ直後に、短い時間効いて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膵臓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からインスリンを出しやすくします。</a:t>
            </a:r>
            <a:r>
              <a:rPr lang="ja-JP" altLang="en-US" sz="10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食事の直前に飲み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、食後の血糖の上がりを抑えます。</a:t>
            </a:r>
            <a:endParaRPr lang="en-US" altLang="ja-JP" sz="1000" dirty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○服药后立即见效，在短时间内促进</a:t>
            </a:r>
            <a:r>
              <a:rPr lang="zh-hans" sz="1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胰腺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分泌胰岛素。</a:t>
            </a:r>
            <a:r>
              <a:rPr lang="zh-hans" sz="110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在即将进餐时服用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，可抑制饭后血糖上升。</a:t>
            </a:r>
            <a:endParaRPr lang="en-US" altLang="zh-Hans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ja-JP" sz="300" dirty="0">
              <a:solidFill>
                <a:srgbClr val="FF0000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05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起こりやすい副作用：低血糖など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zh-hans" sz="105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●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常见副作用：低血糖等</a:t>
            </a:r>
            <a:endParaRPr lang="en-US" altLang="ja-JP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107785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2" name="フローチャート: 処理 61"/>
          <p:cNvSpPr/>
          <p:nvPr/>
        </p:nvSpPr>
        <p:spPr>
          <a:xfrm>
            <a:off x="4634568" y="6682244"/>
            <a:ext cx="1890000" cy="352322"/>
          </a:xfrm>
          <a:prstGeom prst="flowChartProcess">
            <a:avLst/>
          </a:prstGeom>
          <a:noFill/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9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900" dirty="0">
              <a:solidFill>
                <a:schemeClr val="tx1"/>
              </a:solidFill>
            </a:endParaRPr>
          </a:p>
          <a:p>
            <a:pPr rtl="0"/>
            <a:r>
              <a:rPr lang="zh-hans" sz="105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药物名称：</a:t>
            </a:r>
            <a:endParaRPr lang="ja-JP" altLang="ja-JP" sz="105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pic>
        <p:nvPicPr>
          <p:cNvPr id="34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35692" y="107504"/>
            <a:ext cx="329105" cy="324404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486782-0B46-4842-9BEA-9BF4056CA3E6}"/>
              </a:ext>
            </a:extLst>
          </p:cNvPr>
          <p:cNvSpPr txBox="1"/>
          <p:nvPr/>
        </p:nvSpPr>
        <p:spPr>
          <a:xfrm>
            <a:off x="3834662" y="487456"/>
            <a:ext cx="3154122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ans" sz="1000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ja-JP" sz="10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*</a:t>
            </a:r>
            <a:r>
              <a:rPr lang="ja-JP" altLang="en-US" sz="9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副作用については主なものを載せています</a:t>
            </a:r>
          </a:p>
          <a:p>
            <a:pPr rtl="0"/>
            <a:r>
              <a:rPr lang="zh-TW" altLang="en-US" sz="1000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TW" altLang="en-US" sz="1050" dirty="0">
                <a:solidFill>
                  <a:srgbClr val="0070C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常见</a:t>
            </a:r>
            <a:r>
              <a:rPr lang="zh-hans" sz="1050" dirty="0">
                <a:solidFill>
                  <a:srgbClr val="0070C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的</a:t>
            </a:r>
            <a:r>
              <a:rPr lang="zh-TW" altLang="en-US" sz="1050" dirty="0">
                <a:solidFill>
                  <a:srgbClr val="0070C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主要</a:t>
            </a:r>
            <a:r>
              <a:rPr lang="zh-hans" sz="1050" dirty="0">
                <a:solidFill>
                  <a:srgbClr val="0070C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副作用</a:t>
            </a:r>
            <a:r>
              <a:rPr lang="zh-TW" altLang="en-US" sz="1050" dirty="0">
                <a:solidFill>
                  <a:srgbClr val="0070C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记述于下</a:t>
            </a:r>
            <a:endParaRPr lang="zh-hans" sz="1050" dirty="0">
              <a:solidFill>
                <a:srgbClr val="0070C0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37" name="フローチャート: 処理 36">
            <a:extLst>
              <a:ext uri="{FF2B5EF4-FFF2-40B4-BE49-F238E27FC236}">
                <a16:creationId xmlns:a16="http://schemas.microsoft.com/office/drawing/2014/main" id="{B4146D3B-54EB-7448-8DC8-3B67A79D6A80}"/>
              </a:ext>
            </a:extLst>
          </p:cNvPr>
          <p:cNvSpPr/>
          <p:nvPr/>
        </p:nvSpPr>
        <p:spPr>
          <a:xfrm>
            <a:off x="125253" y="8067319"/>
            <a:ext cx="1890000" cy="364842"/>
          </a:xfrm>
          <a:prstGeom prst="flowChartProcess">
            <a:avLst/>
          </a:prstGeom>
          <a:solidFill>
            <a:schemeClr val="bg1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9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薬の名前：</a:t>
            </a:r>
            <a:endParaRPr lang="ja-JP" altLang="ja-JP" sz="9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zh-hans" sz="105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药物名称：</a:t>
            </a:r>
            <a:endParaRPr lang="ja-JP" altLang="ja-JP" sz="105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77" name="右矢印 76"/>
          <p:cNvSpPr/>
          <p:nvPr/>
        </p:nvSpPr>
        <p:spPr>
          <a:xfrm rot="2046045">
            <a:off x="1379129" y="2827323"/>
            <a:ext cx="1795485" cy="68857"/>
          </a:xfrm>
          <a:prstGeom prst="rightArrow">
            <a:avLst/>
          </a:prstGeom>
          <a:solidFill>
            <a:srgbClr val="521B93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0" name="右矢印 39">
            <a:extLst>
              <a:ext uri="{FF2B5EF4-FFF2-40B4-BE49-F238E27FC236}">
                <a16:creationId xmlns:a16="http://schemas.microsoft.com/office/drawing/2014/main" id="{BFFFAA41-783D-1E46-BBE9-AE08E28AC25E}"/>
              </a:ext>
            </a:extLst>
          </p:cNvPr>
          <p:cNvSpPr/>
          <p:nvPr/>
        </p:nvSpPr>
        <p:spPr>
          <a:xfrm rot="19438224" flipV="1">
            <a:off x="1558453" y="4080353"/>
            <a:ext cx="1558884" cy="63030"/>
          </a:xfrm>
          <a:prstGeom prst="rightArrow">
            <a:avLst/>
          </a:prstGeom>
          <a:solidFill>
            <a:srgbClr val="011893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6" name="フローチャート: 処理 75"/>
          <p:cNvSpPr/>
          <p:nvPr/>
        </p:nvSpPr>
        <p:spPr>
          <a:xfrm>
            <a:off x="54003" y="592876"/>
            <a:ext cx="2195780" cy="2670193"/>
          </a:xfrm>
          <a:prstGeom prst="flowChartProcess">
            <a:avLst/>
          </a:prstGeom>
          <a:solidFill>
            <a:schemeClr val="bg1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altLang="ja-J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DPP-4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阻害薬</a:t>
            </a:r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zh-hans" sz="1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DPP-4抑制剂</a:t>
            </a:r>
            <a:endParaRPr lang="en-US" altLang="zh-Hans" sz="14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 rtl="0"/>
            <a:endParaRPr lang="en-US" altLang="ja-JP" sz="3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膵臓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に働くインクレチンというホルモンの働きを強め、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膵臓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からインスリンを出します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zh-hans" sz="1100" dirty="0">
                <a:solidFill>
                  <a:schemeClr val="tx1"/>
                </a:solidFill>
                <a:latin typeface="SimSun"/>
                <a:ea typeface="SimSun"/>
              </a:rPr>
              <a:t>○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增强作用</a:t>
            </a:r>
            <a:r>
              <a:rPr lang="zh-hans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在胰腺的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肠促胰岛素</a:t>
            </a:r>
            <a:r>
              <a:rPr lang="zh-hans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的</a:t>
            </a:r>
            <a:r>
              <a:rPr lang="zh-TW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功能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r>
              <a:rPr lang="zh-hans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促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使</a:t>
            </a:r>
            <a:r>
              <a:rPr lang="zh-hans" sz="1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胰腺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分泌胰岛素</a:t>
            </a:r>
            <a:endParaRPr lang="en-US" altLang="zh-Hans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ja-JP" sz="3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起こりやすい副作用：低血糖など</a:t>
            </a:r>
            <a:r>
              <a:rPr lang="en-US" altLang="ja-JP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(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特に</a:t>
            </a:r>
            <a:r>
              <a:rPr lang="en-US" altLang="ja-JP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SU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薬やインスリンと同時に使った時に起こりやすい</a:t>
            </a:r>
            <a:r>
              <a:rPr lang="en-US" altLang="ja-JP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)</a:t>
            </a:r>
          </a:p>
          <a:p>
            <a:pPr rtl="0"/>
            <a:r>
              <a:rPr lang="zh-hans" sz="11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●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常见副作用：低血糖等（尤其是与磺脲类药物或胰岛素同时使用时）</a:t>
            </a:r>
          </a:p>
        </p:txBody>
      </p:sp>
      <p:sp>
        <p:nvSpPr>
          <p:cNvPr id="36" name="フローチャート: 処理 35">
            <a:extLst>
              <a:ext uri="{FF2B5EF4-FFF2-40B4-BE49-F238E27FC236}">
                <a16:creationId xmlns:a16="http://schemas.microsoft.com/office/drawing/2014/main" id="{448FB773-3770-A240-83A7-918444539396}"/>
              </a:ext>
            </a:extLst>
          </p:cNvPr>
          <p:cNvSpPr/>
          <p:nvPr/>
        </p:nvSpPr>
        <p:spPr>
          <a:xfrm>
            <a:off x="97184" y="4069203"/>
            <a:ext cx="2005850" cy="3998116"/>
          </a:xfrm>
          <a:prstGeom prst="flowChartProcess">
            <a:avLst/>
          </a:prstGeom>
          <a:solidFill>
            <a:schemeClr val="bg1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altLang="ja-J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GLP-1</a:t>
            </a:r>
            <a:r>
              <a:rPr lang="ja-JP" altLang="en-US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受容体作動薬</a:t>
            </a:r>
            <a:endParaRPr lang="ja-JP" altLang="ja-JP" sz="12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ctr" rtl="0"/>
            <a:r>
              <a:rPr lang="zh-hans" sz="1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GLP-1受体激动剂</a:t>
            </a:r>
            <a:endParaRPr lang="en-US" altLang="zh-Hans" sz="14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 rtl="0"/>
            <a:endParaRPr lang="ja-JP" altLang="ja-JP" sz="3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1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○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GLP-1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というホルモンに似た作用で</a:t>
            </a:r>
            <a:r>
              <a:rPr lang="ja-JP" altLang="en-US" sz="10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膵臓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からインスリンを出します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en-US" altLang="ja-JP" sz="10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1</a:t>
            </a:r>
            <a:r>
              <a:rPr lang="ja-JP" altLang="en-US" sz="10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日の最初に飲んだり食べたりする前に、約</a:t>
            </a:r>
            <a:r>
              <a:rPr lang="en-US" altLang="ja-JP" sz="10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120ml</a:t>
            </a:r>
            <a:r>
              <a:rPr lang="ja-JP" altLang="en-US" sz="10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以下の水で内服、その後</a:t>
            </a:r>
            <a:r>
              <a:rPr lang="en-US" altLang="ja-JP" sz="10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30</a:t>
            </a:r>
            <a:r>
              <a:rPr lang="ja-JP" altLang="en-US" sz="10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分は飲食しない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）</a:t>
            </a:r>
            <a:endParaRPr lang="en-US" altLang="ja-JP" sz="10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zh-hans" sz="1100" dirty="0">
                <a:solidFill>
                  <a:schemeClr val="tx1"/>
                </a:solidFill>
                <a:latin typeface="SimSun"/>
                <a:ea typeface="SimSun"/>
              </a:rPr>
              <a:t>○</a:t>
            </a:r>
            <a:r>
              <a:rPr lang="zh-hans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具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有GLP-1激素类似的作用，</a:t>
            </a:r>
            <a:r>
              <a:rPr lang="zh-hans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可促进</a:t>
            </a:r>
            <a:r>
              <a:rPr lang="zh-hans" sz="1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胰腺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分泌胰岛素（</a:t>
            </a:r>
            <a:r>
              <a:rPr lang="zh-TW" altLang="en-US" sz="110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在 每</a:t>
            </a:r>
            <a:r>
              <a:rPr lang="zh-hans" sz="110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天</a:t>
            </a:r>
            <a:r>
              <a:rPr lang="zh-TW" altLang="en-US" sz="110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第一次</a:t>
            </a:r>
            <a:r>
              <a:rPr lang="zh-hans" sz="110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饮水或进食前，</a:t>
            </a:r>
            <a:r>
              <a:rPr lang="zh-TW" altLang="en-US" sz="110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用</a:t>
            </a:r>
            <a:r>
              <a:rPr lang="zh-hans" sz="110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约120毫升或更少的水一起服用，之后 30分钟内不要饮水或进食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）</a:t>
            </a:r>
            <a:endParaRPr lang="en-US" altLang="zh-Hans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lang="en-US" altLang="zh-Hans" sz="3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en-US" altLang="ja-JP" sz="11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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起こりやすい副作用： 胃の気持ち悪さ、便秘、下痢、低血糖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特に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SU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薬やインスリンと同時に使う時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) 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など</a:t>
            </a:r>
            <a:endParaRPr lang="en-US" altLang="ja-JP" sz="10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rtl="0"/>
            <a:r>
              <a:rPr lang="zh-hans" sz="11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 2" panose="05020102010507070707" pitchFamily="18" charset="2"/>
              </a:rPr>
              <a:t>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常见副作用：胃部不适、便秘、腹泻、低血糖（尤其是与磺脲类药物或胰岛素同时使用时）等</a:t>
            </a:r>
            <a:endParaRPr lang="ja-JP" altLang="ja-JP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74" name="フローチャート: 処理 73"/>
          <p:cNvSpPr/>
          <p:nvPr/>
        </p:nvSpPr>
        <p:spPr>
          <a:xfrm>
            <a:off x="4379884" y="877065"/>
            <a:ext cx="2376000" cy="1968384"/>
          </a:xfrm>
          <a:prstGeom prst="flowChartProcess">
            <a:avLst/>
          </a:prstGeom>
          <a:solidFill>
            <a:schemeClr val="bg1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rtl="0"/>
            <a:endParaRPr lang="en-US" altLang="ja-JP" sz="105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/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スルホニル尿素</a:t>
            </a:r>
            <a:r>
              <a:rPr lang="en-US" altLang="ja-J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(SU)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</a:t>
            </a:r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zh-hans" sz="1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磺脲类（SU）药物</a:t>
            </a:r>
            <a:endParaRPr lang="en-US" altLang="zh-Hans" sz="14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 rtl="0"/>
            <a:endParaRPr lang="en-US" altLang="ja-JP" sz="3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膵臓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からインスリンを出します。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zh-hans" sz="1100" dirty="0">
                <a:solidFill>
                  <a:schemeClr val="tx1"/>
                </a:solidFill>
                <a:latin typeface="SimSun"/>
                <a:ea typeface="SimSun"/>
              </a:rPr>
              <a:t>○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促</a:t>
            </a:r>
            <a:r>
              <a:rPr lang="zh-hans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使</a:t>
            </a:r>
            <a:r>
              <a:rPr lang="zh-hans" sz="1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胰腺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分泌胰岛素。</a:t>
            </a:r>
            <a:endParaRPr lang="en-US" altLang="zh-Hans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zh-Hans" sz="3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起こりやすい副作用：低血糖、体重が増えるなど</a:t>
            </a:r>
            <a:endParaRPr lang="en-US" altLang="ja-JP" sz="10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rtl="0"/>
            <a:r>
              <a:rPr lang="zh-hans" sz="11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●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常见副作用：低血糖、体重增加等</a:t>
            </a:r>
            <a:endParaRPr lang="en-US" altLang="ja-JP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ja-JP" sz="10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5" name="フローチャート: 処理 34">
            <a:extLst>
              <a:ext uri="{FF2B5EF4-FFF2-40B4-BE49-F238E27FC236}">
                <a16:creationId xmlns:a16="http://schemas.microsoft.com/office/drawing/2014/main" id="{0C1D1796-C634-5E4F-BCFD-77CACA7729B3}"/>
              </a:ext>
            </a:extLst>
          </p:cNvPr>
          <p:cNvSpPr/>
          <p:nvPr/>
        </p:nvSpPr>
        <p:spPr>
          <a:xfrm>
            <a:off x="4603171" y="2849573"/>
            <a:ext cx="1890000" cy="475283"/>
          </a:xfrm>
          <a:prstGeom prst="flowChartProcess">
            <a:avLst/>
          </a:prstGeom>
          <a:solidFill>
            <a:schemeClr val="bg1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endParaRPr lang="en-US" altLang="ja-JP" sz="105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9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900" dirty="0">
              <a:solidFill>
                <a:schemeClr val="tx1"/>
              </a:solidFill>
            </a:endParaRPr>
          </a:p>
          <a:p>
            <a:pPr rtl="0"/>
            <a:r>
              <a:rPr lang="zh-hans" sz="105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药物名称：</a:t>
            </a:r>
            <a:endParaRPr lang="ja-JP" altLang="ja-JP" sz="105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ja-JP" sz="10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2" name="フローチャート: 処理 81"/>
          <p:cNvSpPr/>
          <p:nvPr/>
        </p:nvSpPr>
        <p:spPr>
          <a:xfrm>
            <a:off x="114691" y="3278596"/>
            <a:ext cx="1890000" cy="428449"/>
          </a:xfrm>
          <a:prstGeom prst="flowChartProcess">
            <a:avLst/>
          </a:prstGeom>
          <a:solidFill>
            <a:schemeClr val="bg1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9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薬の名前：</a:t>
            </a:r>
            <a:endParaRPr lang="ja-JP" altLang="ja-JP" sz="9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zh-hans" sz="105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药物名称：</a:t>
            </a:r>
            <a:endParaRPr lang="ja-JP" altLang="ja-JP" sz="105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2FF92A0-1CC9-DA42-A3D8-4C58F597B317}"/>
              </a:ext>
            </a:extLst>
          </p:cNvPr>
          <p:cNvSpPr txBox="1"/>
          <p:nvPr/>
        </p:nvSpPr>
        <p:spPr>
          <a:xfrm>
            <a:off x="2928064" y="3371783"/>
            <a:ext cx="358929" cy="38048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r>
              <a:rPr lang="ja-JP" altLang="en-US" sz="900" dirty="0"/>
              <a:t>膵臓</a:t>
            </a:r>
            <a:endParaRPr kumimoji="1" lang="ja-JP" altLang="en-US" sz="900" dirty="0"/>
          </a:p>
          <a:p>
            <a:pPr rtl="0"/>
            <a:r>
              <a:rPr lang="zh-hans" sz="1100" dirty="0">
                <a:latin typeface="PingFang SC" panose="020B0400000000000000" pitchFamily="34" charset="-122"/>
                <a:ea typeface="PingFang SC" panose="020B0400000000000000" pitchFamily="34" charset="-122"/>
              </a:rPr>
              <a:t>胰腺</a:t>
            </a:r>
            <a:endParaRPr kumimoji="1" lang="ja-JP" altLang="en-US" sz="1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79" name="左矢印 78"/>
          <p:cNvSpPr/>
          <p:nvPr/>
        </p:nvSpPr>
        <p:spPr>
          <a:xfrm rot="2949261">
            <a:off x="3018628" y="4134696"/>
            <a:ext cx="1429717" cy="148771"/>
          </a:xfrm>
          <a:prstGeom prst="leftArrow">
            <a:avLst/>
          </a:prstGeom>
          <a:solidFill>
            <a:srgbClr val="FF7E79"/>
          </a:solidFill>
          <a:ln w="25400" cap="flat" cmpd="sng"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4" name="フローチャート: 処理 43">
            <a:extLst>
              <a:ext uri="{FF2B5EF4-FFF2-40B4-BE49-F238E27FC236}">
                <a16:creationId xmlns:a16="http://schemas.microsoft.com/office/drawing/2014/main" id="{60C0EAF9-2526-CB40-9842-F8E82FA16E65}"/>
              </a:ext>
            </a:extLst>
          </p:cNvPr>
          <p:cNvSpPr/>
          <p:nvPr/>
        </p:nvSpPr>
        <p:spPr>
          <a:xfrm>
            <a:off x="2276871" y="7697280"/>
            <a:ext cx="4483943" cy="352322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グリミン系</a:t>
            </a:r>
            <a:r>
              <a:rPr lang="en-US" altLang="ja-J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: 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説明は次ページをご覧ください。</a:t>
            </a:r>
            <a:endParaRPr lang="en-US" altLang="ja-JP" sz="12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sym typeface="Wingdings 2" panose="05020102010507070707" pitchFamily="18" charset="2"/>
            </a:endParaRPr>
          </a:p>
          <a:p>
            <a:pPr algn="ctr" rtl="0"/>
            <a:r>
              <a:rPr lang="zh-hans" sz="1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sym typeface="Wingdings 2" panose="05020102010507070707" pitchFamily="18" charset="2"/>
              </a:rPr>
              <a:t>Glimin类：</a:t>
            </a:r>
            <a:r>
              <a:rPr lang="zh-hans" sz="14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sym typeface="Wingdings 2" panose="05020102010507070707" pitchFamily="18" charset="2"/>
              </a:rPr>
              <a:t>请参阅下页说明。</a:t>
            </a:r>
            <a:endParaRPr lang="en-US" altLang="ja-JP" sz="14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  <a:sym typeface="Wingdings 2" panose="05020102010507070707" pitchFamily="18" charset="2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82F2675-8D8C-DA41-BF13-3FC4B77D0C47}"/>
              </a:ext>
            </a:extLst>
          </p:cNvPr>
          <p:cNvSpPr txBox="1"/>
          <p:nvPr/>
        </p:nvSpPr>
        <p:spPr>
          <a:xfrm>
            <a:off x="5568423" y="3362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4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3681B4-96D0-AB4D-A535-35B4238C0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15716" y="8709947"/>
            <a:ext cx="1600200" cy="486833"/>
          </a:xfrm>
        </p:spPr>
        <p:txBody>
          <a:bodyPr rtlCol="0"/>
          <a:lstStyle/>
          <a:p>
            <a:pPr rtl="0"/>
            <a:fld id="{588B1CD0-F45B-4019-B02C-7398991E3BCA}" type="slidenum">
              <a:rPr kumimoji="1" lang="ja-JP" altLang="en-US" smtClean="0">
                <a:latin typeface="SimSun" panose="02010600030101010101" pitchFamily="2" charset="-122"/>
                <a:ea typeface="SimSun" panose="02010600030101010101" pitchFamily="2" charset="-122"/>
              </a:rPr>
              <a:pPr rtl="0"/>
              <a:t>2</a:t>
            </a:fld>
            <a:endParaRPr kumimoji="1" lang="ja-JP" altLang="en-US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フッター プレースホルダー 1">
            <a:extLst>
              <a:ext uri="{FF2B5EF4-FFF2-40B4-BE49-F238E27FC236}">
                <a16:creationId xmlns:a16="http://schemas.microsoft.com/office/drawing/2014/main" id="{08B371E1-48AB-CC4F-C1E3-AA0BDEED7A96}"/>
              </a:ext>
            </a:extLst>
          </p:cNvPr>
          <p:cNvSpPr txBox="1">
            <a:spLocks/>
          </p:cNvSpPr>
          <p:nvPr/>
        </p:nvSpPr>
        <p:spPr>
          <a:xfrm>
            <a:off x="2343150" y="8532440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zh-CN"/>
            </a:defPPr>
            <a:lvl1pPr marL="0" algn="ctr" defTabSz="914400" rtl="0" eaLnBrk="1" latinLnBrk="0" hangingPunct="1">
              <a:defRPr kumimoji="1"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50" dirty="0"/>
              <a:t>6.</a:t>
            </a:r>
            <a:r>
              <a:rPr lang="ja-JP" altLang="en-US" sz="1050"/>
              <a:t>「糖尿病」の飲み薬　</a:t>
            </a:r>
          </a:p>
          <a:p>
            <a:r>
              <a:rPr lang="zh-han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6.“糖尿病”的内服药　</a:t>
            </a:r>
          </a:p>
        </p:txBody>
      </p:sp>
    </p:spTree>
    <p:extLst>
      <p:ext uri="{BB962C8B-B14F-4D97-AF65-F5344CB8AC3E}">
        <p14:creationId xmlns:p14="http://schemas.microsoft.com/office/powerpoint/2010/main" val="2258046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591" y="2468840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32" name="正方形/長方形 31"/>
          <p:cNvSpPr/>
          <p:nvPr/>
        </p:nvSpPr>
        <p:spPr>
          <a:xfrm>
            <a:off x="2668214" y="4312603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4625579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7" y="5697149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18969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61" name="右矢印 60"/>
          <p:cNvSpPr/>
          <p:nvPr/>
        </p:nvSpPr>
        <p:spPr>
          <a:xfrm>
            <a:off x="1773329" y="4404818"/>
            <a:ext cx="1081357" cy="98611"/>
          </a:xfrm>
          <a:prstGeom prst="rightArrow">
            <a:avLst/>
          </a:prstGeom>
          <a:solidFill>
            <a:srgbClr val="94165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/>
          </a:p>
        </p:txBody>
      </p:sp>
      <p:sp>
        <p:nvSpPr>
          <p:cNvPr id="69" name="下矢印 68"/>
          <p:cNvSpPr/>
          <p:nvPr/>
        </p:nvSpPr>
        <p:spPr>
          <a:xfrm rot="12525134">
            <a:off x="2468139" y="4495954"/>
            <a:ext cx="121148" cy="1345620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/>
          </a:p>
        </p:txBody>
      </p:sp>
      <p:sp>
        <p:nvSpPr>
          <p:cNvPr id="70" name="下矢印 69"/>
          <p:cNvSpPr/>
          <p:nvPr/>
        </p:nvSpPr>
        <p:spPr>
          <a:xfrm rot="16200000" flipH="1">
            <a:off x="2816331" y="5338226"/>
            <a:ext cx="138437" cy="1290151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/>
          </a:p>
        </p:txBody>
      </p:sp>
      <p:sp>
        <p:nvSpPr>
          <p:cNvPr id="73" name="下矢印 72"/>
          <p:cNvSpPr/>
          <p:nvPr/>
        </p:nvSpPr>
        <p:spPr>
          <a:xfrm rot="12774753">
            <a:off x="2297124" y="5553661"/>
            <a:ext cx="141844" cy="507609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/>
          </a:p>
        </p:txBody>
      </p:sp>
      <p:sp>
        <p:nvSpPr>
          <p:cNvPr id="67" name="フローチャート: 処理 66"/>
          <p:cNvSpPr/>
          <p:nvPr/>
        </p:nvSpPr>
        <p:spPr>
          <a:xfrm>
            <a:off x="0" y="5469144"/>
            <a:ext cx="2343150" cy="2324051"/>
          </a:xfrm>
          <a:prstGeom prst="flowChartProcess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チアゾリジン薬</a:t>
            </a:r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zh-hans" sz="1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噻唑烷类药物</a:t>
            </a:r>
            <a:endParaRPr lang="en-US" altLang="zh-Hans" sz="14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 rtl="0"/>
            <a:endParaRPr lang="en-US" altLang="zh-Hans" sz="3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脂肪組織、筋肉、肝臓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などに働きかけて、インスリンの体への効きを良くします。</a:t>
            </a:r>
            <a:endParaRPr lang="en-US" altLang="ja-JP" sz="1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○作用于</a:t>
            </a:r>
            <a:r>
              <a:rPr lang="zh-hans" sz="1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脂肪组织、肌肉和肝脏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等，</a:t>
            </a:r>
            <a:r>
              <a:rPr lang="zh-TW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促使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胰岛素对身体</a:t>
            </a:r>
            <a:r>
              <a:rPr lang="zh-TW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的作用更加有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效。</a:t>
            </a:r>
            <a:endParaRPr lang="en-US" altLang="zh-Hans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zh-Hans" sz="3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起こりやすい副作用：むくみ、体重増加など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zh-han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常见副作用：浮肿、体重增加等</a:t>
            </a:r>
            <a:endParaRPr lang="en-US" altLang="ja-JP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107785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59" name="フローチャート: 処理 58"/>
          <p:cNvSpPr/>
          <p:nvPr/>
        </p:nvSpPr>
        <p:spPr>
          <a:xfrm>
            <a:off x="102293" y="7812360"/>
            <a:ext cx="1890000" cy="324000"/>
          </a:xfrm>
          <a:prstGeom prst="flowChartProcess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9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900" dirty="0">
              <a:solidFill>
                <a:schemeClr val="tx1"/>
              </a:solidFill>
            </a:endParaRPr>
          </a:p>
          <a:p>
            <a:pPr rtl="0"/>
            <a:r>
              <a:rPr lang="zh-hans" sz="105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药物名称：</a:t>
            </a:r>
            <a:endParaRPr lang="ja-JP" altLang="ja-JP" sz="105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84" name="フローチャート: 処理 83"/>
          <p:cNvSpPr/>
          <p:nvPr/>
        </p:nvSpPr>
        <p:spPr>
          <a:xfrm>
            <a:off x="155616" y="4979861"/>
            <a:ext cx="1890000" cy="324000"/>
          </a:xfrm>
          <a:prstGeom prst="flowChartProcess">
            <a:avLst/>
          </a:prstGeom>
          <a:solidFill>
            <a:schemeClr val="bg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9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900" dirty="0">
              <a:solidFill>
                <a:schemeClr val="tx1"/>
              </a:solidFill>
            </a:endParaRPr>
          </a:p>
          <a:p>
            <a:pPr rtl="0"/>
            <a:r>
              <a:rPr lang="zh-hans" sz="105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药物名称：</a:t>
            </a:r>
            <a:endParaRPr lang="ja-JP" altLang="ja-JP" sz="105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pic>
        <p:nvPicPr>
          <p:cNvPr id="34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5431" y="96431"/>
            <a:ext cx="329105" cy="324404"/>
          </a:xfrm>
          <a:prstGeom prst="rect">
            <a:avLst/>
          </a:prstGeom>
        </p:spPr>
      </p:pic>
      <p:sp>
        <p:nvSpPr>
          <p:cNvPr id="41" name="右矢印 40">
            <a:extLst>
              <a:ext uri="{FF2B5EF4-FFF2-40B4-BE49-F238E27FC236}">
                <a16:creationId xmlns:a16="http://schemas.microsoft.com/office/drawing/2014/main" id="{1486AE67-9249-D647-9932-54EC8510EFD4}"/>
              </a:ext>
            </a:extLst>
          </p:cNvPr>
          <p:cNvSpPr/>
          <p:nvPr/>
        </p:nvSpPr>
        <p:spPr>
          <a:xfrm rot="10387042" flipV="1">
            <a:off x="3255252" y="4198780"/>
            <a:ext cx="2876754" cy="134162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/>
          </a:p>
        </p:txBody>
      </p:sp>
      <p:sp>
        <p:nvSpPr>
          <p:cNvPr id="42" name="右矢印 41">
            <a:extLst>
              <a:ext uri="{FF2B5EF4-FFF2-40B4-BE49-F238E27FC236}">
                <a16:creationId xmlns:a16="http://schemas.microsoft.com/office/drawing/2014/main" id="{00F6F07C-1C64-3747-8B2E-BC3231B80AA2}"/>
              </a:ext>
            </a:extLst>
          </p:cNvPr>
          <p:cNvSpPr/>
          <p:nvPr/>
        </p:nvSpPr>
        <p:spPr>
          <a:xfrm rot="8939907">
            <a:off x="3358887" y="4535953"/>
            <a:ext cx="1399644" cy="115923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/>
          </a:p>
        </p:txBody>
      </p:sp>
      <p:sp>
        <p:nvSpPr>
          <p:cNvPr id="43" name="右矢印 42">
            <a:extLst>
              <a:ext uri="{FF2B5EF4-FFF2-40B4-BE49-F238E27FC236}">
                <a16:creationId xmlns:a16="http://schemas.microsoft.com/office/drawing/2014/main" id="{49339B0D-2142-3948-B1F8-BAF242D4DF78}"/>
              </a:ext>
            </a:extLst>
          </p:cNvPr>
          <p:cNvSpPr/>
          <p:nvPr/>
        </p:nvSpPr>
        <p:spPr>
          <a:xfrm rot="7102169" flipV="1">
            <a:off x="3303053" y="4800496"/>
            <a:ext cx="2104945" cy="117063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341D00C-4EEB-724B-B9E3-E420E2107EC1}"/>
              </a:ext>
            </a:extLst>
          </p:cNvPr>
          <p:cNvSpPr txBox="1"/>
          <p:nvPr/>
        </p:nvSpPr>
        <p:spPr>
          <a:xfrm>
            <a:off x="4038259" y="2549253"/>
            <a:ext cx="4011454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*</a:t>
            </a:r>
            <a:r>
              <a:rPr lang="ja-JP" altLang="en-US" sz="9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副作用については主なものを載せています</a:t>
            </a:r>
          </a:p>
          <a:p>
            <a:pPr rtl="0"/>
            <a:r>
              <a:rPr lang="zh-hans" sz="1050" dirty="0">
                <a:solidFill>
                  <a:srgbClr val="0070C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zh-TW" altLang="en-US" sz="1050" dirty="0">
                <a:solidFill>
                  <a:srgbClr val="0070C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常见</a:t>
            </a:r>
            <a:r>
              <a:rPr lang="zh-hans" altLang="ja-JP" sz="1050" dirty="0">
                <a:solidFill>
                  <a:srgbClr val="0070C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的</a:t>
            </a:r>
            <a:r>
              <a:rPr lang="zh-TW" altLang="en-US" sz="1050" dirty="0">
                <a:solidFill>
                  <a:srgbClr val="0070C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主要</a:t>
            </a:r>
            <a:r>
              <a:rPr lang="zh-hans" altLang="ja-JP" sz="1050" dirty="0">
                <a:solidFill>
                  <a:srgbClr val="0070C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副作用</a:t>
            </a:r>
            <a:r>
              <a:rPr lang="zh-TW" altLang="en-US" sz="1050" dirty="0">
                <a:solidFill>
                  <a:srgbClr val="0070C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记述于下</a:t>
            </a:r>
            <a:endParaRPr lang="zh-hans" sz="1050" dirty="0">
              <a:solidFill>
                <a:srgbClr val="0070C0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E365097-2F77-4146-A21B-7EA6950CCDA7}"/>
              </a:ext>
            </a:extLst>
          </p:cNvPr>
          <p:cNvSpPr txBox="1"/>
          <p:nvPr/>
        </p:nvSpPr>
        <p:spPr>
          <a:xfrm>
            <a:off x="694375" y="120967"/>
            <a:ext cx="4596130" cy="22236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en-US" altLang="ja-JP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②</a:t>
            </a:r>
            <a:r>
              <a:rPr kumimoji="1" lang="ja-JP" altLang="en-US" sz="14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インスリンを効きやすくする薬</a:t>
            </a:r>
            <a:endParaRPr lang="en-US" altLang="ja-JP" sz="14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zh-TW" altLang="en-US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 </a:t>
            </a:r>
            <a:r>
              <a:rPr lang="zh-han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促进胰岛素作用的药物</a:t>
            </a:r>
            <a:endParaRPr lang="en-US" altLang="zh-Hans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zh-Hans" sz="3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kumimoji="1" lang="ja-JP" altLang="en-US" sz="105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ビグアナイド薬</a:t>
            </a:r>
            <a:endParaRPr kumimoji="1" lang="en-US" altLang="ja-JP" sz="105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 rtl="0"/>
            <a:r>
              <a:rPr lang="zh-TW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    </a:t>
            </a:r>
            <a:r>
              <a:rPr lang="zh-han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噻唑烷类药物</a:t>
            </a:r>
            <a:endParaRPr lang="en-US" altLang="zh-Hans" sz="12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lvl="1" rtl="0"/>
            <a:endParaRPr lang="en-US" altLang="zh-Hans" sz="5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ja-JP" altLang="en-US" sz="105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チアゾリジン薬</a:t>
            </a:r>
            <a:endParaRPr lang="en-US" altLang="ja-JP" sz="105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 rtl="0"/>
            <a:r>
              <a:rPr lang="zh-TW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    </a:t>
            </a:r>
            <a:r>
              <a:rPr lang="zh-hans" altLang="ja-JP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双胍类药物</a:t>
            </a:r>
            <a:endParaRPr lang="en-US" altLang="zh-Hans" sz="12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lvl="1" rtl="0"/>
            <a:endParaRPr lang="en-US" altLang="zh-Hans" sz="5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kumimoji="1" lang="ja-JP" altLang="en-US" sz="105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グリミン系</a:t>
            </a:r>
            <a:endParaRPr lang="en-US" altLang="ja-JP" sz="105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 rtl="0"/>
            <a:r>
              <a:rPr lang="zh-TW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    </a:t>
            </a:r>
            <a:r>
              <a:rPr lang="zh-han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Glimin类</a:t>
            </a:r>
            <a:endParaRPr lang="en-US" altLang="zh-Hans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r>
              <a:rPr lang="ja-JP" altLang="en-US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（インスリンを分泌する作用、効きやすくする作用、両方があります。</a:t>
            </a:r>
            <a:r>
              <a:rPr lang="ja-JP" altLang="en-US" sz="9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）</a:t>
            </a:r>
            <a:endParaRPr kumimoji="1"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 rtl="0"/>
            <a:r>
              <a:rPr lang="zh-hans" sz="1100" dirty="0">
                <a:latin typeface="HGMaruGothicMPRO"/>
                <a:ea typeface="HGMaruGothicMPRO"/>
              </a:rPr>
              <a:t>　（既有分泌胰岛素的作用，也有促进其容易</a:t>
            </a:r>
            <a:r>
              <a:rPr lang="zh-TW" altLang="en-US" sz="1100" dirty="0">
                <a:latin typeface="HGMaruGothicMPRO"/>
                <a:ea typeface="HGMaruGothicMPRO"/>
              </a:rPr>
              <a:t>发挥</a:t>
            </a:r>
            <a:r>
              <a:rPr lang="zh-hans" sz="1100" dirty="0">
                <a:latin typeface="HGMaruGothicMPRO"/>
                <a:ea typeface="HGMaruGothicMPRO"/>
              </a:rPr>
              <a:t>效</a:t>
            </a:r>
            <a:r>
              <a:rPr lang="zh-TW" altLang="en-US" sz="1100" dirty="0">
                <a:latin typeface="HGMaruGothicMPRO"/>
                <a:ea typeface="HGMaruGothicMPRO"/>
              </a:rPr>
              <a:t>果的</a:t>
            </a:r>
            <a:r>
              <a:rPr lang="zh-hans" sz="1100" dirty="0">
                <a:latin typeface="HGMaruGothicMPRO"/>
                <a:ea typeface="HGMaruGothicMPRO"/>
              </a:rPr>
              <a:t>作用）</a:t>
            </a:r>
            <a:endParaRPr lang="zh-Hans" sz="1100" dirty="0">
              <a:latin typeface="HGMaruGothicMPRO"/>
              <a:ea typeface="HGMaruGothicMPRO"/>
            </a:endParaRPr>
          </a:p>
        </p:txBody>
      </p:sp>
      <p:sp>
        <p:nvSpPr>
          <p:cNvPr id="49" name="フローチャート: 処理 48">
            <a:extLst>
              <a:ext uri="{FF2B5EF4-FFF2-40B4-BE49-F238E27FC236}">
                <a16:creationId xmlns:a16="http://schemas.microsoft.com/office/drawing/2014/main" id="{3045B8D3-8A3C-6A48-9299-60FA34901AE2}"/>
              </a:ext>
            </a:extLst>
          </p:cNvPr>
          <p:cNvSpPr/>
          <p:nvPr/>
        </p:nvSpPr>
        <p:spPr>
          <a:xfrm>
            <a:off x="4547909" y="7585458"/>
            <a:ext cx="1890000" cy="367973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9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900" dirty="0">
              <a:solidFill>
                <a:schemeClr val="tx1"/>
              </a:solidFill>
            </a:endParaRPr>
          </a:p>
          <a:p>
            <a:pPr rtl="0"/>
            <a:r>
              <a:rPr lang="zh-hans" sz="105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药物名称：</a:t>
            </a:r>
            <a:endParaRPr lang="ja-JP" altLang="ja-JP" sz="105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50" name="フローチャート: 処理 49">
            <a:extLst>
              <a:ext uri="{FF2B5EF4-FFF2-40B4-BE49-F238E27FC236}">
                <a16:creationId xmlns:a16="http://schemas.microsoft.com/office/drawing/2014/main" id="{1CF2627B-D0B1-4241-A42A-0A67194D96C4}"/>
              </a:ext>
            </a:extLst>
          </p:cNvPr>
          <p:cNvSpPr/>
          <p:nvPr/>
        </p:nvSpPr>
        <p:spPr>
          <a:xfrm>
            <a:off x="4483929" y="3419873"/>
            <a:ext cx="2017961" cy="4159656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グリミン系</a:t>
            </a:r>
            <a:endParaRPr lang="en-US" altLang="ja-JP" sz="12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sym typeface="Wingdings 2" panose="05020102010507070707" pitchFamily="18" charset="2"/>
            </a:endParaRPr>
          </a:p>
          <a:p>
            <a:pPr algn="ctr" rtl="0"/>
            <a:r>
              <a:rPr lang="zh-hans" sz="1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sym typeface="Wingdings 2" panose="05020102010507070707" pitchFamily="18" charset="2"/>
              </a:rPr>
              <a:t>Glimin类</a:t>
            </a:r>
            <a:endParaRPr lang="en-US" altLang="zh-Hans" sz="14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  <a:sym typeface="Wingdings 2" panose="05020102010507070707" pitchFamily="18" charset="2"/>
            </a:endParaRPr>
          </a:p>
          <a:p>
            <a:pPr algn="ctr" rtl="0"/>
            <a:endParaRPr lang="en-US" altLang="ja-JP" sz="3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  <a:sym typeface="Wingdings 2" panose="05020102010507070707" pitchFamily="18" charset="2"/>
            </a:endParaRPr>
          </a:p>
          <a:p>
            <a:r>
              <a:rPr lang="ja-JP" altLang="en-US" sz="11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○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血糖値が高い時に</a:t>
            </a:r>
            <a:r>
              <a:rPr lang="ja-JP" altLang="en-US" sz="10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膵臓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からインスリンを出し、血糖値を下げます（膵臓の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β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細胞を守る作用もあります）。また</a:t>
            </a:r>
            <a:r>
              <a:rPr lang="ja-JP" altLang="en-US" sz="10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肝臓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で糖が作られるのを抑えたり、</a:t>
            </a:r>
            <a:r>
              <a:rPr lang="ja-JP" altLang="en-US" sz="10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筋肉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での糖の取り込みを増やすなどで、インスリンの効き目をよくします。</a:t>
            </a:r>
            <a:endParaRPr lang="en-US" altLang="ja-JP" sz="10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zh-hans" sz="1100" dirty="0">
                <a:solidFill>
                  <a:schemeClr val="tx1"/>
                </a:solidFill>
                <a:latin typeface="HGMaruGothicMPRO"/>
                <a:ea typeface="HGMaruGothicMPRO"/>
              </a:rPr>
              <a:t>○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血糖值高时，</a:t>
            </a:r>
            <a:r>
              <a:rPr lang="zh-hans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促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使</a:t>
            </a:r>
            <a:r>
              <a:rPr lang="zh-hans" sz="1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胰腺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分泌胰岛素，降低血糖值（同时具有保护胰腺β细胞的作用）。此外，它还可以抑制</a:t>
            </a:r>
            <a:r>
              <a:rPr lang="zh-hans" sz="1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肝脏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中糖分的</a:t>
            </a:r>
            <a:r>
              <a:rPr lang="zh-TW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制造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和增加</a:t>
            </a:r>
            <a:r>
              <a:rPr lang="zh-hans" sz="1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肌肉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中糖分的</a:t>
            </a:r>
            <a:r>
              <a:rPr lang="zh-TW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吸收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，以此来提高胰岛素的效果。</a:t>
            </a:r>
            <a:endParaRPr lang="en-US" altLang="zh-Hans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ja-JP" sz="3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起こりやすい副作用：気持ち悪さ、下痢、便秘低血糖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特に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SU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薬やインスリンと同時に使う時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) 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など</a:t>
            </a:r>
            <a:endParaRPr lang="ja-JP" altLang="ja-JP" sz="10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zh-han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常见副作用：恶心、腹泻、便秘低血糖（尤其是与磺脲类药物或胰岛素同时使用时）等</a:t>
            </a:r>
            <a:endParaRPr lang="ja-JP" altLang="ja-JP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52" name="右矢印 51">
            <a:extLst>
              <a:ext uri="{FF2B5EF4-FFF2-40B4-BE49-F238E27FC236}">
                <a16:creationId xmlns:a16="http://schemas.microsoft.com/office/drawing/2014/main" id="{18E3858B-9CE9-DD47-B437-68E391B49E3E}"/>
              </a:ext>
            </a:extLst>
          </p:cNvPr>
          <p:cNvSpPr/>
          <p:nvPr/>
        </p:nvSpPr>
        <p:spPr>
          <a:xfrm rot="2736132">
            <a:off x="1764295" y="4990589"/>
            <a:ext cx="2124081" cy="126851"/>
          </a:xfrm>
          <a:prstGeom prst="rightArrow">
            <a:avLst/>
          </a:prstGeom>
          <a:solidFill>
            <a:srgbClr val="94165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/>
          </a:p>
        </p:txBody>
      </p:sp>
      <p:sp>
        <p:nvSpPr>
          <p:cNvPr id="60" name="フローチャート: 処理 59"/>
          <p:cNvSpPr/>
          <p:nvPr/>
        </p:nvSpPr>
        <p:spPr>
          <a:xfrm>
            <a:off x="64549" y="2468670"/>
            <a:ext cx="2175925" cy="2502479"/>
          </a:xfrm>
          <a:prstGeom prst="flowChartProcess">
            <a:avLst/>
          </a:prstGeom>
          <a:solidFill>
            <a:schemeClr val="bg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ビグアナイド薬</a:t>
            </a:r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zh-hans" sz="1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双胍类药物</a:t>
            </a:r>
            <a:endParaRPr lang="en-US" altLang="zh-Hans" sz="14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 rtl="0"/>
            <a:endParaRPr lang="en-US" altLang="zh-Hans" sz="3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肝臓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が糖を作るのを抑えます。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また、糖の吸収を抑制したり、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筋肉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などでのインスリンの効きを良くする作用などがあります。</a:t>
            </a:r>
            <a:endParaRPr lang="en-US" altLang="ja-JP" sz="1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zh-han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抑制</a:t>
            </a:r>
            <a:r>
              <a:rPr lang="zh-hans" sz="1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肝脏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制造糖分。</a:t>
            </a:r>
            <a:endParaRPr lang="en-US" altLang="ja-JP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此外，它还具有抑制糖分吸收和提高</a:t>
            </a:r>
            <a:r>
              <a:rPr lang="zh-hans" altLang="ja-JP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胰岛素</a:t>
            </a:r>
            <a:r>
              <a:rPr lang="zh-TW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在</a:t>
            </a:r>
            <a:r>
              <a:rPr lang="zh-hans" sz="1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肌肉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等</a:t>
            </a:r>
            <a:r>
              <a:rPr lang="zh-TW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里面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的效</a:t>
            </a:r>
            <a:r>
              <a:rPr lang="zh-TW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用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en-US" altLang="zh-Hans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lang="en-US" altLang="zh-Hans" sz="3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起こりやすい副作用：下痢、気持ち悪さなど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zh-han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常见副作用：腹泻、恶心等</a:t>
            </a:r>
            <a:endParaRPr lang="ja-JP" altLang="ja-JP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A2FC8C0-6C6B-F34A-9092-8456F6677400}"/>
              </a:ext>
            </a:extLst>
          </p:cNvPr>
          <p:cNvSpPr txBox="1"/>
          <p:nvPr/>
        </p:nvSpPr>
        <p:spPr>
          <a:xfrm>
            <a:off x="3530625" y="5860679"/>
            <a:ext cx="358929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r>
              <a:rPr kumimoji="1" lang="ja-JP" altLang="en-US" sz="1050" dirty="0"/>
              <a:t>筋肉</a:t>
            </a:r>
          </a:p>
          <a:p>
            <a:pPr rtl="0"/>
            <a:r>
              <a:rPr lang="zh-hans" sz="1050" dirty="0"/>
              <a:t>肌肉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2297A3D-6C9D-144B-B76B-B03682DB6E48}"/>
              </a:ext>
            </a:extLst>
          </p:cNvPr>
          <p:cNvSpPr txBox="1"/>
          <p:nvPr/>
        </p:nvSpPr>
        <p:spPr>
          <a:xfrm>
            <a:off x="2380636" y="5338658"/>
            <a:ext cx="617725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r>
              <a:rPr kumimoji="1" lang="ja-JP" altLang="en-US" sz="1050" dirty="0"/>
              <a:t>脂肪細胞</a:t>
            </a:r>
          </a:p>
          <a:p>
            <a:pPr rtl="0"/>
            <a:r>
              <a:rPr lang="zh-hans" sz="1050" dirty="0"/>
              <a:t>脂肪细胞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43DAF79-5CCD-664B-9782-3E3E1F489BC6}"/>
              </a:ext>
            </a:extLst>
          </p:cNvPr>
          <p:cNvSpPr txBox="1"/>
          <p:nvPr/>
        </p:nvSpPr>
        <p:spPr>
          <a:xfrm>
            <a:off x="2878914" y="4361268"/>
            <a:ext cx="358929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r>
              <a:rPr kumimoji="1" lang="ja-JP" altLang="en-US" sz="1050" dirty="0"/>
              <a:t>肝臓</a:t>
            </a:r>
          </a:p>
          <a:p>
            <a:pPr rtl="0"/>
            <a:r>
              <a:rPr lang="zh-hans" sz="1050" dirty="0"/>
              <a:t>肝脏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B8081CE-DE1E-9B40-BBBF-CAA53243ED0A}"/>
              </a:ext>
            </a:extLst>
          </p:cNvPr>
          <p:cNvSpPr txBox="1"/>
          <p:nvPr/>
        </p:nvSpPr>
        <p:spPr>
          <a:xfrm>
            <a:off x="2997308" y="4891581"/>
            <a:ext cx="358929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r>
              <a:rPr lang="ja-JP" altLang="en-US" sz="1050" dirty="0"/>
              <a:t>膵臓</a:t>
            </a:r>
            <a:endParaRPr kumimoji="1" lang="ja-JP" altLang="en-US" sz="1050" dirty="0"/>
          </a:p>
          <a:p>
            <a:pPr rtl="0"/>
            <a:r>
              <a:rPr lang="zh-hans" sz="1050" dirty="0"/>
              <a:t>胰腺</a:t>
            </a:r>
            <a:endParaRPr kumimoji="1" lang="ja-JP" altLang="en-US" sz="1050" dirty="0"/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1F67BCAB-A6D2-D047-8FDA-43B72D57D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kumimoji="1" lang="en-US" altLang="ja-JP" sz="1050" dirty="0"/>
              <a:t>6.</a:t>
            </a:r>
            <a:r>
              <a:rPr kumimoji="1" lang="ja-JP" altLang="en-US" sz="1050" dirty="0"/>
              <a:t>「糖尿病」の飲み薬　</a:t>
            </a:r>
          </a:p>
          <a:p>
            <a:pPr rtl="0"/>
            <a:r>
              <a:rPr lang="zh-han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6.“糖尿病”的内服药　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C600368-4060-5947-999B-4A39FEB4D10F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400">
                <a:solidFill>
                  <a:schemeClr val="bg1">
                    <a:lumMod val="50000"/>
                  </a:schemeClr>
                </a:solidFill>
              </a:rPr>
              <a:t>中文版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D1340D1A-C5BB-5241-99C7-48F0BE7E3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 rtl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749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564" y="2550374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32" name="正方形/長方形 31"/>
          <p:cNvSpPr/>
          <p:nvPr/>
        </p:nvSpPr>
        <p:spPr>
          <a:xfrm>
            <a:off x="2668214" y="4312603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4625579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7" y="5697149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18969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107785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34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5431" y="96431"/>
            <a:ext cx="329105" cy="324404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341D00C-4EEB-724B-B9E3-E420E2107EC1}"/>
              </a:ext>
            </a:extLst>
          </p:cNvPr>
          <p:cNvSpPr txBox="1"/>
          <p:nvPr/>
        </p:nvSpPr>
        <p:spPr>
          <a:xfrm>
            <a:off x="3874216" y="2131248"/>
            <a:ext cx="2880320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ans" sz="10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en-US" altLang="ja-JP" sz="10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*</a:t>
            </a:r>
            <a:r>
              <a:rPr lang="ja-JP" altLang="en-US" sz="9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副作用については主なものを載せています</a:t>
            </a:r>
            <a:endParaRPr lang="en-US" altLang="ja-JP" sz="900" dirty="0">
              <a:solidFill>
                <a:srgbClr val="0070C0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zh-TW" altLang="en-US" sz="1050" dirty="0">
                <a:solidFill>
                  <a:srgbClr val="0070C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  常见</a:t>
            </a:r>
            <a:r>
              <a:rPr lang="zh-hans" altLang="ja-JP" sz="1050" dirty="0">
                <a:solidFill>
                  <a:srgbClr val="0070C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的</a:t>
            </a:r>
            <a:r>
              <a:rPr lang="zh-TW" altLang="en-US" sz="1050" dirty="0">
                <a:solidFill>
                  <a:srgbClr val="0070C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主要</a:t>
            </a:r>
            <a:r>
              <a:rPr lang="zh-hans" altLang="ja-JP" sz="1050" dirty="0">
                <a:solidFill>
                  <a:srgbClr val="0070C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副作用</a:t>
            </a:r>
            <a:r>
              <a:rPr lang="zh-TW" altLang="en-US" sz="1050" dirty="0">
                <a:solidFill>
                  <a:srgbClr val="0070C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记述于下</a:t>
            </a:r>
            <a:endParaRPr lang="ja-JP" altLang="en-US" sz="1050" dirty="0">
              <a:solidFill>
                <a:srgbClr val="0070C0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E365097-2F77-4146-A21B-7EA6950CCDA7}"/>
              </a:ext>
            </a:extLst>
          </p:cNvPr>
          <p:cNvSpPr txBox="1"/>
          <p:nvPr/>
        </p:nvSpPr>
        <p:spPr>
          <a:xfrm>
            <a:off x="712548" y="403527"/>
            <a:ext cx="3948517" cy="143116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③</a:t>
            </a:r>
            <a:r>
              <a:rPr lang="ja-JP" altLang="en-US" sz="14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糖の吸収を抑制したり、排泄する薬</a:t>
            </a:r>
            <a:endParaRPr lang="en-US" altLang="ja-JP" sz="14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zh-TW" altLang="en-US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 </a:t>
            </a:r>
            <a:r>
              <a:rPr lang="zh-han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抑制糖分吸收和排出糖分的药物</a:t>
            </a:r>
            <a:endParaRPr lang="en-US" altLang="zh-Hans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zh-Hans" sz="3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en-US" altLang="ja-JP" sz="105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SGLT2</a:t>
            </a:r>
            <a:r>
              <a:rPr lang="ja-JP" altLang="en-US" sz="105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阻害薬</a:t>
            </a:r>
            <a:endParaRPr lang="en-US" altLang="ja-JP" sz="105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 rtl="0"/>
            <a:r>
              <a:rPr lang="zh-TW" altLang="en-U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      </a:t>
            </a:r>
            <a:r>
              <a:rPr lang="zh-han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SGLT2抑制剂</a:t>
            </a:r>
            <a:r>
              <a:rPr lang="en-US" altLang="zh-Han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(</a:t>
            </a:r>
            <a:r>
              <a:rPr lang="en-US" altLang="zh-Hans" sz="1200" dirty="0" err="1">
                <a:latin typeface="PingFang SC" panose="020B0400000000000000" pitchFamily="34" charset="-122"/>
                <a:ea typeface="PingFang SC" panose="020B0400000000000000" pitchFamily="34" charset="-122"/>
              </a:rPr>
              <a:t>钠-葡萄糖共有输送器</a:t>
            </a:r>
            <a:r>
              <a:rPr lang="zh-hans" altLang="en-U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抑制剂</a:t>
            </a:r>
            <a:r>
              <a:rPr lang="en-US" altLang="zh-Han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)</a:t>
            </a:r>
          </a:p>
          <a:p>
            <a:pPr lvl="1" rtl="0"/>
            <a:endParaRPr lang="en-US" altLang="zh-Hans" sz="3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en-US" altLang="ja-JP" sz="105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α-</a:t>
            </a:r>
            <a:r>
              <a:rPr lang="ja-JP" altLang="en-US" sz="105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グルコシダーゼ阻害薬</a:t>
            </a:r>
            <a:endParaRPr lang="en-US" altLang="ja-JP" sz="105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 rtl="0"/>
            <a:r>
              <a:rPr lang="zh-TW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    </a:t>
            </a:r>
            <a:r>
              <a:rPr lang="zh-han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α-葡萄糖苷酶抑制剂</a:t>
            </a:r>
            <a:endParaRPr lang="en-US" altLang="ja-JP" sz="12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53" name="上矢印 52">
            <a:extLst>
              <a:ext uri="{FF2B5EF4-FFF2-40B4-BE49-F238E27FC236}">
                <a16:creationId xmlns:a16="http://schemas.microsoft.com/office/drawing/2014/main" id="{F7961542-EEFA-854A-88A9-2726B8B7B0C2}"/>
              </a:ext>
            </a:extLst>
          </p:cNvPr>
          <p:cNvSpPr/>
          <p:nvPr/>
        </p:nvSpPr>
        <p:spPr>
          <a:xfrm rot="2580745">
            <a:off x="2606705" y="5084215"/>
            <a:ext cx="114788" cy="2184537"/>
          </a:xfrm>
          <a:prstGeom prst="upArrow">
            <a:avLst/>
          </a:prstGeom>
          <a:solidFill>
            <a:srgbClr val="008F00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/>
          </a:p>
        </p:txBody>
      </p:sp>
      <p:sp>
        <p:nvSpPr>
          <p:cNvPr id="54" name="フローチャート: 処理 53">
            <a:extLst>
              <a:ext uri="{FF2B5EF4-FFF2-40B4-BE49-F238E27FC236}">
                <a16:creationId xmlns:a16="http://schemas.microsoft.com/office/drawing/2014/main" id="{62462018-B59C-4C4E-9F53-754CE58E5BBE}"/>
              </a:ext>
            </a:extLst>
          </p:cNvPr>
          <p:cNvSpPr/>
          <p:nvPr/>
        </p:nvSpPr>
        <p:spPr>
          <a:xfrm>
            <a:off x="100969" y="4779856"/>
            <a:ext cx="2229919" cy="2960496"/>
          </a:xfrm>
          <a:prstGeom prst="flowChartProcess">
            <a:avLst/>
          </a:prstGeom>
          <a:solidFill>
            <a:schemeClr val="bg1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α-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グルコシダーゼ阻害薬</a:t>
            </a:r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zh-hans" sz="1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α-葡萄糖苷酶抑制剂</a:t>
            </a:r>
            <a:endParaRPr lang="en-US" altLang="zh-Hans" sz="14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 rtl="0"/>
            <a:r>
              <a:rPr lang="zh-hans" sz="1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（α-GI）</a:t>
            </a:r>
            <a:endParaRPr lang="en-US" altLang="zh-Hans" sz="14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 rtl="0"/>
            <a:endParaRPr lang="zh-hans" sz="3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小腸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での糖の消化・吸収を遅らせます。</a:t>
            </a:r>
            <a:r>
              <a:rPr lang="ja-JP" altLang="en-US" sz="10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食事の直前に飲み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、食後の血糖の上がりを抑えます。 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zh-han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延缓</a:t>
            </a:r>
            <a:r>
              <a:rPr lang="zh-hans" sz="1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小肠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对糖分的消化吸收。</a:t>
            </a:r>
            <a:r>
              <a:rPr lang="zh-hans" sz="110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在即将进餐时服用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，可抑制饭后血糖</a:t>
            </a:r>
            <a:r>
              <a:rPr lang="zh-TW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的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上升。 </a:t>
            </a:r>
            <a:endParaRPr lang="en-US" altLang="zh-Hans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zh-Hans" sz="3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低血糖時はブドウ糖を摂取する。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zh-han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zh-TW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在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低血糖时</a:t>
            </a:r>
            <a:r>
              <a:rPr lang="zh-TW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需补充</a:t>
            </a:r>
            <a:r>
              <a:rPr lang="en-US" altLang="zh-TW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(</a:t>
            </a:r>
            <a:r>
              <a:rPr lang="zh-TW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食用</a:t>
            </a:r>
            <a:r>
              <a:rPr lang="en-US" altLang="zh-TW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)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葡萄糖。</a:t>
            </a:r>
            <a:endParaRPr lang="en-US" altLang="zh-Hans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zh-Hans" sz="3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起こりやすい副作用：腹部膨満感、下痢、おならの増加など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zh-hans" sz="11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常见副作用：腹胀、腹泻、屁多等</a:t>
            </a:r>
            <a:endParaRPr lang="en-US" altLang="ja-JP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55" name="左矢印 54">
            <a:extLst>
              <a:ext uri="{FF2B5EF4-FFF2-40B4-BE49-F238E27FC236}">
                <a16:creationId xmlns:a16="http://schemas.microsoft.com/office/drawing/2014/main" id="{AD9A09E4-8411-AF46-A781-586672533A3E}"/>
              </a:ext>
            </a:extLst>
          </p:cNvPr>
          <p:cNvSpPr/>
          <p:nvPr/>
        </p:nvSpPr>
        <p:spPr>
          <a:xfrm rot="19711968" flipV="1">
            <a:off x="4040577" y="4599538"/>
            <a:ext cx="898358" cy="113257"/>
          </a:xfrm>
          <a:prstGeom prst="leftArrow">
            <a:avLst>
              <a:gd name="adj1" fmla="val 43622"/>
              <a:gd name="adj2" fmla="val 50000"/>
            </a:avLst>
          </a:prstGeom>
          <a:solidFill>
            <a:srgbClr val="FFFC00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/>
          </a:p>
        </p:txBody>
      </p:sp>
      <p:sp>
        <p:nvSpPr>
          <p:cNvPr id="57" name="フローチャート: 処理 56">
            <a:extLst>
              <a:ext uri="{FF2B5EF4-FFF2-40B4-BE49-F238E27FC236}">
                <a16:creationId xmlns:a16="http://schemas.microsoft.com/office/drawing/2014/main" id="{7FC04193-015A-D044-A306-3F02B9837F7E}"/>
              </a:ext>
            </a:extLst>
          </p:cNvPr>
          <p:cNvSpPr/>
          <p:nvPr/>
        </p:nvSpPr>
        <p:spPr>
          <a:xfrm>
            <a:off x="4520376" y="3528390"/>
            <a:ext cx="2236655" cy="2490230"/>
          </a:xfrm>
          <a:prstGeom prst="flowChartProcess">
            <a:avLst/>
          </a:prstGeom>
          <a:solidFill>
            <a:schemeClr val="bg1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SGLT2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阻害薬</a:t>
            </a:r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zh-hans" sz="1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SGLT2抑制剂</a:t>
            </a:r>
            <a:endParaRPr lang="en-US" altLang="zh-Hans" sz="14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 rtl="0"/>
            <a:endParaRPr lang="en-US" altLang="zh-Hans" sz="3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血糖値が高い時に、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腎臓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から糖を尿中に出し、血糖値を下げます。</a:t>
            </a:r>
            <a:endParaRPr lang="en-US" altLang="ja-JP" sz="1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zh-han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血糖值高时，从</a:t>
            </a:r>
            <a:r>
              <a:rPr lang="zh-hans" sz="1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肾脏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释放糖分到尿液中，降低血糖值。</a:t>
            </a:r>
            <a:endParaRPr lang="en-US" altLang="zh-Hans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zh-Hans" sz="3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起こりやすい副作用：脱水、尿路･性器感染など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zh-han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常见副作用：脱水、尿</a:t>
            </a:r>
            <a:r>
              <a:rPr lang="zh-TW" altLang="en-U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路</a:t>
            </a:r>
            <a:r>
              <a:rPr lang="zh-hans" sz="1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/生殖器感染等</a:t>
            </a:r>
            <a:endParaRPr lang="en-US" altLang="ja-JP" sz="1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58" name="フローチャート: 処理 57">
            <a:extLst>
              <a:ext uri="{FF2B5EF4-FFF2-40B4-BE49-F238E27FC236}">
                <a16:creationId xmlns:a16="http://schemas.microsoft.com/office/drawing/2014/main" id="{DB74D6AA-EB39-A84D-BEF4-581762052405}"/>
              </a:ext>
            </a:extLst>
          </p:cNvPr>
          <p:cNvSpPr/>
          <p:nvPr/>
        </p:nvSpPr>
        <p:spPr>
          <a:xfrm>
            <a:off x="4625100" y="6109623"/>
            <a:ext cx="1890000" cy="324000"/>
          </a:xfrm>
          <a:prstGeom prst="flowChartProcess">
            <a:avLst/>
          </a:prstGeom>
          <a:solidFill>
            <a:schemeClr val="bg1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9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900" dirty="0">
              <a:solidFill>
                <a:schemeClr val="tx1"/>
              </a:solidFill>
            </a:endParaRPr>
          </a:p>
          <a:p>
            <a:pPr rtl="0"/>
            <a:r>
              <a:rPr lang="zh-hans" sz="105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药物名称：</a:t>
            </a:r>
            <a:endParaRPr lang="ja-JP" altLang="ja-JP" sz="105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63" name="フローチャート: 処理 62">
            <a:extLst>
              <a:ext uri="{FF2B5EF4-FFF2-40B4-BE49-F238E27FC236}">
                <a16:creationId xmlns:a16="http://schemas.microsoft.com/office/drawing/2014/main" id="{23591E70-DA5B-8E42-BE0A-D2244D2029C4}"/>
              </a:ext>
            </a:extLst>
          </p:cNvPr>
          <p:cNvSpPr/>
          <p:nvPr/>
        </p:nvSpPr>
        <p:spPr>
          <a:xfrm>
            <a:off x="321864" y="7805237"/>
            <a:ext cx="1788127" cy="359550"/>
          </a:xfrm>
          <a:prstGeom prst="flowChartProcess">
            <a:avLst/>
          </a:prstGeom>
          <a:solidFill>
            <a:schemeClr val="bg1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9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900" dirty="0">
              <a:solidFill>
                <a:schemeClr val="tx1"/>
              </a:solidFill>
            </a:endParaRPr>
          </a:p>
          <a:p>
            <a:pPr rtl="0"/>
            <a:r>
              <a:rPr lang="zh-hans" sz="105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药物名称：</a:t>
            </a:r>
            <a:endParaRPr lang="ja-JP" altLang="ja-JP" sz="105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19334B0-9D8C-2D42-A3B5-B10D4C101B92}"/>
              </a:ext>
            </a:extLst>
          </p:cNvPr>
          <p:cNvSpPr txBox="1"/>
          <p:nvPr/>
        </p:nvSpPr>
        <p:spPr>
          <a:xfrm>
            <a:off x="3727222" y="4842305"/>
            <a:ext cx="358929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kumimoji="1" lang="ja-JP" altLang="en-US" sz="1050" dirty="0"/>
              <a:t>腎臓</a:t>
            </a:r>
          </a:p>
          <a:p>
            <a:pPr algn="ctr" rtl="0"/>
            <a:r>
              <a:rPr lang="zh-hans" sz="1050" dirty="0"/>
              <a:t>肾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9C0DC90-12CA-2649-86D4-62CD22F3BDA6}"/>
              </a:ext>
            </a:extLst>
          </p:cNvPr>
          <p:cNvSpPr txBox="1"/>
          <p:nvPr/>
        </p:nvSpPr>
        <p:spPr>
          <a:xfrm>
            <a:off x="3365475" y="5038175"/>
            <a:ext cx="358929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r>
              <a:rPr lang="ja-JP" altLang="en-US" sz="1050" dirty="0"/>
              <a:t>小腸</a:t>
            </a:r>
            <a:endParaRPr kumimoji="1" lang="ja-JP" altLang="en-US" sz="1050" dirty="0"/>
          </a:p>
          <a:p>
            <a:pPr rtl="0"/>
            <a:r>
              <a:rPr lang="zh-hans" sz="1050" dirty="0"/>
              <a:t>小肠</a:t>
            </a:r>
            <a:endParaRPr kumimoji="1" lang="ja-JP" altLang="en-US" sz="105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157EBF3-9754-EA4D-AB70-F6F1AF912A41}"/>
              </a:ext>
            </a:extLst>
          </p:cNvPr>
          <p:cNvSpPr txBox="1"/>
          <p:nvPr/>
        </p:nvSpPr>
        <p:spPr>
          <a:xfrm>
            <a:off x="5357248" y="2814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4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E4413C8-FAD1-0144-9624-C3051415B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 rtl="0"/>
              <a:t>4</a:t>
            </a:fld>
            <a:endParaRPr kumimoji="1" lang="ja-JP" altLang="en-US"/>
          </a:p>
        </p:txBody>
      </p:sp>
      <p:sp>
        <p:nvSpPr>
          <p:cNvPr id="4" name="フッター プレースホルダー 1">
            <a:extLst>
              <a:ext uri="{FF2B5EF4-FFF2-40B4-BE49-F238E27FC236}">
                <a16:creationId xmlns:a16="http://schemas.microsoft.com/office/drawing/2014/main" id="{9FB39EBC-C223-F418-7EC4-10C670CA24AC}"/>
              </a:ext>
            </a:extLst>
          </p:cNvPr>
          <p:cNvSpPr txBox="1">
            <a:spLocks/>
          </p:cNvSpPr>
          <p:nvPr/>
        </p:nvSpPr>
        <p:spPr>
          <a:xfrm>
            <a:off x="2368701" y="849705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zh-CN"/>
            </a:defPPr>
            <a:lvl1pPr marL="0" algn="ctr" defTabSz="914400" rtl="0" eaLnBrk="1" latinLnBrk="0" hangingPunct="1">
              <a:defRPr kumimoji="1"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50"/>
              <a:t>6.</a:t>
            </a:r>
            <a:r>
              <a:rPr lang="ja-JP" altLang="en-US" sz="1050"/>
              <a:t>「糖尿病」の飲み薬　</a:t>
            </a:r>
          </a:p>
          <a:p>
            <a:r>
              <a:rPr lang="zh-hans" sz="1200">
                <a:latin typeface="PingFang SC" panose="020B0400000000000000" pitchFamily="34" charset="-122"/>
                <a:ea typeface="PingFang SC" panose="020B0400000000000000" pitchFamily="34" charset="-122"/>
              </a:rPr>
              <a:t>6.“糖尿病”的内服药　</a:t>
            </a:r>
            <a:endParaRPr lang="zh-hans" sz="12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6002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952BB2-36C7-4EE8-89D0-75178B71B4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0E7CAE-BEBC-4A5A-8C2D-DE73F8E50A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1159</Words>
  <Application>Microsoft Macintosh PowerPoint</Application>
  <PresentationFormat>画面に合わせる (4:3)</PresentationFormat>
  <Paragraphs>185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2" baseType="lpstr">
      <vt:lpstr>HG丸ｺﾞｼｯｸM-PRO</vt:lpstr>
      <vt:lpstr>HG丸ｺﾞｼｯｸM-PRO</vt:lpstr>
      <vt:lpstr>PingFang SC</vt:lpstr>
      <vt:lpstr>SimSun</vt:lpstr>
      <vt:lpstr>Arial</vt:lpstr>
      <vt:lpstr>Calibri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73</cp:revision>
  <dcterms:created xsi:type="dcterms:W3CDTF">2022-05-30T12:28:33Z</dcterms:created>
  <dcterms:modified xsi:type="dcterms:W3CDTF">2022-11-28T13:08:15Z</dcterms:modified>
</cp:coreProperties>
</file>