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8"/>
  </p:notesMasterIdLst>
  <p:sldIdLst>
    <p:sldId id="270" r:id="rId4"/>
    <p:sldId id="272" r:id="rId5"/>
    <p:sldId id="271" r:id="rId6"/>
    <p:sldId id="273" r:id="rId7"/>
  </p:sldIdLst>
  <p:sldSz cx="6858000" cy="9144000" type="screen4x3"/>
  <p:notesSz cx="6805613" cy="9939338"/>
  <p:defaultTextStyle>
    <a:defPPr rtl="0">
      <a:defRPr lang="zh-C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4"/>
    <p:restoredTop sz="94686"/>
  </p:normalViewPr>
  <p:slideViewPr>
    <p:cSldViewPr>
      <p:cViewPr>
        <p:scale>
          <a:sx n="108" d="100"/>
          <a:sy n="108" d="100"/>
        </p:scale>
        <p:origin x="64" y="12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D14F5B6-B2BE-483A-9366-D6E80C99B226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0A16FB-D879-4C37-8FB2-EE9B0A3AF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554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22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43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164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29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han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77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27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791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39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791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2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91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17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3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53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726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91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zh-hans"/>
              <a:t>9.「低血糖」とは？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43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92561" y="1045349"/>
            <a:ext cx="5856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「低血糖」とは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zh-TW" altLang="en-US" b="1" dirty="0">
                <a:solidFill>
                  <a:schemeClr val="accent1"/>
                </a:solidFill>
                <a:latin typeface="+mj-ea"/>
                <a:ea typeface="+mj-ea"/>
              </a:rPr>
              <a:t>     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什么是“低血糖”？</a:t>
            </a:r>
            <a:endParaRPr lang="en-US" altLang="ja-JP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192269" y="208139"/>
            <a:ext cx="6408712" cy="835469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9.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「低血糖」</a:t>
            </a:r>
            <a:r>
              <a:rPr lang="ja-JP" altLang="en-US" sz="20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とは？</a:t>
            </a:r>
            <a:endParaRPr lang="en-US" altLang="ja-JP" sz="2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zh-TW" altLang="en-US" sz="2400" b="1" dirty="0">
                <a:solidFill>
                  <a:schemeClr val="tx1"/>
                </a:solidFill>
                <a:latin typeface="新細明體"/>
                <a:ea typeface="新細明體"/>
              </a:rPr>
              <a:t> </a:t>
            </a:r>
            <a:r>
              <a:rPr lang="ja-JP" altLang="en-US" sz="2400" b="1">
                <a:solidFill>
                  <a:schemeClr val="tx1"/>
                </a:solidFill>
                <a:latin typeface="新細明體"/>
                <a:ea typeface="新細明體"/>
              </a:rPr>
              <a:t>　</a:t>
            </a:r>
            <a:r>
              <a:rPr lang="en-US" altLang="zh-TW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9.</a:t>
            </a:r>
            <a:r>
              <a:rPr lang="zh-han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什么是“低血糖”？</a:t>
            </a:r>
            <a:endParaRPr lang="en-US" altLang="ja-JP" sz="2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68" y="1876053"/>
            <a:ext cx="1290205" cy="1151659"/>
          </a:xfrm>
          <a:prstGeom prst="rect">
            <a:avLst/>
          </a:prstGeom>
        </p:spPr>
      </p:pic>
      <p:sp>
        <p:nvSpPr>
          <p:cNvPr id="6" name="角丸四角形吹き出し 5"/>
          <p:cNvSpPr/>
          <p:nvPr/>
        </p:nvSpPr>
        <p:spPr>
          <a:xfrm>
            <a:off x="1882361" y="1798802"/>
            <a:ext cx="4826440" cy="1151659"/>
          </a:xfrm>
          <a:prstGeom prst="wedgeRoundRectCallout">
            <a:avLst>
              <a:gd name="adj1" fmla="val -55722"/>
              <a:gd name="adj2" fmla="val 2042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ja-JP" altLang="en-US" sz="15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糖尿病の薬によって 血糖値が </a:t>
            </a:r>
            <a:r>
              <a:rPr lang="en-US" altLang="ja-JP" sz="15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70</a:t>
            </a:r>
            <a:r>
              <a:rPr lang="en" altLang="ja-JP" sz="15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mg/dL </a:t>
            </a:r>
            <a:r>
              <a:rPr lang="ja-JP" altLang="en-US" sz="15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を下回ることです </a:t>
            </a:r>
          </a:p>
          <a:p>
            <a:r>
              <a:rPr lang="zh-hans" sz="2000" dirty="0">
                <a:latin typeface="PingFang SC" panose="020B0400000000000000" pitchFamily="34" charset="-122"/>
                <a:ea typeface="PingFang SC" panose="020B0400000000000000" pitchFamily="34" charset="-122"/>
              </a:rPr>
              <a:t>因糖尿病药物而导致血糖</a:t>
            </a:r>
            <a:r>
              <a:rPr lang="zh-hans" altLang="en-US" sz="2000" dirty="0">
                <a:latin typeface="PingFang SC" panose="020B0400000000000000" pitchFamily="34" charset="-122"/>
                <a:ea typeface="PingFang SC" panose="020B0400000000000000" pitchFamily="34" charset="-122"/>
              </a:rPr>
              <a:t>值</a:t>
            </a:r>
            <a:r>
              <a:rPr lang="zh-hans" sz="2000" dirty="0">
                <a:latin typeface="PingFang SC" panose="020B0400000000000000" pitchFamily="34" charset="-122"/>
                <a:ea typeface="PingFang SC" panose="020B0400000000000000" pitchFamily="34" charset="-122"/>
              </a:rPr>
              <a:t>低于70mg/dL的现象。</a:t>
            </a:r>
            <a:r>
              <a:rPr lang="zh-hans" altLang="en-US" sz="2000" dirty="0">
                <a:latin typeface="PingFang SC" panose="020B0400000000000000" pitchFamily="34" charset="-122"/>
                <a:ea typeface="PingFang SC" panose="020B0400000000000000" pitchFamily="34" charset="-122"/>
              </a:rPr>
              <a:t> </a:t>
            </a:r>
            <a:endParaRPr lang="ja-JP" altLang="en-US" sz="200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>
                <a:latin typeface="+mj-ea"/>
                <a:ea typeface="+mj-ea"/>
              </a:rPr>
              <a:t>1</a:t>
            </a:fld>
            <a:endParaRPr kumimoji="1" lang="ja-JP" altLang="en-US">
              <a:latin typeface="+mj-ea"/>
              <a:ea typeface="+mj-ea"/>
            </a:endParaRPr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19193" y="35496"/>
            <a:ext cx="438807" cy="43253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9F0822-8CBA-2846-869D-F805C435FEDE}"/>
              </a:ext>
            </a:extLst>
          </p:cNvPr>
          <p:cNvSpPr txBox="1"/>
          <p:nvPr/>
        </p:nvSpPr>
        <p:spPr>
          <a:xfrm>
            <a:off x="199910" y="4020269"/>
            <a:ext cx="66580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3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血糖値が下がると、下の絵のような症状になります。症状がでたら早く対応</a:t>
            </a:r>
            <a:r>
              <a:rPr lang="ja-JP" altLang="en-US" sz="13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しましょう。</a:t>
            </a:r>
            <a:endParaRPr lang="en-US" altLang="ja-JP" sz="1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sz="5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zh-TW" altLang="en-US" sz="1400" dirty="0">
                <a:latin typeface="+mj-ea"/>
                <a:ea typeface="+mj-ea"/>
              </a:rPr>
              <a:t>      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血糖值下降时，会出现如下图所示的症状。如果出现症状，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en-U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请立即进行应对。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0F0D48E-79E9-F341-8E08-E7A400790FBC}"/>
              </a:ext>
            </a:extLst>
          </p:cNvPr>
          <p:cNvSpPr txBox="1"/>
          <p:nvPr/>
        </p:nvSpPr>
        <p:spPr>
          <a:xfrm>
            <a:off x="110037" y="3330518"/>
            <a:ext cx="585671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ja-JP" altLang="en-US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低血糖症状とは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zh-TW" altLang="en-US" b="1" dirty="0">
                <a:solidFill>
                  <a:schemeClr val="accent1"/>
                </a:solidFill>
                <a:latin typeface="新細明體"/>
                <a:ea typeface="新細明體"/>
              </a:rPr>
              <a:t>    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什么是低血糖症状？</a:t>
            </a:r>
            <a:endParaRPr lang="en-US" altLang="ja-JP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9A30E04-D9EF-8048-8B7B-8751DE2DCB67}"/>
              </a:ext>
            </a:extLst>
          </p:cNvPr>
          <p:cNvSpPr txBox="1"/>
          <p:nvPr/>
        </p:nvSpPr>
        <p:spPr>
          <a:xfrm>
            <a:off x="192269" y="5321414"/>
            <a:ext cx="6516532" cy="23237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300" dirty="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無自覚性低血糖</a:t>
            </a:r>
            <a:r>
              <a:rPr lang="ja-JP" altLang="en-US" sz="13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：血糖値が </a:t>
            </a:r>
            <a:r>
              <a:rPr lang="en-US" altLang="ja-JP" sz="13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70</a:t>
            </a:r>
            <a:r>
              <a:rPr lang="en" altLang="ja-JP" sz="13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mg/dL </a:t>
            </a:r>
            <a:r>
              <a:rPr lang="ja-JP" altLang="en-US" sz="13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を下回っても症状がなく、突然重い中枢神経症状（意識がなくなるなど）</a:t>
            </a:r>
            <a:r>
              <a:rPr lang="ja-JP" altLang="en-US" sz="13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が出る</a:t>
            </a:r>
            <a:endParaRPr lang="en-US" altLang="ja-JP" sz="1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5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600">
                <a:solidFill>
                  <a:srgbClr val="FF40FF"/>
                </a:solidFill>
                <a:latin typeface="MS Gothic"/>
                <a:ea typeface="MS Gothic"/>
              </a:rPr>
              <a:t>　</a:t>
            </a:r>
            <a:r>
              <a:rPr lang="en-US" altLang="ja-JP" sz="1600" dirty="0">
                <a:solidFill>
                  <a:srgbClr val="FF40FF"/>
                </a:solidFill>
                <a:latin typeface="MS Gothic"/>
                <a:ea typeface="MS Gothic"/>
              </a:rPr>
              <a:t> </a:t>
            </a:r>
            <a:r>
              <a:rPr lang="zh-Hans" altLang="en-US" sz="1600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不自觉性低血糖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：即使血糖值低于</a:t>
            </a:r>
            <a:r>
              <a:rPr lang="en-US" alt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70mg/dL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也没有任何症状，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  <a:cs typeface="+mn-lt"/>
            </a:endParaRPr>
          </a:p>
          <a:p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    </a:t>
            </a:r>
            <a:r>
              <a:rPr lang="en-US" altLang="zh-TW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且会突然出现严重的中枢神经系统症状（意识丧失等）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16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16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/>
              <a:buChar char="•"/>
            </a:pPr>
            <a:r>
              <a:rPr lang="ja-JP" altLang="en-US" sz="1300">
                <a:latin typeface="HGMaruGothicMPRO"/>
                <a:ea typeface="HGMaruGothicMPRO"/>
              </a:rPr>
              <a:t>普段の血糖が高い人は、血糖値が </a:t>
            </a:r>
            <a:r>
              <a:rPr lang="en-US" altLang="ja-JP" sz="1300" dirty="0">
                <a:latin typeface="HGMaruGothicMPRO"/>
                <a:ea typeface="HGMaruGothicMPRO"/>
              </a:rPr>
              <a:t>100</a:t>
            </a:r>
            <a:r>
              <a:rPr lang="en" altLang="ja-JP" sz="1300" dirty="0">
                <a:latin typeface="HGMaruGothicMPRO"/>
                <a:ea typeface="HGMaruGothicMPRO"/>
              </a:rPr>
              <a:t>mg/dL </a:t>
            </a:r>
            <a:r>
              <a:rPr lang="ja-JP" altLang="en-US" sz="1300">
                <a:latin typeface="HGMaruGothicMPRO"/>
                <a:ea typeface="HGMaruGothicMPRO"/>
              </a:rPr>
              <a:t>前後でも低血糖症状が起きる</a:t>
            </a:r>
            <a:endParaRPr lang="en-US" altLang="ja-JP" sz="1300" dirty="0">
              <a:latin typeface="HGMaruGothicMPRO"/>
              <a:ea typeface="HGMaruGothicMPRO"/>
            </a:endParaRPr>
          </a:p>
          <a:p>
            <a:pPr marL="285750" indent="-285750">
              <a:buFont typeface="Arial"/>
              <a:buChar char="•"/>
            </a:pPr>
            <a:endParaRPr lang="zh-hans" sz="500" dirty="0">
              <a:solidFill>
                <a:srgbClr val="000000"/>
              </a:solidFill>
              <a:latin typeface="HGMaruGothicMPRO"/>
              <a:ea typeface="HGMaruGothicMPRO"/>
            </a:endParaRPr>
          </a:p>
          <a:p>
            <a:pPr rtl="0"/>
            <a:r>
              <a:rPr lang="ja-JP" altLang="en-US" sz="1600">
                <a:solidFill>
                  <a:srgbClr val="000000"/>
                </a:solidFill>
                <a:latin typeface="HGMaruGothicMPRO"/>
                <a:ea typeface="HGMaruGothicMPRO"/>
              </a:rPr>
              <a:t>　</a:t>
            </a:r>
            <a:r>
              <a:rPr lang="en-US" altLang="ja-JP" sz="1600" dirty="0">
                <a:solidFill>
                  <a:srgbClr val="000000"/>
                </a:solidFill>
                <a:latin typeface="HGMaruGothicMPRO"/>
                <a:ea typeface="HGMaruGothicMPRO"/>
              </a:rPr>
              <a:t>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平时血糖较高的人，血糖值在100mg/dL左右时也会出现低血糖症状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hans" altLang="en-US" sz="1600" dirty="0">
              <a:latin typeface="+mj-ea"/>
              <a:ea typeface="+mj-ea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E043030-8150-4448-B6CC-594588074B1E}"/>
              </a:ext>
            </a:extLst>
          </p:cNvPr>
          <p:cNvSpPr txBox="1"/>
          <p:nvPr/>
        </p:nvSpPr>
        <p:spPr>
          <a:xfrm>
            <a:off x="5357248" y="2814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28" name="フッター プレースホルダー 3">
            <a:extLst>
              <a:ext uri="{FF2B5EF4-FFF2-40B4-BE49-F238E27FC236}">
                <a16:creationId xmlns:a16="http://schemas.microsoft.com/office/drawing/2014/main" id="{CFA25711-C4B9-FE25-A4DB-B2E2C90FF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02247"/>
            <a:ext cx="2171700" cy="486833"/>
          </a:xfrm>
        </p:spPr>
        <p:txBody>
          <a:bodyPr rtlCol="0"/>
          <a:lstStyle/>
          <a:p>
            <a:r>
              <a:rPr kumimoji="1" lang="en-US" altLang="ja-JP" sz="1050" dirty="0">
                <a:latin typeface="+mn-ea"/>
              </a:rPr>
              <a:t>9.</a:t>
            </a:r>
            <a:r>
              <a:rPr kumimoji="1" lang="ja-JP" altLang="en-US" sz="1050" dirty="0">
                <a:latin typeface="+mn-ea"/>
              </a:rPr>
              <a:t>「低血糖」とは？</a:t>
            </a:r>
          </a:p>
          <a:p>
            <a:pPr rtl="0"/>
            <a:r>
              <a:rPr lang="ja-JP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9.什么是“低血糖”？</a:t>
            </a:r>
          </a:p>
        </p:txBody>
      </p:sp>
    </p:spTree>
    <p:extLst>
      <p:ext uri="{BB962C8B-B14F-4D97-AF65-F5344CB8AC3E}">
        <p14:creationId xmlns:p14="http://schemas.microsoft.com/office/powerpoint/2010/main" val="4002559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32" y="335921"/>
            <a:ext cx="4149016" cy="478000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481" y="4413606"/>
            <a:ext cx="537835" cy="53353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>
                <a:latin typeface="+mj-ea"/>
                <a:ea typeface="+mj-ea"/>
              </a:rPr>
              <a:t>2</a:t>
            </a:fld>
            <a:endParaRPr kumimoji="1" lang="ja-JP" altLang="en-US" dirty="0">
              <a:latin typeface="+mj-ea"/>
              <a:ea typeface="+mj-ea"/>
            </a:endParaRPr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19193" y="35496"/>
            <a:ext cx="438807" cy="43253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F3A96EB-7654-574D-A466-AC431D782829}"/>
              </a:ext>
            </a:extLst>
          </p:cNvPr>
          <p:cNvSpPr txBox="1"/>
          <p:nvPr/>
        </p:nvSpPr>
        <p:spPr>
          <a:xfrm>
            <a:off x="233264" y="5115926"/>
            <a:ext cx="6624736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kumimoji="1" lang="ja-JP" altLang="en-US" sz="16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低血糖の原因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zh-TW" altLang="en-US" sz="1600" b="1" dirty="0">
                <a:latin typeface="+mj-ea"/>
                <a:ea typeface="+mj-ea"/>
              </a:rPr>
              <a:t>    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低血糖的原因</a:t>
            </a:r>
            <a:endParaRPr lang="en-US" altLang="zh-Hans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 rtl="0"/>
            <a:endParaRPr kumimoji="1" lang="en-US" altLang="ja-JP" sz="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3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薬やインスリンの量が多い</a:t>
            </a:r>
            <a:endParaRPr lang="en-US" altLang="ja-JP" sz="13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zh-TW" altLang="en-US" sz="1600" dirty="0">
                <a:latin typeface="新細明體"/>
                <a:ea typeface="新細明體"/>
              </a:rPr>
              <a:t>       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药物或胰岛素的量</a:t>
            </a:r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过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多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3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いつもより</a:t>
            </a:r>
            <a:r>
              <a:rPr kumimoji="1" lang="ja-JP" altLang="en-US" sz="13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食事の時間が遅い</a:t>
            </a:r>
            <a:endParaRPr lang="en-US" altLang="ja-JP" sz="1300" dirty="0">
              <a:latin typeface="+mj-ea"/>
              <a:ea typeface="+mj-ea"/>
            </a:endParaRPr>
          </a:p>
          <a:p>
            <a:pPr algn="just"/>
            <a:r>
              <a:rPr lang="zh-TW" altLang="en-US" sz="1600" dirty="0">
                <a:latin typeface="新細明體"/>
                <a:ea typeface="新細明體"/>
              </a:rPr>
              <a:t>       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用餐时间比平时晚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3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いつもより食事の量が少ない</a:t>
            </a:r>
            <a:endParaRPr kumimoji="1" lang="en-US" altLang="ja-JP" sz="1300" dirty="0">
              <a:latin typeface="+mj-ea"/>
              <a:ea typeface="+mj-ea"/>
            </a:endParaRPr>
          </a:p>
          <a:p>
            <a:pPr algn="just"/>
            <a:r>
              <a:rPr lang="zh-TW" altLang="en-US" sz="1600" dirty="0">
                <a:latin typeface="新細明體"/>
                <a:ea typeface="新細明體"/>
              </a:rPr>
              <a:t>       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进食量比平时少</a:t>
            </a:r>
            <a:endParaRPr lang="zh-Hans" alt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3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激しい、長い運動をしている間や、その運動後</a:t>
            </a:r>
            <a:endParaRPr lang="en-US" altLang="ja-JP" sz="13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zh-TW" altLang="en-US" sz="1600" dirty="0">
                <a:latin typeface="新細明體"/>
                <a:ea typeface="新細明體"/>
              </a:rPr>
              <a:t>       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进行剧烈、长时间的运动时或运动后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13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飲酒や入浴時</a:t>
            </a:r>
            <a:endParaRPr kumimoji="1" lang="en-US" altLang="ja-JP" sz="13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zh-TW" altLang="en-US" sz="1600" dirty="0">
                <a:latin typeface="新細明體"/>
                <a:ea typeface="新細明體"/>
              </a:rPr>
              <a:t>        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喝酒或</a:t>
            </a:r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泡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澡时</a:t>
            </a:r>
            <a:endParaRPr kumimoji="1"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3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体重が減るなどして、薬がよく効くようになった</a:t>
            </a:r>
            <a:endParaRPr kumimoji="1" lang="en-US" altLang="ja-JP" sz="13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/>
            <a:r>
              <a:rPr lang="zh-TW" altLang="en-US" sz="1600" dirty="0">
                <a:latin typeface="新細明體"/>
                <a:ea typeface="新細明體"/>
              </a:rPr>
              <a:t>       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体重减轻后药效变得更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好</a:t>
            </a:r>
            <a:endParaRPr lang="zh-Hans" alt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E043030-8150-4448-B6CC-594588074B1E}"/>
              </a:ext>
            </a:extLst>
          </p:cNvPr>
          <p:cNvSpPr txBox="1"/>
          <p:nvPr/>
        </p:nvSpPr>
        <p:spPr>
          <a:xfrm>
            <a:off x="5357248" y="2814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DB7D166-DA11-4549-9B97-4A9F17588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02247"/>
            <a:ext cx="2171700" cy="486833"/>
          </a:xfrm>
        </p:spPr>
        <p:txBody>
          <a:bodyPr rtlCol="0"/>
          <a:lstStyle/>
          <a:p>
            <a:r>
              <a:rPr kumimoji="1" lang="en-US" altLang="ja-JP" sz="1050" dirty="0">
                <a:latin typeface="+mn-ea"/>
              </a:rPr>
              <a:t>9.</a:t>
            </a:r>
            <a:r>
              <a:rPr kumimoji="1" lang="ja-JP" altLang="en-US" sz="1050" dirty="0">
                <a:latin typeface="+mn-ea"/>
              </a:rPr>
              <a:t>「低血糖」とは？</a:t>
            </a:r>
          </a:p>
          <a:p>
            <a:pPr rtl="0"/>
            <a:r>
              <a:rPr lang="ja-JP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9.什么是“低血糖”？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01C4DC9-BBC3-5480-04E6-ED89D3B828A0}"/>
              </a:ext>
            </a:extLst>
          </p:cNvPr>
          <p:cNvSpPr txBox="1"/>
          <p:nvPr/>
        </p:nvSpPr>
        <p:spPr>
          <a:xfrm>
            <a:off x="1310404" y="1850775"/>
            <a:ext cx="902618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zh-TW" altLang="en-US" sz="1100" dirty="0">
                <a:latin typeface="+mj-ea"/>
                <a:ea typeface="+mj-ea"/>
              </a:rPr>
              <a:t>大</a:t>
            </a:r>
            <a:r>
              <a:rPr lang="zh-hans" sz="1100" dirty="0">
                <a:latin typeface="+mj-ea"/>
                <a:ea typeface="+mj-ea"/>
              </a:rPr>
              <a:t>约70mg/dl以</a:t>
            </a:r>
            <a:r>
              <a:rPr lang="zh-hans" altLang="en-US" sz="1100" dirty="0">
                <a:latin typeface="+mj-ea"/>
                <a:ea typeface="+mj-ea"/>
              </a:rPr>
              <a:t>下</a:t>
            </a:r>
            <a:endParaRPr lang="zh-hans" sz="1100" dirty="0">
              <a:latin typeface="+mj-ea"/>
              <a:ea typeface="+mj-ea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7132421-A1EE-A9C8-923F-8C2ED9115F84}"/>
              </a:ext>
            </a:extLst>
          </p:cNvPr>
          <p:cNvSpPr txBox="1"/>
          <p:nvPr/>
        </p:nvSpPr>
        <p:spPr>
          <a:xfrm>
            <a:off x="4637209" y="924106"/>
            <a:ext cx="1781984" cy="1400383"/>
          </a:xfrm>
          <a:prstGeom prst="rect">
            <a:avLst/>
          </a:prstGeom>
          <a:solidFill>
            <a:srgbClr val="C3D9FF"/>
          </a:solidFill>
        </p:spPr>
        <p:txBody>
          <a:bodyPr wrap="square" rtlCol="0">
            <a:spAutoFit/>
          </a:bodyPr>
          <a:lstStyle/>
          <a:p>
            <a:pPr rtl="0"/>
            <a:r>
              <a:rPr lang="zh-hans" sz="15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交感神经症状</a:t>
            </a:r>
            <a:endParaRPr kumimoji="1" lang="en-US" altLang="ja-JP" sz="15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・出汗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・心绪不宁</a:t>
            </a:r>
            <a:endParaRPr kumimoji="1"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・脉搏变快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・手和手指颤抖</a:t>
            </a:r>
            <a:endParaRPr kumimoji="1"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・脸色苍白</a:t>
            </a:r>
            <a:endParaRPr kumimoji="1" lang="ja-JP" altLang="en-US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131DC90-5E0F-5B58-FC3C-2AFF4F2A5545}"/>
              </a:ext>
            </a:extLst>
          </p:cNvPr>
          <p:cNvSpPr txBox="1"/>
          <p:nvPr/>
        </p:nvSpPr>
        <p:spPr>
          <a:xfrm>
            <a:off x="4651694" y="2444560"/>
            <a:ext cx="1767499" cy="1184940"/>
          </a:xfrm>
          <a:prstGeom prst="rect">
            <a:avLst/>
          </a:prstGeom>
          <a:solidFill>
            <a:srgbClr val="FCFEC3"/>
          </a:solidFill>
        </p:spPr>
        <p:txBody>
          <a:bodyPr wrap="square" rtlCol="0">
            <a:spAutoFit/>
          </a:bodyPr>
          <a:lstStyle/>
          <a:p>
            <a:pPr rtl="0"/>
            <a:r>
              <a:rPr lang="zh-hans" sz="15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中枢神经系统症状</a:t>
            </a:r>
            <a:endParaRPr kumimoji="1" lang="en-US" altLang="ja-JP" sz="15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・头痛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视力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模糊</a:t>
            </a:r>
            <a:endParaRPr kumimoji="1"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・注意力下降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・不困</a:t>
            </a:r>
            <a:r>
              <a:rPr lang="zh-TW" altLang="en-U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也</a:t>
            </a:r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打哈欠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DEEBD1-AD7D-CC5D-FAC5-B61BDF15BEDF}"/>
              </a:ext>
            </a:extLst>
          </p:cNvPr>
          <p:cNvSpPr txBox="1"/>
          <p:nvPr/>
        </p:nvSpPr>
        <p:spPr>
          <a:xfrm>
            <a:off x="1320439" y="3177451"/>
            <a:ext cx="1036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TW" altLang="en-US" sz="1100" dirty="0">
                <a:latin typeface="+mj-ea"/>
                <a:ea typeface="+mj-ea"/>
              </a:rPr>
              <a:t>大</a:t>
            </a:r>
            <a:r>
              <a:rPr lang="zh-hans" sz="1100" dirty="0">
                <a:latin typeface="+mj-ea"/>
                <a:ea typeface="+mj-ea"/>
              </a:rPr>
              <a:t>约50㎎/dl</a:t>
            </a:r>
            <a:endParaRPr kumimoji="1" lang="ja-JP" altLang="en-US" sz="1100" dirty="0">
              <a:latin typeface="+mj-ea"/>
              <a:ea typeface="+mj-ea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1DAF419-FE65-5DB0-9950-E51876BD2E01}"/>
              </a:ext>
            </a:extLst>
          </p:cNvPr>
          <p:cNvSpPr txBox="1"/>
          <p:nvPr/>
        </p:nvSpPr>
        <p:spPr>
          <a:xfrm>
            <a:off x="1367835" y="4466319"/>
            <a:ext cx="900982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zh-hans" sz="1100" dirty="0">
                <a:latin typeface="+mj-ea"/>
                <a:ea typeface="+mj-ea"/>
              </a:rPr>
              <a:t>50㎎/dl</a:t>
            </a:r>
            <a:endParaRPr lang="en-US" altLang="zh-Hans" sz="1100" dirty="0">
              <a:latin typeface="+mj-ea"/>
              <a:ea typeface="+mj-ea"/>
            </a:endParaRPr>
          </a:p>
          <a:p>
            <a:pPr rtl="0"/>
            <a:r>
              <a:rPr lang="zh-hans" altLang="en-US" sz="1100">
                <a:latin typeface="+mj-ea"/>
                <a:ea typeface="+mj-ea"/>
              </a:rPr>
              <a:t>以下</a:t>
            </a:r>
            <a:endParaRPr lang="zh-hans" sz="1100" dirty="0">
              <a:latin typeface="+mj-ea"/>
              <a:ea typeface="+mj-ea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F024825-A0EE-FE05-1247-CCB6350CC554}"/>
              </a:ext>
            </a:extLst>
          </p:cNvPr>
          <p:cNvSpPr txBox="1"/>
          <p:nvPr/>
        </p:nvSpPr>
        <p:spPr>
          <a:xfrm>
            <a:off x="4651694" y="3898486"/>
            <a:ext cx="1767499" cy="954107"/>
          </a:xfrm>
          <a:prstGeom prst="rect">
            <a:avLst/>
          </a:prstGeom>
          <a:solidFill>
            <a:srgbClr val="FFCCC9"/>
          </a:solidFill>
        </p:spPr>
        <p:txBody>
          <a:bodyPr wrap="square" rtlCol="0">
            <a:spAutoFit/>
          </a:bodyPr>
          <a:lstStyle/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・异常行为</a:t>
            </a:r>
            <a:endParaRPr kumimoji="1"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・抽搐</a:t>
            </a:r>
            <a:endParaRPr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・昏迷</a:t>
            </a:r>
            <a:endParaRPr kumimoji="1" lang="en-US" altLang="ja-JP" sz="1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400" dirty="0">
                <a:latin typeface="PingFang SC" panose="020B0400000000000000" pitchFamily="34" charset="-122"/>
                <a:ea typeface="PingFang SC" panose="020B0400000000000000" pitchFamily="34" charset="-122"/>
              </a:rPr>
              <a:t>（无意识状态）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C1437BC-0C96-BA5D-9B44-414DBCDC3EF7}"/>
              </a:ext>
            </a:extLst>
          </p:cNvPr>
          <p:cNvSpPr txBox="1"/>
          <p:nvPr/>
        </p:nvSpPr>
        <p:spPr>
          <a:xfrm>
            <a:off x="1435163" y="35496"/>
            <a:ext cx="80729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0"/>
            <a:r>
              <a:rPr lang="zh-hans" sz="14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血糖值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C916F71-0A11-F451-2872-7EDE20C6EFAB}"/>
              </a:ext>
            </a:extLst>
          </p:cNvPr>
          <p:cNvSpPr txBox="1"/>
          <p:nvPr/>
        </p:nvSpPr>
        <p:spPr>
          <a:xfrm>
            <a:off x="2941317" y="35496"/>
            <a:ext cx="120768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0"/>
            <a:r>
              <a:rPr lang="zh-hans" sz="14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低血糖症状</a:t>
            </a:r>
            <a:endParaRPr kumimoji="1" lang="ja-JP" altLang="en-US" sz="14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4993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188640" y="179512"/>
            <a:ext cx="6048672" cy="90178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ja-JP" altLang="en-US" sz="1600" b="1" dirty="0">
                <a:solidFill>
                  <a:srgbClr val="4F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対応の方法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zh-TW" altLang="en-US" sz="1600" b="1" dirty="0">
                <a:solidFill>
                  <a:srgbClr val="4F81BD"/>
                </a:solidFill>
                <a:latin typeface="+mj-ea"/>
                <a:ea typeface="+mj-ea"/>
              </a:rPr>
              <a:t>    </a:t>
            </a:r>
            <a:r>
              <a:rPr lang="zh-hans" altLang="ja-JP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应对方法</a:t>
            </a:r>
            <a:endParaRPr lang="en-US" altLang="zh-Hans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endParaRPr lang="en-US" altLang="ja-JP" sz="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300" b="1" dirty="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意識がある場合</a:t>
            </a:r>
            <a:endParaRPr lang="en-US" altLang="ja-JP" sz="1300" b="1" dirty="0">
              <a:solidFill>
                <a:srgbClr val="4F81BD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zh-TW" altLang="en-US" sz="1600" b="1" dirty="0">
                <a:solidFill>
                  <a:srgbClr val="4F81BD"/>
                </a:solidFill>
                <a:latin typeface="新細明體"/>
                <a:ea typeface="新細明體"/>
              </a:rPr>
              <a:t>     </a:t>
            </a:r>
            <a:r>
              <a:rPr lang="en-US" altLang="zh-TW" sz="1600" b="1" dirty="0">
                <a:solidFill>
                  <a:srgbClr val="4F81BD"/>
                </a:solidFill>
                <a:latin typeface="新細明體"/>
                <a:ea typeface="新細明體"/>
              </a:rPr>
              <a:t> </a:t>
            </a:r>
            <a:r>
              <a:rPr lang="zh-hans" altLang="ja-JP" sz="1700" b="1" dirty="0">
                <a:solidFill>
                  <a:srgbClr val="4F81BD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有意识</a:t>
            </a:r>
            <a:r>
              <a:rPr lang="zh-TW" altLang="en-US" sz="1700" b="1" dirty="0">
                <a:solidFill>
                  <a:srgbClr val="4F81BD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的状态</a:t>
            </a:r>
            <a:r>
              <a:rPr lang="zh-hans" altLang="ja-JP" sz="1700" b="1" dirty="0">
                <a:solidFill>
                  <a:srgbClr val="4F81BD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时</a:t>
            </a:r>
            <a:endParaRPr lang="en-US" altLang="zh-Hans" sz="1700" b="1" dirty="0">
              <a:solidFill>
                <a:srgbClr val="4F81BD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altLang="zh-Hans" sz="500" b="1" dirty="0">
              <a:solidFill>
                <a:srgbClr val="4F81BD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 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ブドウ糖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5〜10</a:t>
            </a:r>
            <a:r>
              <a:rPr lang="en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 (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砂糖は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10〜20</a:t>
            </a:r>
            <a:r>
              <a:rPr lang="en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g)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を飲む。 </a:t>
            </a:r>
            <a:endParaRPr lang="en-US" altLang="ja-JP" sz="1200" b="1" dirty="0">
              <a:solidFill>
                <a:srgbClr val="4F81BD"/>
              </a:solidFill>
              <a:latin typeface="+mj-ea"/>
              <a:ea typeface="+mj-ea"/>
            </a:endParaRPr>
          </a:p>
          <a:p>
            <a:r>
              <a:rPr lang="zh-TW" altLang="en-US" sz="1400" dirty="0">
                <a:latin typeface="新細明體"/>
                <a:ea typeface="新細明體"/>
              </a:rPr>
              <a:t>     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喝5-10克葡萄糖</a:t>
            </a: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水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（砂糖10-20克）。 </a:t>
            </a:r>
            <a:endParaRPr 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  </a:t>
            </a:r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ブ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ドウ糖を含むジュース 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150〜200</a:t>
            </a:r>
            <a:r>
              <a:rPr lang="en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mL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でもよい。 </a:t>
            </a:r>
            <a:endParaRPr lang="zh-hans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en-US" altLang="zh-Hans" sz="1400" dirty="0">
                <a:latin typeface="+mj-ea"/>
                <a:ea typeface="+mj-ea"/>
              </a:rPr>
              <a:t>  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也可以喝150-200毫升含有葡萄糖的果汁。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400">
                <a:latin typeface="HGMaruGothicMPRO" panose="020F0600000000000000" pitchFamily="34" charset="-128"/>
                <a:ea typeface="HGMaruGothicMPRO" panose="020F0600000000000000" pitchFamily="34" charset="-128"/>
              </a:rPr>
              <a:t> 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※</a:t>
            </a:r>
            <a:r>
              <a:rPr lang="el-GR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グルコシダーゼ阻害薬を飲んでいる人は必ずブドウ糖を</a:t>
            </a:r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選ぶ。</a:t>
            </a: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en-US" altLang="zh-Han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     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服用α-葡萄糖苷酶抑制剂的人请务必选择葡萄糖。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400">
                <a:latin typeface="+mj-ea"/>
                <a:ea typeface="+mj-ea"/>
              </a:rPr>
              <a:t>　</a:t>
            </a:r>
            <a:r>
              <a:rPr lang="en-US" altLang="ja-JP" sz="1400" dirty="0">
                <a:latin typeface="+mj-ea"/>
                <a:ea typeface="+mj-ea"/>
              </a:rPr>
              <a:t> 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※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チョコレートなど脂肪分が多いものは糖の吸収が遅い</a:t>
            </a:r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ので、</a:t>
            </a: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     </a:t>
            </a:r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緊急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時はブドウ糖や砂糖がよい</a:t>
            </a:r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。 </a:t>
            </a: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en-US" altLang="zh-Han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     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巧克力等高脂肪食物其糖分吸收的速度缓慢，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en-US" alt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    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所以紧急情况下建议使用葡萄糖或砂糖。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sz="300" dirty="0">
              <a:latin typeface="+mj-ea"/>
              <a:ea typeface="+mj-ea"/>
            </a:endParaRPr>
          </a:p>
          <a:p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 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15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分後にまだ症状があれ</a:t>
            </a:r>
            <a:r>
              <a:rPr lang="ja-JP" altLang="en-US" sz="12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ば、もう一度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をする。</a:t>
            </a:r>
            <a:endParaRPr lang="zh-hans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zh-TW" altLang="en-US" sz="1400" dirty="0">
                <a:latin typeface="新細明體"/>
                <a:ea typeface="新細明體"/>
              </a:rPr>
              <a:t> </a:t>
            </a:r>
            <a:r>
              <a:rPr lang="en-US" altLang="zh-TW" sz="1400" dirty="0">
                <a:latin typeface="新細明體"/>
                <a:ea typeface="新細明體"/>
              </a:rPr>
              <a:t>   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如果15分钟后仍有症状，请再次进行①。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altLang="zh-Hans" sz="300" dirty="0">
              <a:latin typeface="+mj-ea"/>
              <a:ea typeface="+mj-ea"/>
            </a:endParaRPr>
          </a:p>
          <a:p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③ 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2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回しても症状がよくならない時は病院へ連絡して、病院へ行く。 </a:t>
            </a:r>
            <a:endParaRPr lang="en-US" altLang="ja-JP" sz="1200" dirty="0">
              <a:latin typeface="+mj-ea"/>
              <a:ea typeface="+mj-ea"/>
            </a:endParaRPr>
          </a:p>
          <a:p>
            <a:r>
              <a:rPr lang="en-US" altLang="zh-Hans" sz="1400" dirty="0">
                <a:latin typeface="新細明體"/>
                <a:ea typeface="新細明體"/>
              </a:rPr>
              <a:t>    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如果重复①两次后症状仍未改善，请联系医院并前往医院。 </a:t>
            </a:r>
            <a:endParaRPr 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/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注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)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ブドウ糖を飲むだけでは、低血糖から一度回復しても、その後にまた血糖値が下がることがあります。そのため、食事をとりましょう。次の食事まで時間があく場合は、おにぎり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個やパン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枚、クラッカー数枚などの炭水化物を食べ、低血糖がないか注意して様子をみて下さい。 </a:t>
            </a: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（注）在只喝葡萄糖的情况下，即使低血糖一度改善，血糖值在之后也可能再次下降。因此应该进餐。如果离下一次进餐时间还早，请吃1个饭团、1片面包或几片饼干等，并注意是否未出现低血糖。 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/>
            <a:endParaRPr lang="en-US" altLang="ja-JP" sz="16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300" b="1" dirty="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意識がなく、周りの人が対応</a:t>
            </a:r>
            <a:r>
              <a:rPr lang="ja-JP" altLang="en-US" sz="1300" b="1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する場合</a:t>
            </a:r>
            <a:endParaRPr lang="en-US" altLang="ja-JP" sz="1300" b="1" dirty="0">
              <a:solidFill>
                <a:srgbClr val="4F81BD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300" b="1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en-US" altLang="ja-JP" sz="1300" b="1" dirty="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  </a:t>
            </a:r>
            <a:r>
              <a:rPr lang="zh-hans" altLang="ja-JP" sz="1700" b="1" dirty="0">
                <a:solidFill>
                  <a:srgbClr val="4F81BD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失去意识，由周围的人</a:t>
            </a:r>
            <a:r>
              <a:rPr lang="zh-TW" altLang="en-US" sz="1700" b="1" dirty="0">
                <a:solidFill>
                  <a:srgbClr val="4F81BD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帮忙的情况</a:t>
            </a:r>
            <a:endParaRPr lang="en-US" altLang="zh-TW" sz="1700" b="1" dirty="0">
              <a:solidFill>
                <a:srgbClr val="4F81BD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altLang="ja-JP" sz="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ブドウ糖を水に溶かして、患者さんのくちびると歯ぐきの間に塗る。グルカゴン（血糖を上げる薬：注射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/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点鼻）を医師から処方されている場合は、使用する。 </a:t>
            </a:r>
            <a:endParaRPr lang="en-US" altLang="ja-J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将葡萄糖溶解在水中，然后涂抹在患者的嘴唇和牙龈之间。如果医生开了胰高血糖素（一种提高血糖的药物：注射/滴鼻），请使用该药物。 </a:t>
            </a:r>
          </a:p>
          <a:p>
            <a:pPr algn="just" rtl="0"/>
            <a:endParaRPr lang="en-US" altLang="ja-JP" sz="1600" dirty="0">
              <a:latin typeface="+mj-ea"/>
              <a:ea typeface="+mj-ea"/>
            </a:endParaRPr>
          </a:p>
          <a:p>
            <a:pPr algn="just"/>
            <a:endParaRPr lang="en-US" altLang="ja-JP" sz="1600" dirty="0">
              <a:latin typeface="+mj-ea"/>
              <a:ea typeface="+mj-ea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6372200"/>
            <a:ext cx="902811" cy="79963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476" y="1394602"/>
            <a:ext cx="934828" cy="65711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4923545" y="8573958"/>
            <a:ext cx="1600200" cy="486833"/>
          </a:xfrm>
        </p:spPr>
        <p:txBody>
          <a:bodyPr rtlCol="0"/>
          <a:lstStyle/>
          <a:p>
            <a:pPr rtl="0"/>
            <a:fld id="{7484C33C-72DA-4D7E-8F3D-83FCD2BBF52F}" type="slidenum">
              <a:rPr kumimoji="1" lang="ja-JP" altLang="en-US" smtClean="0">
                <a:latin typeface="+mj-ea"/>
                <a:ea typeface="+mj-ea"/>
              </a:rPr>
              <a:t>3</a:t>
            </a:fld>
            <a:endParaRPr kumimoji="1" lang="ja-JP" altLang="en-US">
              <a:latin typeface="+mj-ea"/>
              <a:ea typeface="+mj-ea"/>
            </a:endParaRPr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00857" y="99809"/>
            <a:ext cx="438807" cy="43253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70911AA-F446-FA4E-81B3-B7FDF7501DD9}"/>
              </a:ext>
            </a:extLst>
          </p:cNvPr>
          <p:cNvSpPr txBox="1"/>
          <p:nvPr/>
        </p:nvSpPr>
        <p:spPr>
          <a:xfrm>
            <a:off x="5357248" y="2814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中文版</a:t>
            </a:r>
          </a:p>
        </p:txBody>
      </p:sp>
      <p:sp>
        <p:nvSpPr>
          <p:cNvPr id="12" name="フッター プレースホルダー 3">
            <a:extLst>
              <a:ext uri="{FF2B5EF4-FFF2-40B4-BE49-F238E27FC236}">
                <a16:creationId xmlns:a16="http://schemas.microsoft.com/office/drawing/2014/main" id="{B1183FFE-B6ED-6C95-E4AC-114536B64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02247"/>
            <a:ext cx="2171700" cy="486833"/>
          </a:xfrm>
        </p:spPr>
        <p:txBody>
          <a:bodyPr rtlCol="0"/>
          <a:lstStyle/>
          <a:p>
            <a:r>
              <a:rPr kumimoji="1" lang="en-US" altLang="ja-JP" sz="1050" dirty="0">
                <a:latin typeface="+mn-ea"/>
              </a:rPr>
              <a:t>9.</a:t>
            </a:r>
            <a:r>
              <a:rPr kumimoji="1" lang="ja-JP" altLang="en-US" sz="1050" dirty="0">
                <a:latin typeface="+mn-ea"/>
              </a:rPr>
              <a:t>「低血糖」とは？</a:t>
            </a:r>
          </a:p>
          <a:p>
            <a:pPr rtl="0"/>
            <a:r>
              <a:rPr lang="ja-JP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9.什么是“低血糖”？</a:t>
            </a:r>
          </a:p>
        </p:txBody>
      </p:sp>
    </p:spTree>
    <p:extLst>
      <p:ext uri="{BB962C8B-B14F-4D97-AF65-F5344CB8AC3E}">
        <p14:creationId xmlns:p14="http://schemas.microsoft.com/office/powerpoint/2010/main" val="420192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188640" y="675411"/>
            <a:ext cx="6335105" cy="52168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 rtl="0"/>
            <a:endParaRPr lang="en-US" altLang="ja-JP" sz="1600" dirty="0">
              <a:latin typeface="+mj-ea"/>
              <a:ea typeface="+mj-ea"/>
            </a:endParaRPr>
          </a:p>
          <a:p>
            <a:pPr algn="just"/>
            <a:r>
              <a:rPr lang="ja-JP" altLang="en-US" sz="16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低血糖を繰り返さないために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/>
            <a:r>
              <a:rPr lang="zh-TW" altLang="en-US" sz="1600" b="1" dirty="0">
                <a:solidFill>
                  <a:schemeClr val="accent1"/>
                </a:solidFill>
                <a:latin typeface="新細明體"/>
                <a:ea typeface="新細明體"/>
              </a:rPr>
              <a:t>    </a:t>
            </a:r>
            <a:r>
              <a:rPr lang="en-US" altLang="zh-TW" sz="1600" b="1" dirty="0">
                <a:solidFill>
                  <a:schemeClr val="accent1"/>
                </a:solidFill>
                <a:latin typeface="新細明體"/>
                <a:ea typeface="新細明體"/>
              </a:rPr>
              <a:t> 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为了避免反复出现低血糖</a:t>
            </a:r>
            <a:endParaRPr lang="en-US" altLang="zh-Hans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endParaRPr lang="en-US" altLang="zh-Hans" sz="5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3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糖尿病の薬を正しい方法で使う</a:t>
            </a:r>
            <a:r>
              <a:rPr lang="ja-JP" altLang="en-US" sz="1300" kern="100" dirty="0">
                <a:latin typeface="HG丸ｺﾞｼｯｸM-PRO"/>
                <a:ea typeface="HG丸ｺﾞｼｯｸM-PRO"/>
              </a:rPr>
              <a:t>。</a:t>
            </a:r>
            <a:endParaRPr lang="en-US" altLang="ja-JP" sz="1300" dirty="0">
              <a:latin typeface="+mj-ea"/>
              <a:ea typeface="+mj-ea"/>
            </a:endParaRPr>
          </a:p>
          <a:p>
            <a:pPr algn="just"/>
            <a:r>
              <a:rPr lang="zh-TW" altLang="en-US" sz="1600" dirty="0">
                <a:latin typeface="新細明體"/>
                <a:ea typeface="新細明體"/>
              </a:rPr>
              <a:t>         </a:t>
            </a:r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应正确使用糖尿病药物</a:t>
            </a:r>
            <a:r>
              <a:rPr lang="zh-han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zh-Hans" sz="17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endParaRPr lang="en-US" altLang="zh-Hans" sz="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300" kern="100" dirty="0">
                <a:latin typeface="HG丸ｺﾞｼｯｸM-PRO"/>
                <a:ea typeface="HG丸ｺﾞｼｯｸM-PRO"/>
              </a:rPr>
              <a:t>ブドウ糖を持ち歩く。</a:t>
            </a:r>
            <a:endParaRPr lang="zh-hans" sz="1300" kern="100" dirty="0">
              <a:latin typeface="+mj-ea"/>
              <a:ea typeface="+mj-ea"/>
            </a:endParaRPr>
          </a:p>
          <a:p>
            <a:pPr algn="just"/>
            <a:r>
              <a:rPr lang="zh-TW" altLang="en-US" sz="1600" kern="100" dirty="0">
                <a:latin typeface="新細明體"/>
                <a:ea typeface="新細明體"/>
              </a:rPr>
              <a:t>         </a:t>
            </a:r>
            <a:r>
              <a:rPr lang="zh-han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随身携带葡萄糖。</a:t>
            </a:r>
            <a:endParaRPr lang="en-US" altLang="zh-Hans" sz="17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endParaRPr lang="en-US" altLang="zh-Hans" sz="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ja-JP" altLang="en-US" sz="16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300" kern="100" dirty="0">
                <a:latin typeface="HG丸ｺﾞｼｯｸM-PRO"/>
                <a:ea typeface="HG丸ｺﾞｼｯｸM-PRO"/>
              </a:rPr>
              <a:t>規則正しい生活を心がける。</a:t>
            </a:r>
            <a:endParaRPr lang="en-US" altLang="ja-JP" sz="1300" kern="100" dirty="0">
              <a:latin typeface="+mj-ea"/>
              <a:ea typeface="+mj-ea"/>
            </a:endParaRPr>
          </a:p>
          <a:p>
            <a:pPr algn="just"/>
            <a:r>
              <a:rPr lang="zh-TW" altLang="en-US" sz="1600" kern="100" dirty="0">
                <a:latin typeface="新細明體"/>
                <a:ea typeface="新細明體"/>
              </a:rPr>
              <a:t>         </a:t>
            </a:r>
            <a:r>
              <a:rPr lang="zh-han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厉行规律的生活作</a:t>
            </a:r>
            <a:r>
              <a:rPr lang="zh-hans" altLang="en-U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息</a:t>
            </a:r>
            <a:r>
              <a:rPr lang="zh-han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zh-Hans" sz="17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endParaRPr lang="zh-Hans" sz="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3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低血糖や低血糖のような</a:t>
            </a:r>
            <a:r>
              <a:rPr lang="ja-JP" altLang="en-US" sz="1300" kern="100" dirty="0">
                <a:latin typeface="HG丸ｺﾞｼｯｸM-PRO"/>
                <a:ea typeface="HG丸ｺﾞｼｯｸM-PRO"/>
              </a:rPr>
              <a:t>症状があったことを、病院の</a:t>
            </a:r>
            <a:r>
              <a:rPr lang="ja-JP" altLang="en-US" sz="1300" kern="100">
                <a:latin typeface="HG丸ｺﾞｼｯｸM-PRO"/>
                <a:ea typeface="HG丸ｺﾞｼｯｸM-PRO"/>
              </a:rPr>
              <a:t>先生に伝える</a:t>
            </a:r>
            <a:r>
              <a:rPr lang="ja-JP" altLang="en-US" sz="1300" kern="100" dirty="0">
                <a:latin typeface="HG丸ｺﾞｼｯｸM-PRO"/>
                <a:ea typeface="HG丸ｺﾞｼｯｸM-PRO"/>
              </a:rPr>
              <a:t>。</a:t>
            </a:r>
            <a:endParaRPr lang="zh-hans" sz="1300" kern="100" dirty="0">
              <a:latin typeface="+mj-ea"/>
              <a:ea typeface="+mj-ea"/>
            </a:endParaRPr>
          </a:p>
          <a:p>
            <a:pPr algn="just"/>
            <a:r>
              <a:rPr lang="zh-TW" altLang="en-US" sz="1600" dirty="0">
                <a:latin typeface="新細明體"/>
                <a:ea typeface="新細明體"/>
              </a:rPr>
              <a:t>        </a:t>
            </a:r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告诉医生</a:t>
            </a:r>
            <a:r>
              <a:rPr lang="zh-han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自己有过低血糖或类似低血糖的症状。</a:t>
            </a:r>
            <a:endParaRPr lang="en-US" altLang="zh-Hans" sz="17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endParaRPr lang="en-US" altLang="zh-Hans" sz="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ja-JP" altLang="en-US" sz="16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300" kern="100" dirty="0">
                <a:latin typeface="HG丸ｺﾞｼｯｸM-PRO"/>
                <a:ea typeface="HG丸ｺﾞｼｯｸM-PRO"/>
              </a:rPr>
              <a:t>家族やいつも近くにいる人に症状や対応の方法を伝え、協力してもらう。</a:t>
            </a:r>
            <a:endParaRPr lang="en-US" altLang="ja-JP" sz="1300" kern="100" dirty="0">
              <a:latin typeface="+mj-ea"/>
              <a:ea typeface="+mj-ea"/>
            </a:endParaRPr>
          </a:p>
          <a:p>
            <a:pPr algn="just"/>
            <a:r>
              <a:rPr lang="zh-TW" altLang="en-US" sz="1600" kern="100" dirty="0">
                <a:latin typeface="新細明體"/>
                <a:ea typeface="新細明體"/>
              </a:rPr>
              <a:t>        </a:t>
            </a:r>
            <a:r>
              <a:rPr lang="zh-han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将症状及应对方法告知家人和身边的人，请他们配合。</a:t>
            </a:r>
            <a:endParaRPr lang="en-US" altLang="zh-Hans" sz="17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endParaRPr lang="en-US" altLang="zh-Hans" sz="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ja-JP" altLang="en-US" sz="16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300" kern="100" dirty="0">
                <a:latin typeface="HG丸ｺﾞｼｯｸM-PRO"/>
                <a:ea typeface="HG丸ｺﾞｼｯｸM-PRO"/>
              </a:rPr>
              <a:t>糖尿病カードを持ち歩く。</a:t>
            </a:r>
            <a:endParaRPr lang="zh-hans" sz="1300" kern="100" dirty="0">
              <a:latin typeface="+mj-ea"/>
              <a:ea typeface="+mj-ea"/>
            </a:endParaRPr>
          </a:p>
          <a:p>
            <a:pPr algn="just"/>
            <a:r>
              <a:rPr lang="zh-TW" altLang="en-US" sz="1600" kern="100" dirty="0">
                <a:latin typeface="新細明體"/>
                <a:ea typeface="新細明體"/>
              </a:rPr>
              <a:t>         </a:t>
            </a:r>
            <a:r>
              <a:rPr lang="zh-han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随身携带糖尿病卡。</a:t>
            </a:r>
            <a:endParaRPr lang="en-US" altLang="zh-Hans" sz="17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endParaRPr lang="en-US" altLang="zh-Hans" sz="3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/>
            <a:r>
              <a:rPr lang="ja-JP" altLang="en-US" sz="1600" kern="1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300" kern="100" dirty="0">
                <a:latin typeface="HG丸ｺﾞｼｯｸM-PRO"/>
                <a:ea typeface="HG丸ｺﾞｼｯｸM-PRO"/>
              </a:rPr>
              <a:t>自動車を運転する人</a:t>
            </a:r>
            <a:r>
              <a:rPr lang="ja-JP" altLang="en-US" sz="1300" kern="100">
                <a:latin typeface="HG丸ｺﾞｼｯｸM-PRO"/>
                <a:ea typeface="HG丸ｺﾞｼｯｸM-PRO"/>
              </a:rPr>
              <a:t>は、</a:t>
            </a:r>
            <a:endParaRPr lang="en-US" altLang="ja-JP" sz="1300" kern="100" dirty="0">
              <a:latin typeface="HG丸ｺﾞｼｯｸM-PRO"/>
              <a:ea typeface="HG丸ｺﾞｼｯｸM-PRO"/>
            </a:endParaRPr>
          </a:p>
          <a:p>
            <a:pPr algn="just"/>
            <a:r>
              <a:rPr lang="ja-JP" altLang="en-US" sz="1300" kern="100">
                <a:latin typeface="HG丸ｺﾞｼｯｸM-PRO"/>
                <a:ea typeface="HG丸ｺﾞｼｯｸM-PRO"/>
              </a:rPr>
              <a:t>　</a:t>
            </a:r>
            <a:r>
              <a:rPr lang="en-US" altLang="ja-JP" sz="1300" kern="100" dirty="0">
                <a:latin typeface="HG丸ｺﾞｼｯｸM-PRO"/>
                <a:ea typeface="HG丸ｺﾞｼｯｸM-PRO"/>
              </a:rPr>
              <a:t> </a:t>
            </a:r>
            <a:r>
              <a:rPr lang="ja-JP" altLang="en-US" sz="1300" kern="100">
                <a:latin typeface="HG丸ｺﾞｼｯｸM-PRO"/>
                <a:ea typeface="HG丸ｺﾞｼｯｸM-PRO"/>
              </a:rPr>
              <a:t>ブドウ</a:t>
            </a:r>
            <a:r>
              <a:rPr lang="ja-JP" altLang="en-US" sz="1300" kern="100" dirty="0">
                <a:latin typeface="HG丸ｺﾞｼｯｸM-PRO"/>
                <a:ea typeface="HG丸ｺﾞｼｯｸM-PRO"/>
              </a:rPr>
              <a:t>糖を</a:t>
            </a:r>
            <a:r>
              <a:rPr lang="ja-JP" altLang="en-US" sz="1300" kern="100">
                <a:latin typeface="HG丸ｺﾞｼｯｸM-PRO"/>
                <a:ea typeface="HG丸ｺﾞｼｯｸM-PRO"/>
              </a:rPr>
              <a:t>多く含む食品</a:t>
            </a:r>
            <a:r>
              <a:rPr lang="ja-JP" altLang="en-US" sz="1300" kern="100" dirty="0">
                <a:latin typeface="HG丸ｺﾞｼｯｸM-PRO"/>
                <a:ea typeface="HG丸ｺﾞｼｯｸM-PRO"/>
              </a:rPr>
              <a:t>を車内に置いておく。</a:t>
            </a:r>
            <a:endParaRPr lang="en-US" altLang="ja-JP" sz="1300" kern="100" dirty="0">
              <a:latin typeface="+mj-ea"/>
              <a:ea typeface="+mj-ea"/>
            </a:endParaRPr>
          </a:p>
          <a:p>
            <a:pPr algn="just"/>
            <a:r>
              <a:rPr lang="zh-TW" altLang="en-US" sz="1600" kern="100" dirty="0">
                <a:latin typeface="新細明體"/>
                <a:ea typeface="新細明體"/>
              </a:rPr>
              <a:t>         </a:t>
            </a:r>
            <a:r>
              <a:rPr lang="zh-han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开车的人</a:t>
            </a:r>
            <a:r>
              <a:rPr lang="en-US" altLang="zh-Han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,</a:t>
            </a:r>
            <a:r>
              <a:rPr lang="zh-han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应在车内备放含有多量</a:t>
            </a:r>
            <a:r>
              <a:rPr lang="zh-hans" altLang="en-U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葡萄</a:t>
            </a:r>
            <a:r>
              <a:rPr lang="zh-hans" sz="1700" kern="100" dirty="0">
                <a:latin typeface="PingFang SC" panose="020B0400000000000000" pitchFamily="34" charset="-122"/>
                <a:ea typeface="PingFang SC" panose="020B0400000000000000" pitchFamily="34" charset="-122"/>
              </a:rPr>
              <a:t>糖的食物。</a:t>
            </a:r>
            <a:endParaRPr lang="zh-Hans" sz="1700" kern="1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just" rtl="0"/>
            <a:endParaRPr lang="en-US" altLang="ja-JP" sz="1600" dirty="0">
              <a:latin typeface="+mj-ea"/>
              <a:ea typeface="+mj-ea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538" y="4390502"/>
            <a:ext cx="1293822" cy="82957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064" y="539552"/>
            <a:ext cx="1895622" cy="985723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264" y="2084236"/>
            <a:ext cx="763221" cy="1335636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4923545" y="8573958"/>
            <a:ext cx="1600200" cy="486833"/>
          </a:xfrm>
        </p:spPr>
        <p:txBody>
          <a:bodyPr rtlCol="0"/>
          <a:lstStyle/>
          <a:p>
            <a:pPr rtl="0"/>
            <a:fld id="{7484C33C-72DA-4D7E-8F3D-83FCD2BBF52F}" type="slidenum">
              <a:rPr kumimoji="1" lang="ja-JP" altLang="en-US" smtClean="0">
                <a:latin typeface="+mj-ea"/>
                <a:ea typeface="+mj-ea"/>
              </a:rPr>
              <a:t>4</a:t>
            </a:fld>
            <a:endParaRPr kumimoji="1" lang="ja-JP" altLang="en-US">
              <a:latin typeface="+mj-ea"/>
              <a:ea typeface="+mj-ea"/>
            </a:endParaRPr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0857" y="99809"/>
            <a:ext cx="438807" cy="43253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70911AA-F446-FA4E-81B3-B7FDF7501DD9}"/>
              </a:ext>
            </a:extLst>
          </p:cNvPr>
          <p:cNvSpPr txBox="1"/>
          <p:nvPr/>
        </p:nvSpPr>
        <p:spPr>
          <a:xfrm>
            <a:off x="5357248" y="2814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12" name="フッター プレースホルダー 3">
            <a:extLst>
              <a:ext uri="{FF2B5EF4-FFF2-40B4-BE49-F238E27FC236}">
                <a16:creationId xmlns:a16="http://schemas.microsoft.com/office/drawing/2014/main" id="{96CB375C-F1B0-9DBD-ABDC-82526554E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02247"/>
            <a:ext cx="2171700" cy="486833"/>
          </a:xfrm>
        </p:spPr>
        <p:txBody>
          <a:bodyPr rtlCol="0"/>
          <a:lstStyle/>
          <a:p>
            <a:r>
              <a:rPr kumimoji="1" lang="en-US" altLang="ja-JP" sz="1050" dirty="0">
                <a:latin typeface="+mn-ea"/>
              </a:rPr>
              <a:t>9.</a:t>
            </a:r>
            <a:r>
              <a:rPr kumimoji="1" lang="ja-JP" altLang="en-US" sz="1050" dirty="0">
                <a:latin typeface="+mn-ea"/>
              </a:rPr>
              <a:t>「低血糖」とは？</a:t>
            </a:r>
          </a:p>
          <a:p>
            <a:pPr rtl="0"/>
            <a:r>
              <a:rPr lang="ja-JP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9.什么是“低血糖”？</a:t>
            </a:r>
          </a:p>
        </p:txBody>
      </p:sp>
    </p:spTree>
    <p:extLst>
      <p:ext uri="{BB962C8B-B14F-4D97-AF65-F5344CB8AC3E}">
        <p14:creationId xmlns:p14="http://schemas.microsoft.com/office/powerpoint/2010/main" val="4290425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A79140-EABA-48CC-97DC-72786C85B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4BE61F-16B7-47D4-B181-35CE24DAFC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939</Words>
  <Application>Microsoft Macintosh PowerPoint</Application>
  <PresentationFormat>画面に合わせる (4:3)</PresentationFormat>
  <Paragraphs>133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4" baseType="lpstr">
      <vt:lpstr>HG丸ｺﾞｼｯｸM-PRO</vt:lpstr>
      <vt:lpstr>HG丸ｺﾞｼｯｸM-PRO</vt:lpstr>
      <vt:lpstr>ＭＳ Ｐゴシック</vt:lpstr>
      <vt:lpstr>MS Gothic</vt:lpstr>
      <vt:lpstr>PingFang SC</vt:lpstr>
      <vt:lpstr>新細明體</vt:lpstr>
      <vt:lpstr>宋体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122</cp:revision>
  <dcterms:created xsi:type="dcterms:W3CDTF">2022-05-30T12:31:58Z</dcterms:created>
  <dcterms:modified xsi:type="dcterms:W3CDTF">2022-11-30T02:18:54Z</dcterms:modified>
</cp:coreProperties>
</file>