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9" r:id="rId4"/>
  </p:sldIdLst>
  <p:sldSz cx="6858000" cy="9144000" type="screen4x3"/>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94628"/>
  </p:normalViewPr>
  <p:slideViewPr>
    <p:cSldViewPr>
      <p:cViewPr varScale="1">
        <p:scale>
          <a:sx n="89" d="100"/>
          <a:sy n="89" d="100"/>
        </p:scale>
        <p:origin x="2704" y="18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571"/>
          </a:xfrm>
          <a:prstGeom prst="rect">
            <a:avLst/>
          </a:prstGeom>
        </p:spPr>
        <p:txBody>
          <a:bodyPr vert="horz" lIns="91120" tIns="45560" rIns="91120" bIns="4556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39" y="0"/>
            <a:ext cx="2949099" cy="496571"/>
          </a:xfrm>
          <a:prstGeom prst="rect">
            <a:avLst/>
          </a:prstGeom>
        </p:spPr>
        <p:txBody>
          <a:bodyPr vert="horz" lIns="91120" tIns="45560" rIns="91120" bIns="45560" rtlCol="0"/>
          <a:lstStyle>
            <a:lvl1pPr algn="r">
              <a:defRPr sz="1200"/>
            </a:lvl1pPr>
          </a:lstStyle>
          <a:p>
            <a:fld id="{5A16BE71-332C-4F17-9A6F-8EE4E381DB5C}" type="datetimeFigureOut">
              <a:rPr kumimoji="1" lang="ja-JP" altLang="en-US" smtClean="0"/>
              <a:pPr/>
              <a:t>2021/9/9</a:t>
            </a:fld>
            <a:endParaRPr kumimoji="1" lang="ja-JP" altLang="en-US"/>
          </a:p>
        </p:txBody>
      </p:sp>
      <p:sp>
        <p:nvSpPr>
          <p:cNvPr id="4" name="スライド イメージ プレースホルダー 3"/>
          <p:cNvSpPr>
            <a:spLocks noGrp="1" noRot="1" noChangeAspect="1"/>
          </p:cNvSpPr>
          <p:nvPr>
            <p:ph type="sldImg" idx="2"/>
          </p:nvPr>
        </p:nvSpPr>
        <p:spPr>
          <a:xfrm>
            <a:off x="2006600" y="746125"/>
            <a:ext cx="2792413" cy="3725863"/>
          </a:xfrm>
          <a:prstGeom prst="rect">
            <a:avLst/>
          </a:prstGeom>
          <a:noFill/>
          <a:ln w="12700">
            <a:solidFill>
              <a:prstClr val="black"/>
            </a:solidFill>
          </a:ln>
        </p:spPr>
        <p:txBody>
          <a:bodyPr vert="horz" lIns="91120" tIns="45560" rIns="91120" bIns="45560" rtlCol="0" anchor="ctr"/>
          <a:lstStyle/>
          <a:p>
            <a:endParaRPr lang="ja-JP" altLang="en-US"/>
          </a:p>
        </p:txBody>
      </p:sp>
      <p:sp>
        <p:nvSpPr>
          <p:cNvPr id="5" name="ノート プレースホルダー 4"/>
          <p:cNvSpPr>
            <a:spLocks noGrp="1"/>
          </p:cNvSpPr>
          <p:nvPr>
            <p:ph type="body" sz="quarter" idx="3"/>
          </p:nvPr>
        </p:nvSpPr>
        <p:spPr>
          <a:xfrm>
            <a:off x="680562" y="4721384"/>
            <a:ext cx="5444490" cy="4472306"/>
          </a:xfrm>
          <a:prstGeom prst="rect">
            <a:avLst/>
          </a:prstGeom>
        </p:spPr>
        <p:txBody>
          <a:bodyPr vert="horz" lIns="91120" tIns="45560" rIns="91120" bIns="4556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1182"/>
            <a:ext cx="2949099" cy="496570"/>
          </a:xfrm>
          <a:prstGeom prst="rect">
            <a:avLst/>
          </a:prstGeom>
        </p:spPr>
        <p:txBody>
          <a:bodyPr vert="horz" lIns="91120" tIns="45560" rIns="91120" bIns="4556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39" y="9441182"/>
            <a:ext cx="2949099" cy="496570"/>
          </a:xfrm>
          <a:prstGeom prst="rect">
            <a:avLst/>
          </a:prstGeom>
        </p:spPr>
        <p:txBody>
          <a:bodyPr vert="horz" lIns="91120" tIns="45560" rIns="91120" bIns="45560" rtlCol="0" anchor="b"/>
          <a:lstStyle>
            <a:lvl1pPr algn="r">
              <a:defRPr sz="1200"/>
            </a:lvl1pPr>
          </a:lstStyle>
          <a:p>
            <a:fld id="{32C7A82E-6CA1-4130-8F59-786C02082E6C}" type="slidenum">
              <a:rPr kumimoji="1" lang="ja-JP" altLang="en-US" smtClean="0"/>
              <a:pPr/>
              <a:t>‹#›</a:t>
            </a:fld>
            <a:endParaRPr kumimoji="1" lang="ja-JP" altLang="en-US"/>
          </a:p>
        </p:txBody>
      </p:sp>
    </p:spTree>
    <p:extLst>
      <p:ext uri="{BB962C8B-B14F-4D97-AF65-F5344CB8AC3E}">
        <p14:creationId xmlns:p14="http://schemas.microsoft.com/office/powerpoint/2010/main" val="979831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2C7A82E-6CA1-4130-8F59-786C02082E6C}" type="slidenum">
              <a:rPr kumimoji="1" lang="ja-JP" altLang="en-US" smtClean="0"/>
              <a:pPr/>
              <a:t>1</a:t>
            </a:fld>
            <a:endParaRPr kumimoji="1" lang="ja-JP" altLang="en-US"/>
          </a:p>
        </p:txBody>
      </p:sp>
    </p:spTree>
    <p:extLst>
      <p:ext uri="{BB962C8B-B14F-4D97-AF65-F5344CB8AC3E}">
        <p14:creationId xmlns:p14="http://schemas.microsoft.com/office/powerpoint/2010/main" val="2837677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2C7A82E-6CA1-4130-8F59-786C02082E6C}" type="slidenum">
              <a:rPr kumimoji="1" lang="ja-JP" altLang="en-US" smtClean="0"/>
              <a:pPr/>
              <a:t>2</a:t>
            </a:fld>
            <a:endParaRPr kumimoji="1" lang="ja-JP" altLang="en-US"/>
          </a:p>
        </p:txBody>
      </p:sp>
    </p:spTree>
    <p:extLst>
      <p:ext uri="{BB962C8B-B14F-4D97-AF65-F5344CB8AC3E}">
        <p14:creationId xmlns:p14="http://schemas.microsoft.com/office/powerpoint/2010/main" val="3715562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2C7A82E-6CA1-4130-8F59-786C02082E6C}" type="slidenum">
              <a:rPr kumimoji="1" lang="ja-JP" altLang="en-US" smtClean="0"/>
              <a:pPr/>
              <a:t>3</a:t>
            </a:fld>
            <a:endParaRPr kumimoji="1" lang="ja-JP" altLang="en-US"/>
          </a:p>
        </p:txBody>
      </p:sp>
    </p:spTree>
    <p:extLst>
      <p:ext uri="{BB962C8B-B14F-4D97-AF65-F5344CB8AC3E}">
        <p14:creationId xmlns:p14="http://schemas.microsoft.com/office/powerpoint/2010/main" val="2679115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EC29A3B-3BA7-42EF-844F-82F4E612F069}" type="datetime1">
              <a:rPr kumimoji="1" lang="ja-JP" altLang="en-US" smtClean="0"/>
              <a:t>2021/9/9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1326735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4CD9F1C-64CF-448A-98F1-0D2825EEACB3}" type="datetime1">
              <a:rPr kumimoji="1" lang="ja-JP" altLang="en-US" smtClean="0"/>
              <a:t>2021/9/9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1760432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57D7E96-5084-4651-848B-95DAA0B8441C}" type="datetime1">
              <a:rPr kumimoji="1" lang="ja-JP" altLang="en-US" smtClean="0"/>
              <a:t>2021/9/9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2027102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D1581DB-F056-4C84-B58E-DF0DC129C1C6}" type="datetime1">
              <a:rPr kumimoji="1" lang="ja-JP" altLang="en-US" smtClean="0"/>
              <a:t>2021/9/9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1182197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41FABCC-4628-4080-9937-C990BF582FD8}" type="datetime1">
              <a:rPr kumimoji="1" lang="ja-JP" altLang="en-US" smtClean="0"/>
              <a:t>2021/9/9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1954884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B6DCE12-6270-4688-8672-A5219F356BAF}" type="datetime1">
              <a:rPr kumimoji="1" lang="ja-JP" altLang="en-US" smtClean="0"/>
              <a:t>2021/9/9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2309865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A6C4364-5BD0-4B4E-9552-1DDA541801B6}" type="datetime1">
              <a:rPr kumimoji="1" lang="ja-JP" altLang="en-US" smtClean="0"/>
              <a:t>2021/9/9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2220411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68AD44C-116A-42DA-A57D-16AE0BFDC3B5}" type="datetime1">
              <a:rPr kumimoji="1" lang="ja-JP" altLang="en-US" smtClean="0"/>
              <a:t>2021/9/9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3509623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82DDC2A-8FF6-45F2-9FB6-61056A1E1104}" type="datetime1">
              <a:rPr kumimoji="1" lang="ja-JP" altLang="en-US" smtClean="0"/>
              <a:t>2021/9/9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1321273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CC330D6-C9D0-4DFB-B02E-74BBC10C0043}" type="datetime1">
              <a:rPr kumimoji="1" lang="ja-JP" altLang="en-US" smtClean="0"/>
              <a:t>2021/9/9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844092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7175" y="488951"/>
            <a:ext cx="3357563" cy="1040130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9BA7E16-C29F-4E01-8E46-E0CFDBE7A51B}" type="datetime1">
              <a:rPr kumimoji="1" lang="ja-JP" altLang="en-US" smtClean="0"/>
              <a:t>2021/9/9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658008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DF9C8F1-63FD-4448-9FB8-5B1C003FAE09}" type="datetime1">
              <a:rPr kumimoji="1" lang="ja-JP" altLang="en-US" smtClean="0"/>
              <a:t>2021/9/9</a:t>
            </a:fld>
            <a:endParaRPr kumimoji="1" lang="ja-JP" altLang="en-US"/>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E1340F4-D544-45CC-AC59-29028D878F1C}" type="slidenum">
              <a:rPr kumimoji="1" lang="ja-JP" altLang="en-US" smtClean="0"/>
              <a:pPr/>
              <a:t>‹#›</a:t>
            </a:fld>
            <a:endParaRPr kumimoji="1" lang="ja-JP" altLang="en-US"/>
          </a:p>
        </p:txBody>
      </p:sp>
    </p:spTree>
    <p:extLst>
      <p:ext uri="{BB962C8B-B14F-4D97-AF65-F5344CB8AC3E}">
        <p14:creationId xmlns:p14="http://schemas.microsoft.com/office/powerpoint/2010/main" val="3276037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wmf"/><Relationship Id="rId7" Type="http://schemas.openxmlformats.org/officeDocument/2006/relationships/image" Target="../media/image8.w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wmf"/><Relationship Id="rId5" Type="http://schemas.openxmlformats.org/officeDocument/2006/relationships/image" Target="../media/image12.wmf"/><Relationship Id="rId10" Type="http://schemas.openxmlformats.org/officeDocument/2006/relationships/image" Target="../media/image16.wmf"/><Relationship Id="rId4" Type="http://schemas.openxmlformats.org/officeDocument/2006/relationships/image" Target="../media/image11.wmf"/><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6632" y="1138838"/>
            <a:ext cx="6624736" cy="4278094"/>
          </a:xfrm>
          <a:prstGeom prst="rect">
            <a:avLst/>
          </a:prstGeom>
          <a:noFill/>
        </p:spPr>
        <p:txBody>
          <a:bodyPr wrap="square" rtlCol="0">
            <a:spAutoFit/>
          </a:bodyPr>
          <a:lstStyle/>
          <a:p>
            <a:pPr algn="just"/>
            <a:r>
              <a:rPr kumimoji="1" lang="ja-JP" altLang="en-US" sz="1600" dirty="0">
                <a:solidFill>
                  <a:schemeClr val="accent1"/>
                </a:solidFill>
                <a:ea typeface="HG丸ｺﾞｼｯｸM-PRO" panose="020F0600000000000000" pitchFamily="50" charset="-128"/>
              </a:rPr>
              <a:t>★</a:t>
            </a:r>
            <a:r>
              <a:rPr lang="en-US" altLang="ja-JP" sz="1600" b="1" dirty="0"/>
              <a:t>The keyword is “</a:t>
            </a:r>
            <a:r>
              <a:rPr lang="en-US" altLang="ja-JP" sz="1600" b="1" dirty="0">
                <a:solidFill>
                  <a:srgbClr val="FF0000"/>
                </a:solidFill>
              </a:rPr>
              <a:t>Insulin”</a:t>
            </a:r>
            <a:r>
              <a:rPr lang="en-US" altLang="ja-JP" sz="1600" b="1" dirty="0"/>
              <a:t>! </a:t>
            </a:r>
            <a:endParaRPr kumimoji="1" lang="en-US" altLang="ja-JP" sz="1600" b="1" dirty="0">
              <a:ea typeface="HG丸ｺﾞｼｯｸM-PRO" panose="020F0600000000000000" pitchFamily="50" charset="-128"/>
            </a:endParaRPr>
          </a:p>
          <a:p>
            <a:r>
              <a:rPr lang="en-US" altLang="ja-JP" sz="1600" dirty="0"/>
              <a:t>Diabetes mellitus (DM) is a disease in which the hormone called “insulin” is not made enough or does not function well in your body. This leads to high levels of glucose (hyperglycemia) in the blood (blood glucose; BG) that lasts for a prolonged period of time.</a:t>
            </a:r>
            <a:endParaRPr lang="ja-JP" altLang="ja-JP" sz="1600" dirty="0"/>
          </a:p>
          <a:p>
            <a:pPr algn="just"/>
            <a:endParaRPr lang="en-US" altLang="ja-JP" sz="1600" dirty="0">
              <a:ea typeface="HG丸ｺﾞｼｯｸM-PRO" panose="020F0600000000000000" pitchFamily="50" charset="-128"/>
            </a:endParaRPr>
          </a:p>
          <a:p>
            <a:pPr algn="just"/>
            <a:r>
              <a:rPr lang="ja-JP" altLang="en-US" sz="1600" dirty="0">
                <a:solidFill>
                  <a:schemeClr val="accent1"/>
                </a:solidFill>
                <a:ea typeface="HG丸ｺﾞｼｯｸM-PRO" panose="020F0600000000000000" pitchFamily="50" charset="-128"/>
              </a:rPr>
              <a:t>★</a:t>
            </a:r>
            <a:r>
              <a:rPr lang="en-US" altLang="ja-JP" sz="1600" b="1" dirty="0"/>
              <a:t>What is insulin?</a:t>
            </a:r>
            <a:endParaRPr kumimoji="1" lang="en-US" altLang="ja-JP" sz="1600" b="1" dirty="0">
              <a:ea typeface="HG丸ｺﾞｼｯｸM-PRO" panose="020F0600000000000000" pitchFamily="50" charset="-128"/>
            </a:endParaRPr>
          </a:p>
          <a:p>
            <a:pPr marL="285750" indent="-285750">
              <a:buFont typeface="Arial" panose="020B0604020202020204" pitchFamily="34" charset="0"/>
              <a:buChar char="•"/>
            </a:pPr>
            <a:r>
              <a:rPr lang="en-US" altLang="ja-JP" sz="1600" dirty="0"/>
              <a:t>“Insulin” is a hormone produced by the pancreas and its role is to regulate and keep your blood glucose at a normal level. “Insulin” is the only hormone available in the body that helps to reduce BG level.</a:t>
            </a:r>
            <a:endParaRPr lang="ja-JP" altLang="ja-JP" sz="1600" dirty="0">
              <a:ea typeface="HG丸ｺﾞｼｯｸM-PRO" panose="020F0600000000000000" pitchFamily="50" charset="-128"/>
            </a:endParaRPr>
          </a:p>
          <a:p>
            <a:pPr marL="285750" indent="-285750">
              <a:buFont typeface="Arial" panose="020B0604020202020204" pitchFamily="34" charset="0"/>
              <a:buChar char="•"/>
            </a:pPr>
            <a:r>
              <a:rPr lang="en-US" altLang="ja-JP" sz="1600" dirty="0"/>
              <a:t>“Insulin” helps transport glucose from the blood into the cells of your body, and this is how blood glucose level is reduced.</a:t>
            </a:r>
          </a:p>
          <a:p>
            <a:endParaRPr lang="ja-JP" altLang="ja-JP" sz="1600" dirty="0"/>
          </a:p>
          <a:p>
            <a:r>
              <a:rPr lang="en-US" altLang="ja-JP" sz="1600" dirty="0"/>
              <a:t>At times, blood glucose cannot be maintained at a normal level due to lack of insulin or its suboptimal action which can be caused by some problem or other reasons. You can see how an important role “insulin” has in maintaining the BG level.</a:t>
            </a:r>
            <a:endParaRPr kumimoji="1" lang="en-US" altLang="ja-JP" sz="1600" dirty="0">
              <a:ea typeface="HG丸ｺﾞｼｯｸM-PRO" panose="020F0600000000000000" pitchFamily="50" charset="-128"/>
            </a:endParaRPr>
          </a:p>
        </p:txBody>
      </p:sp>
      <p:sp>
        <p:nvSpPr>
          <p:cNvPr id="7" name="円/楕円 6"/>
          <p:cNvSpPr/>
          <p:nvPr/>
        </p:nvSpPr>
        <p:spPr>
          <a:xfrm>
            <a:off x="629452" y="5429235"/>
            <a:ext cx="1584176" cy="46309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200" dirty="0">
                <a:ea typeface="HG丸ｺﾞｼｯｸM-PRO" panose="020F0600000000000000" pitchFamily="50" charset="-128"/>
              </a:rPr>
              <a:t>Normal</a:t>
            </a:r>
            <a:endParaRPr kumimoji="1" lang="ja-JP" altLang="en-US" dirty="0">
              <a:ea typeface="HG丸ｺﾞｼｯｸM-PRO" panose="020F0600000000000000" pitchFamily="50" charset="-128"/>
            </a:endParaRPr>
          </a:p>
        </p:txBody>
      </p:sp>
      <p:sp>
        <p:nvSpPr>
          <p:cNvPr id="8" name="円/楕円 7"/>
          <p:cNvSpPr/>
          <p:nvPr/>
        </p:nvSpPr>
        <p:spPr>
          <a:xfrm>
            <a:off x="4193686" y="5416663"/>
            <a:ext cx="1556720" cy="43244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050" dirty="0">
                <a:ea typeface="HG丸ｺﾞｼｯｸM-PRO" panose="020F0600000000000000" pitchFamily="50" charset="-128"/>
              </a:rPr>
              <a:t>Hyperglycemia</a:t>
            </a:r>
            <a:endParaRPr kumimoji="1" lang="ja-JP" altLang="en-US" sz="1050" dirty="0">
              <a:ea typeface="HG丸ｺﾞｼｯｸM-PRO" panose="020F0600000000000000" pitchFamily="50" charset="-128"/>
            </a:endParaRPr>
          </a:p>
        </p:txBody>
      </p:sp>
      <p:sp>
        <p:nvSpPr>
          <p:cNvPr id="12" name="テキスト ボックス 11"/>
          <p:cNvSpPr txBox="1"/>
          <p:nvPr/>
        </p:nvSpPr>
        <p:spPr>
          <a:xfrm>
            <a:off x="188640" y="7951521"/>
            <a:ext cx="6669360" cy="553998"/>
          </a:xfrm>
          <a:prstGeom prst="rect">
            <a:avLst/>
          </a:prstGeom>
          <a:noFill/>
        </p:spPr>
        <p:txBody>
          <a:bodyPr wrap="square" rtlCol="0">
            <a:spAutoFit/>
          </a:bodyPr>
          <a:lstStyle/>
          <a:p>
            <a:pPr marL="285750" indent="-285750" algn="just">
              <a:buFont typeface="Arial" panose="020B0604020202020204" pitchFamily="34" charset="0"/>
              <a:buChar char="•"/>
            </a:pPr>
            <a:r>
              <a:rPr lang="en-US" altLang="ja-JP" sz="1400" dirty="0"/>
              <a:t>When your BG </a:t>
            </a:r>
            <a:r>
              <a:rPr lang="en-US" altLang="ja-JP" sz="1600" dirty="0"/>
              <a:t>level is high</a:t>
            </a:r>
            <a:r>
              <a:rPr lang="en-US" altLang="ja-JP" sz="1400" dirty="0"/>
              <a:t>, your body may be in a temporarily condition in which insulin is less effective or active to reduce BG compared to your normal status.</a:t>
            </a:r>
            <a:endParaRPr lang="ja-JP" altLang="ja-JP" sz="1400" dirty="0"/>
          </a:p>
        </p:txBody>
      </p:sp>
      <p:sp>
        <p:nvSpPr>
          <p:cNvPr id="11" name="円/楕円 10"/>
          <p:cNvSpPr/>
          <p:nvPr/>
        </p:nvSpPr>
        <p:spPr>
          <a:xfrm>
            <a:off x="188640" y="160441"/>
            <a:ext cx="6408712" cy="854893"/>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b="1" dirty="0">
                <a:solidFill>
                  <a:schemeClr val="tx1"/>
                </a:solidFill>
              </a:rPr>
              <a:t>What is diabetes mellitus?</a:t>
            </a:r>
            <a:endParaRPr lang="ja-JP" altLang="ja-JP" sz="2400" dirty="0">
              <a:solidFill>
                <a:schemeClr val="tx1"/>
              </a:solidFill>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80" y="6063656"/>
            <a:ext cx="1728432" cy="1632408"/>
          </a:xfrm>
          <a:prstGeom prst="rect">
            <a:avLst/>
          </a:prstGeom>
        </p:spPr>
      </p:pic>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1107" y="6271294"/>
            <a:ext cx="1688173" cy="1424770"/>
          </a:xfrm>
          <a:prstGeom prst="rect">
            <a:avLst/>
          </a:prstGeom>
        </p:spPr>
      </p:pic>
      <p:cxnSp>
        <p:nvCxnSpPr>
          <p:cNvPr id="16" name="カギ線コネクタ 15"/>
          <p:cNvCxnSpPr/>
          <p:nvPr/>
        </p:nvCxnSpPr>
        <p:spPr>
          <a:xfrm rot="16200000" flipH="1">
            <a:off x="2087629" y="6658936"/>
            <a:ext cx="378967" cy="27052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2277112" y="6983679"/>
            <a:ext cx="1079880" cy="276999"/>
          </a:xfrm>
          <a:prstGeom prst="rect">
            <a:avLst/>
          </a:prstGeom>
          <a:noFill/>
        </p:spPr>
        <p:txBody>
          <a:bodyPr wrap="square" rtlCol="0">
            <a:spAutoFit/>
          </a:bodyPr>
          <a:lstStyle/>
          <a:p>
            <a:r>
              <a:rPr kumimoji="1" lang="en-US" altLang="ja-JP" sz="1200" dirty="0">
                <a:ea typeface="HG丸ｺﾞｼｯｸM-PRO" panose="020F0600000000000000" pitchFamily="50" charset="-128"/>
              </a:rPr>
              <a:t>Insulin</a:t>
            </a:r>
            <a:endParaRPr kumimoji="1" lang="ja-JP" altLang="en-US" sz="1200" dirty="0">
              <a:ea typeface="HG丸ｺﾞｼｯｸM-PRO" panose="020F0600000000000000" pitchFamily="50" charset="-128"/>
            </a:endParaRPr>
          </a:p>
        </p:txBody>
      </p:sp>
      <p:sp>
        <p:nvSpPr>
          <p:cNvPr id="21" name="テキスト ボックス 20"/>
          <p:cNvSpPr txBox="1"/>
          <p:nvPr/>
        </p:nvSpPr>
        <p:spPr>
          <a:xfrm>
            <a:off x="180976" y="6113166"/>
            <a:ext cx="871760" cy="230832"/>
          </a:xfrm>
          <a:prstGeom prst="rect">
            <a:avLst/>
          </a:prstGeom>
          <a:noFill/>
        </p:spPr>
        <p:txBody>
          <a:bodyPr wrap="square" rtlCol="0">
            <a:spAutoFit/>
          </a:bodyPr>
          <a:lstStyle/>
          <a:p>
            <a:r>
              <a:rPr kumimoji="1" lang="en-US" altLang="ja-JP" sz="900" dirty="0">
                <a:ea typeface="HG丸ｺﾞｼｯｸM-PRO" panose="020F0600000000000000" pitchFamily="50" charset="-128"/>
              </a:rPr>
              <a:t>Blood glucose</a:t>
            </a:r>
            <a:endParaRPr kumimoji="1" lang="ja-JP" altLang="en-US" sz="900" dirty="0">
              <a:ea typeface="HG丸ｺﾞｼｯｸM-PRO" panose="020F0600000000000000" pitchFamily="50" charset="-128"/>
            </a:endParaRPr>
          </a:p>
        </p:txBody>
      </p:sp>
      <p:cxnSp>
        <p:nvCxnSpPr>
          <p:cNvPr id="23" name="カギ線コネクタ 22"/>
          <p:cNvCxnSpPr/>
          <p:nvPr/>
        </p:nvCxnSpPr>
        <p:spPr>
          <a:xfrm rot="16200000" flipH="1">
            <a:off x="343560" y="6396086"/>
            <a:ext cx="378967" cy="27052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2" name="上矢印 21"/>
          <p:cNvSpPr/>
          <p:nvPr/>
        </p:nvSpPr>
        <p:spPr>
          <a:xfrm>
            <a:off x="6093296" y="6251665"/>
            <a:ext cx="504056" cy="144439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5814358" y="5857055"/>
            <a:ext cx="1008112" cy="261610"/>
          </a:xfrm>
          <a:prstGeom prst="rect">
            <a:avLst/>
          </a:prstGeom>
          <a:noFill/>
        </p:spPr>
        <p:txBody>
          <a:bodyPr wrap="square" rtlCol="0">
            <a:spAutoFit/>
          </a:bodyPr>
          <a:lstStyle/>
          <a:p>
            <a:pPr algn="ctr"/>
            <a:r>
              <a:rPr kumimoji="1" lang="en-US" altLang="ja-JP" sz="1100" dirty="0">
                <a:ea typeface="HG丸ｺﾞｼｯｸM-PRO" panose="020F0600000000000000" pitchFamily="50" charset="-128"/>
              </a:rPr>
              <a:t>BG level</a:t>
            </a:r>
            <a:endParaRPr kumimoji="1" lang="ja-JP" altLang="en-US" sz="1100" dirty="0">
              <a:ea typeface="HG丸ｺﾞｼｯｸM-PRO" panose="020F0600000000000000" pitchFamily="50" charset="-128"/>
            </a:endParaRPr>
          </a:p>
        </p:txBody>
      </p:sp>
      <p:sp>
        <p:nvSpPr>
          <p:cNvPr id="2" name="スライド番号プレースホルダー 1"/>
          <p:cNvSpPr>
            <a:spLocks noGrp="1"/>
          </p:cNvSpPr>
          <p:nvPr>
            <p:ph type="sldNum" sz="quarter" idx="12"/>
          </p:nvPr>
        </p:nvSpPr>
        <p:spPr/>
        <p:txBody>
          <a:bodyPr/>
          <a:lstStyle/>
          <a:p>
            <a:fld id="{6E1340F4-D544-45CC-AC59-29028D878F1C}" type="slidenum">
              <a:rPr kumimoji="1" lang="ja-JP" altLang="en-US" smtClean="0"/>
              <a:pPr/>
              <a:t>1</a:t>
            </a:fld>
            <a:endParaRPr kumimoji="1" lang="ja-JP" altLang="en-US" dirty="0"/>
          </a:p>
        </p:txBody>
      </p:sp>
      <p:pic>
        <p:nvPicPr>
          <p:cNvPr id="17" name="Picture 15"/>
          <p:cNvPicPr>
            <a:picLocks noChangeAspect="1"/>
          </p:cNvPicPr>
          <p:nvPr/>
        </p:nvPicPr>
        <p:blipFill>
          <a:blip r:embed="rId5" cstate="print"/>
          <a:stretch>
            <a:fillRect/>
          </a:stretch>
        </p:blipFill>
        <p:spPr>
          <a:xfrm>
            <a:off x="6453336" y="35496"/>
            <a:ext cx="398915" cy="393217"/>
          </a:xfrm>
          <a:prstGeom prst="rect">
            <a:avLst/>
          </a:prstGeom>
        </p:spPr>
      </p:pic>
    </p:spTree>
    <p:extLst>
      <p:ext uri="{BB962C8B-B14F-4D97-AF65-F5344CB8AC3E}">
        <p14:creationId xmlns:p14="http://schemas.microsoft.com/office/powerpoint/2010/main" val="690475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円/楕円 4"/>
          <p:cNvSpPr/>
          <p:nvPr/>
        </p:nvSpPr>
        <p:spPr>
          <a:xfrm>
            <a:off x="4581128" y="8100392"/>
            <a:ext cx="1584176" cy="416575"/>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000" dirty="0">
                <a:solidFill>
                  <a:schemeClr val="tx1"/>
                </a:solidFill>
                <a:latin typeface="Calibri" panose="020F0502020204030204" pitchFamily="34" charset="0"/>
                <a:ea typeface="HG丸ｺﾞｼｯｸM-PRO" panose="020F0600000000000000" pitchFamily="50" charset="-128"/>
                <a:cs typeface="Calibri" panose="020F0502020204030204" pitchFamily="34" charset="0"/>
              </a:rPr>
              <a:t>Medication</a:t>
            </a:r>
            <a:endParaRPr lang="ja-JP" altLang="en-US" sz="1000" dirty="0">
              <a:solidFill>
                <a:schemeClr val="tx1"/>
              </a:solidFill>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13" name="円/楕円 12"/>
          <p:cNvSpPr/>
          <p:nvPr/>
        </p:nvSpPr>
        <p:spPr>
          <a:xfrm>
            <a:off x="2564904" y="8362239"/>
            <a:ext cx="1656184" cy="45823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000" dirty="0">
                <a:solidFill>
                  <a:schemeClr val="tx1"/>
                </a:solidFill>
                <a:latin typeface="Calibri" panose="020F0502020204030204" pitchFamily="34" charset="0"/>
                <a:ea typeface="HG丸ｺﾞｼｯｸM-PRO" panose="020F0600000000000000" pitchFamily="50" charset="-128"/>
                <a:cs typeface="Calibri" panose="020F0502020204030204" pitchFamily="34" charset="0"/>
              </a:rPr>
              <a:t>Being Active</a:t>
            </a:r>
            <a:endParaRPr kumimoji="1" lang="ja-JP" altLang="en-US" sz="1000" dirty="0">
              <a:solidFill>
                <a:schemeClr val="tx1"/>
              </a:solidFill>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14" name="円/楕円 13"/>
          <p:cNvSpPr/>
          <p:nvPr/>
        </p:nvSpPr>
        <p:spPr>
          <a:xfrm>
            <a:off x="332656" y="8100392"/>
            <a:ext cx="1656184" cy="45823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000" dirty="0">
                <a:solidFill>
                  <a:schemeClr val="tx1"/>
                </a:solidFill>
                <a:latin typeface="Calibri" panose="020F0502020204030204" pitchFamily="34" charset="0"/>
                <a:ea typeface="HG丸ｺﾞｼｯｸM-PRO" panose="020F0600000000000000" pitchFamily="50" charset="-128"/>
                <a:cs typeface="Calibri" panose="020F0502020204030204" pitchFamily="34" charset="0"/>
              </a:rPr>
              <a:t>Healthy Eating</a:t>
            </a:r>
            <a:endParaRPr kumimoji="1" lang="ja-JP" altLang="en-US" sz="1000" dirty="0">
              <a:solidFill>
                <a:schemeClr val="tx1"/>
              </a:solidFill>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18" name="上矢印 17"/>
          <p:cNvSpPr/>
          <p:nvPr/>
        </p:nvSpPr>
        <p:spPr>
          <a:xfrm>
            <a:off x="3068960" y="7907560"/>
            <a:ext cx="648072" cy="408856"/>
          </a:xfrm>
          <a:prstGeom prst="up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grpSp>
        <p:nvGrpSpPr>
          <p:cNvPr id="2" name="グループ化 1"/>
          <p:cNvGrpSpPr/>
          <p:nvPr/>
        </p:nvGrpSpPr>
        <p:grpSpPr>
          <a:xfrm>
            <a:off x="80628" y="365565"/>
            <a:ext cx="6624736" cy="6863417"/>
            <a:chOff x="36747" y="94393"/>
            <a:chExt cx="6624736" cy="6863417"/>
          </a:xfrm>
        </p:grpSpPr>
        <p:sp>
          <p:nvSpPr>
            <p:cNvPr id="4" name="テキスト ボックス 3"/>
            <p:cNvSpPr txBox="1"/>
            <p:nvPr/>
          </p:nvSpPr>
          <p:spPr>
            <a:xfrm>
              <a:off x="36747" y="94393"/>
              <a:ext cx="6624736" cy="6863417"/>
            </a:xfrm>
            <a:prstGeom prst="rect">
              <a:avLst/>
            </a:prstGeom>
            <a:noFill/>
          </p:spPr>
          <p:txBody>
            <a:bodyPr wrap="square" rtlCol="0">
              <a:spAutoFit/>
            </a:bodyPr>
            <a:lstStyle/>
            <a:p>
              <a:r>
                <a:rPr lang="ja-JP" altLang="en-US" sz="1600" b="1">
                  <a:solidFill>
                    <a:schemeClr val="accent1"/>
                  </a:solidFill>
                  <a:ea typeface="HG丸ｺﾞｼｯｸM-PRO" panose="020F0600000000000000" pitchFamily="50" charset="-128"/>
                </a:rPr>
                <a:t>★</a:t>
              </a:r>
              <a:r>
                <a:rPr lang="en-US" altLang="ja-JP" sz="1600" b="1" dirty="0">
                  <a:ea typeface="HG丸ｺﾞｼｯｸM-PRO" panose="020F0600000000000000" pitchFamily="50" charset="-128"/>
                </a:rPr>
                <a:t>Should I be afraid of diabetes?</a:t>
              </a:r>
              <a:r>
                <a:rPr lang="en-US" altLang="ja-JP" sz="1600" b="1" dirty="0"/>
                <a:t>  Beware of its </a:t>
              </a:r>
              <a:r>
                <a:rPr lang="en-US" altLang="ja-JP" sz="1600" b="1" dirty="0">
                  <a:solidFill>
                    <a:srgbClr val="FF0000"/>
                  </a:solidFill>
                </a:rPr>
                <a:t>Complications</a:t>
              </a:r>
              <a:r>
                <a:rPr lang="en-US" altLang="ja-JP" sz="1600" b="1" dirty="0"/>
                <a:t>!</a:t>
              </a:r>
              <a:r>
                <a:rPr lang="ja-JP" altLang="en-US" sz="1600" b="1" dirty="0">
                  <a:solidFill>
                    <a:schemeClr val="tx2">
                      <a:lumMod val="60000"/>
                      <a:lumOff val="40000"/>
                    </a:schemeClr>
                  </a:solidFill>
                  <a:ea typeface="HG丸ｺﾞｼｯｸM-PRO" panose="020F0600000000000000" pitchFamily="50" charset="-128"/>
                </a:rPr>
                <a:t>　</a:t>
              </a:r>
              <a:endParaRPr lang="en-US" altLang="ja-JP" sz="1600" b="1" dirty="0">
                <a:solidFill>
                  <a:schemeClr val="tx2">
                    <a:lumMod val="60000"/>
                    <a:lumOff val="40000"/>
                  </a:schemeClr>
                </a:solidFill>
                <a:ea typeface="HG丸ｺﾞｼｯｸM-PRO" panose="020F0600000000000000" pitchFamily="50" charset="-128"/>
              </a:endParaRPr>
            </a:p>
            <a:p>
              <a:endParaRPr lang="en-US" altLang="ja-JP" sz="1600" dirty="0">
                <a:ea typeface="HG丸ｺﾞｼｯｸM-PRO" panose="020F0600000000000000" pitchFamily="50" charset="-128"/>
              </a:endParaRPr>
            </a:p>
            <a:p>
              <a:pPr marL="285750" indent="-285750">
                <a:buFont typeface="Arial" panose="020B0604020202020204" pitchFamily="34" charset="0"/>
                <a:buChar char="•"/>
              </a:pPr>
              <a:r>
                <a:rPr lang="en-US" altLang="ja-JP" sz="1400" dirty="0"/>
                <a:t>When high blood glucose level is left untreated for a long time, it can make the blood vessels fragile, leading to cause a wide range of complications.</a:t>
              </a:r>
              <a:endParaRPr lang="en-US" altLang="ja-JP" sz="1400" dirty="0">
                <a:ea typeface="HG丸ｺﾞｼｯｸM-PRO" panose="020F0600000000000000" pitchFamily="50" charset="-128"/>
              </a:endParaRPr>
            </a:p>
            <a:p>
              <a:pPr marL="285750" indent="-285750">
                <a:buFont typeface="Arial" panose="020B0604020202020204" pitchFamily="34" charset="0"/>
                <a:buChar char="•"/>
              </a:pPr>
              <a:r>
                <a:rPr lang="en-US" altLang="ja-JP" sz="1400" dirty="0"/>
                <a:t>These complications are divided mainly into two categories (</a:t>
              </a:r>
              <a:r>
                <a:rPr lang="en-US" altLang="ja-JP" sz="1400" b="1" dirty="0"/>
                <a:t>affecting</a:t>
              </a:r>
              <a:r>
                <a:rPr lang="en-US" altLang="ja-JP" sz="1400" dirty="0">
                  <a:solidFill>
                    <a:schemeClr val="accent6"/>
                  </a:solidFill>
                </a:rPr>
                <a:t> </a:t>
              </a:r>
              <a:r>
                <a:rPr lang="en-US" altLang="ja-JP" sz="1400" b="1" u="sng" dirty="0">
                  <a:solidFill>
                    <a:schemeClr val="accent6"/>
                  </a:solidFill>
                </a:rPr>
                <a:t>small blood vessels</a:t>
              </a:r>
              <a:r>
                <a:rPr lang="en-US" altLang="ja-JP" sz="1400" dirty="0">
                  <a:solidFill>
                    <a:schemeClr val="accent6"/>
                  </a:solidFill>
                </a:rPr>
                <a:t> </a:t>
              </a:r>
              <a:r>
                <a:rPr lang="en-US" altLang="ja-JP" sz="1400" dirty="0"/>
                <a:t>/affecting</a:t>
              </a:r>
              <a:r>
                <a:rPr lang="en-US" altLang="ja-JP" sz="1400" b="1" dirty="0"/>
                <a:t>  </a:t>
              </a:r>
              <a:r>
                <a:rPr lang="en-US" altLang="ja-JP" sz="1400" b="1" u="sng" dirty="0">
                  <a:solidFill>
                    <a:schemeClr val="accent2"/>
                  </a:solidFill>
                </a:rPr>
                <a:t>large blood vessels</a:t>
              </a:r>
              <a:r>
                <a:rPr lang="en-US" altLang="ja-JP" sz="1400" dirty="0"/>
                <a:t>).</a:t>
              </a:r>
              <a:endParaRPr lang="en-US" altLang="ja-JP" sz="14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pPr marL="285750" indent="-285750" algn="just">
                <a:buFont typeface="Arial" panose="020B0604020202020204" pitchFamily="34" charset="0"/>
                <a:buChar char="•"/>
              </a:pPr>
              <a:r>
                <a:rPr lang="en-US" altLang="ja-JP" sz="1400" dirty="0"/>
                <a:t>In managing your diabetes, it is very important to delay the onset or progression of these complications. Again, since any hyperglycemic state will promote the onset/progression of these complications, it is crucial to constantly maintain good blood glucose levels.</a:t>
              </a:r>
              <a:endParaRPr lang="en-US" altLang="ja-JP" sz="1400" dirty="0">
                <a:ea typeface="HG丸ｺﾞｼｯｸM-PRO" panose="020F0600000000000000" pitchFamily="50" charset="-128"/>
              </a:endParaRPr>
            </a:p>
            <a:p>
              <a:endParaRPr lang="en-US" altLang="ja-JP" sz="1600" dirty="0">
                <a:ea typeface="HG丸ｺﾞｼｯｸM-PRO" panose="020F0600000000000000" pitchFamily="50" charset="-128"/>
              </a:endParaRPr>
            </a:p>
            <a:p>
              <a:endParaRPr lang="en-US" altLang="ja-JP" sz="1600" dirty="0">
                <a:ea typeface="HG丸ｺﾞｼｯｸM-PRO" panose="020F0600000000000000" pitchFamily="50" charset="-128"/>
              </a:endParaRPr>
            </a:p>
            <a:p>
              <a:r>
                <a:rPr lang="ja-JP" altLang="en-US" sz="1600" b="1">
                  <a:solidFill>
                    <a:schemeClr val="accent1"/>
                  </a:solidFill>
                  <a:ea typeface="HG丸ｺﾞｼｯｸM-PRO" panose="020F0600000000000000" pitchFamily="50" charset="-128"/>
                </a:rPr>
                <a:t>★</a:t>
              </a:r>
              <a:r>
                <a:rPr lang="en-US" altLang="ja-JP" sz="1600" b="1" dirty="0">
                  <a:solidFill>
                    <a:srgbClr val="FF0000"/>
                  </a:solidFill>
                </a:rPr>
                <a:t>3 Core Approaches </a:t>
              </a:r>
              <a:r>
                <a:rPr lang="en-US" altLang="ja-JP" sz="1600" b="1" dirty="0"/>
                <a:t>to </a:t>
              </a:r>
              <a:r>
                <a:rPr lang="en-US" altLang="ja-JP" sz="1600" b="1" dirty="0">
                  <a:ea typeface="HG丸ｺﾞｼｯｸM-PRO" panose="020F0600000000000000" pitchFamily="50" charset="-128"/>
                </a:rPr>
                <a:t>manage your diabetes</a:t>
              </a:r>
            </a:p>
            <a:p>
              <a:endParaRPr lang="en-US" altLang="ja-JP" sz="1600" dirty="0">
                <a:ea typeface="HG丸ｺﾞｼｯｸM-PRO" panose="020F0600000000000000" pitchFamily="50" charset="-128"/>
              </a:endParaRPr>
            </a:p>
            <a:p>
              <a:pPr marL="285750" indent="-285750" algn="just">
                <a:buFont typeface="Arial" panose="020B0604020202020204" pitchFamily="34" charset="0"/>
                <a:buChar char="•"/>
              </a:pPr>
              <a:r>
                <a:rPr lang="en-US" altLang="ja-JP" sz="1400" dirty="0"/>
                <a:t>There are 3 core approaches to maintain a good glucose level. Each and every approach is important and none of them can replace others. The key to good management is to make these approaches part of your everyday life.</a:t>
              </a:r>
              <a:endParaRPr lang="en-US" altLang="ja-JP" sz="1400" dirty="0">
                <a:ea typeface="HG丸ｺﾞｼｯｸM-PRO" panose="020F0600000000000000" pitchFamily="50" charset="-128"/>
              </a:endParaRPr>
            </a:p>
            <a:p>
              <a:endParaRPr lang="en-US" altLang="ja-JP" sz="1600" dirty="0">
                <a:ea typeface="HG丸ｺﾞｼｯｸM-PRO" panose="020F0600000000000000" pitchFamily="50" charset="-128"/>
              </a:endParaRPr>
            </a:p>
          </p:txBody>
        </p:sp>
        <p:pic>
          <p:nvPicPr>
            <p:cNvPr id="25" name="図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8582" y="2052069"/>
              <a:ext cx="1569136" cy="1758951"/>
            </a:xfrm>
            <a:prstGeom prst="rect">
              <a:avLst/>
            </a:prstGeom>
          </p:spPr>
        </p:pic>
        <p:sp>
          <p:nvSpPr>
            <p:cNvPr id="3" name="線吹き出し 2 (枠付き) 2"/>
            <p:cNvSpPr/>
            <p:nvPr/>
          </p:nvSpPr>
          <p:spPr>
            <a:xfrm>
              <a:off x="4459221" y="1936749"/>
              <a:ext cx="1805029" cy="297554"/>
            </a:xfrm>
            <a:prstGeom prst="borderCallout2">
              <a:avLst>
                <a:gd name="adj1" fmla="val 18750"/>
                <a:gd name="adj2" fmla="val -8333"/>
                <a:gd name="adj3" fmla="val 18750"/>
                <a:gd name="adj4" fmla="val -16667"/>
                <a:gd name="adj5" fmla="val 70259"/>
                <a:gd name="adj6" fmla="val -49691"/>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sz="1400" dirty="0">
                  <a:latin typeface="Calibri" panose="020F0502020204030204" pitchFamily="34" charset="0"/>
                  <a:ea typeface="HG丸ｺﾞｼｯｸM-PRO" panose="020F0600000000000000" pitchFamily="50" charset="-128"/>
                  <a:cs typeface="Calibri" panose="020F0502020204030204" pitchFamily="34" charset="0"/>
                </a:rPr>
                <a:t>Cerebral infarction</a:t>
              </a:r>
              <a:endParaRPr lang="ja-JP" altLang="en-US" sz="1400" dirty="0">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19" name="線吹き出し 2 (枠付き) 18"/>
            <p:cNvSpPr/>
            <p:nvPr/>
          </p:nvSpPr>
          <p:spPr>
            <a:xfrm>
              <a:off x="4459221" y="3448917"/>
              <a:ext cx="1805029" cy="297554"/>
            </a:xfrm>
            <a:prstGeom prst="borderCallout2">
              <a:avLst>
                <a:gd name="adj1" fmla="val 18750"/>
                <a:gd name="adj2" fmla="val -8333"/>
                <a:gd name="adj3" fmla="val 18750"/>
                <a:gd name="adj4" fmla="val -16667"/>
                <a:gd name="adj5" fmla="val 7241"/>
                <a:gd name="adj6" fmla="val -48113"/>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sz="1200" dirty="0">
                  <a:latin typeface="Calibri" panose="020F0502020204030204" pitchFamily="34" charset="0"/>
                  <a:ea typeface="HG丸ｺﾞｼｯｸM-PRO" panose="020F0600000000000000" pitchFamily="50" charset="-128"/>
                  <a:cs typeface="Calibri" panose="020F0502020204030204" pitchFamily="34" charset="0"/>
                </a:rPr>
                <a:t>Peripheral artery disease</a:t>
              </a:r>
              <a:endParaRPr lang="ja-JP" altLang="en-US" sz="1200" dirty="0">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20" name="線吹き出し 2 (枠付き) 19"/>
            <p:cNvSpPr/>
            <p:nvPr/>
          </p:nvSpPr>
          <p:spPr>
            <a:xfrm>
              <a:off x="4470701" y="2612769"/>
              <a:ext cx="1805029" cy="297554"/>
            </a:xfrm>
            <a:prstGeom prst="borderCallout2">
              <a:avLst>
                <a:gd name="adj1" fmla="val 18750"/>
                <a:gd name="adj2" fmla="val -8333"/>
                <a:gd name="adj3" fmla="val 18750"/>
                <a:gd name="adj4" fmla="val -16667"/>
                <a:gd name="adj5" fmla="val 42883"/>
                <a:gd name="adj6" fmla="val -55788"/>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sz="1400" dirty="0">
                  <a:latin typeface="Calibri" panose="020F0502020204030204" pitchFamily="34" charset="0"/>
                  <a:ea typeface="HG丸ｺﾞｼｯｸM-PRO" panose="020F0600000000000000" pitchFamily="50" charset="-128"/>
                  <a:cs typeface="Calibri" panose="020F0502020204030204" pitchFamily="34" charset="0"/>
                </a:rPr>
                <a:t>Myocardial infarction</a:t>
              </a:r>
              <a:endParaRPr lang="ja-JP" altLang="en-US" sz="1400" dirty="0">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22" name="線吹き出し 2 (枠付き) 21"/>
            <p:cNvSpPr/>
            <p:nvPr/>
          </p:nvSpPr>
          <p:spPr>
            <a:xfrm flipH="1">
              <a:off x="404664" y="2219631"/>
              <a:ext cx="1750747" cy="270504"/>
            </a:xfrm>
            <a:prstGeom prst="borderCallout2">
              <a:avLst>
                <a:gd name="adj1" fmla="val 18750"/>
                <a:gd name="adj2" fmla="val -8333"/>
                <a:gd name="adj3" fmla="val 18750"/>
                <a:gd name="adj4" fmla="val -16667"/>
                <a:gd name="adj5" fmla="val 44729"/>
                <a:gd name="adj6" fmla="val -6308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1400" dirty="0">
                  <a:latin typeface="Calibri" panose="020F0502020204030204" pitchFamily="34" charset="0"/>
                  <a:ea typeface="HG丸ｺﾞｼｯｸM-PRO" panose="020F0600000000000000" pitchFamily="50" charset="-128"/>
                  <a:cs typeface="Calibri" panose="020F0502020204030204" pitchFamily="34" charset="0"/>
                </a:rPr>
                <a:t>Retinopathy</a:t>
              </a:r>
              <a:endParaRPr lang="ja-JP" altLang="en-US" sz="1400" dirty="0">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23" name="線吹き出し 2 (枠付き) 22"/>
            <p:cNvSpPr/>
            <p:nvPr/>
          </p:nvSpPr>
          <p:spPr>
            <a:xfrm flipH="1">
              <a:off x="404663" y="2910323"/>
              <a:ext cx="1750747" cy="297554"/>
            </a:xfrm>
            <a:prstGeom prst="borderCallout2">
              <a:avLst>
                <a:gd name="adj1" fmla="val 18750"/>
                <a:gd name="adj2" fmla="val -8333"/>
                <a:gd name="adj3" fmla="val 18750"/>
                <a:gd name="adj4" fmla="val -16667"/>
                <a:gd name="adj5" fmla="val 27742"/>
                <a:gd name="adj6" fmla="val -7395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1400" dirty="0">
                  <a:latin typeface="Calibri" panose="020F0502020204030204" pitchFamily="34" charset="0"/>
                  <a:ea typeface="HG丸ｺﾞｼｯｸM-PRO" panose="020F0600000000000000" pitchFamily="50" charset="-128"/>
                  <a:cs typeface="Calibri" panose="020F0502020204030204" pitchFamily="34" charset="0"/>
                </a:rPr>
                <a:t>Nephropathy</a:t>
              </a:r>
              <a:endParaRPr lang="ja-JP" altLang="en-US" sz="1400" dirty="0">
                <a:latin typeface="Calibri" panose="020F0502020204030204" pitchFamily="34" charset="0"/>
                <a:ea typeface="HG丸ｺﾞｼｯｸM-PRO" panose="020F0600000000000000" pitchFamily="50" charset="-128"/>
                <a:cs typeface="Calibri" panose="020F0502020204030204" pitchFamily="34" charset="0"/>
              </a:endParaRPr>
            </a:p>
          </p:txBody>
        </p:sp>
        <p:sp>
          <p:nvSpPr>
            <p:cNvPr id="24" name="線吹き出し 2 (枠付き) 23"/>
            <p:cNvSpPr/>
            <p:nvPr/>
          </p:nvSpPr>
          <p:spPr>
            <a:xfrm flipH="1">
              <a:off x="404664" y="3353401"/>
              <a:ext cx="1750747" cy="297554"/>
            </a:xfrm>
            <a:prstGeom prst="borderCallout2">
              <a:avLst>
                <a:gd name="adj1" fmla="val 18750"/>
                <a:gd name="adj2" fmla="val -8333"/>
                <a:gd name="adj3" fmla="val 18750"/>
                <a:gd name="adj4" fmla="val -16667"/>
                <a:gd name="adj5" fmla="val 25960"/>
                <a:gd name="adj6" fmla="val -6381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1400" dirty="0">
                  <a:latin typeface="Calibri" panose="020F0502020204030204" pitchFamily="34" charset="0"/>
                  <a:ea typeface="HG丸ｺﾞｼｯｸM-PRO" panose="020F0600000000000000" pitchFamily="50" charset="-128"/>
                  <a:cs typeface="Calibri" panose="020F0502020204030204" pitchFamily="34" charset="0"/>
                </a:rPr>
                <a:t>Neuropathy</a:t>
              </a:r>
              <a:endParaRPr lang="ja-JP" altLang="en-US" sz="1400" dirty="0">
                <a:latin typeface="Calibri" panose="020F0502020204030204" pitchFamily="34" charset="0"/>
                <a:ea typeface="HG丸ｺﾞｼｯｸM-PRO" panose="020F0600000000000000" pitchFamily="50" charset="-128"/>
                <a:cs typeface="Calibri" panose="020F0502020204030204" pitchFamily="34" charset="0"/>
              </a:endParaRPr>
            </a:p>
          </p:txBody>
        </p:sp>
      </p:grpSp>
      <p:pic>
        <p:nvPicPr>
          <p:cNvPr id="27" name="図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8725" y="6948264"/>
            <a:ext cx="930315" cy="910798"/>
          </a:xfrm>
          <a:prstGeom prst="rect">
            <a:avLst/>
          </a:prstGeom>
        </p:spPr>
      </p:pic>
      <p:pic>
        <p:nvPicPr>
          <p:cNvPr id="29" name="図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885" y="7004904"/>
            <a:ext cx="1030504" cy="973253"/>
          </a:xfrm>
          <a:prstGeom prst="rect">
            <a:avLst/>
          </a:prstGeom>
        </p:spPr>
      </p:pic>
      <p:pic>
        <p:nvPicPr>
          <p:cNvPr id="30" name="図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1208" y="6876256"/>
            <a:ext cx="774770" cy="822085"/>
          </a:xfrm>
          <a:prstGeom prst="rect">
            <a:avLst/>
          </a:prstGeom>
        </p:spPr>
      </p:pic>
      <p:pic>
        <p:nvPicPr>
          <p:cNvPr id="31" name="図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41267" y="7668344"/>
            <a:ext cx="804341" cy="727456"/>
          </a:xfrm>
          <a:prstGeom prst="rect">
            <a:avLst/>
          </a:prstGeom>
        </p:spPr>
      </p:pic>
      <p:pic>
        <p:nvPicPr>
          <p:cNvPr id="32" name="図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32858" y="8183378"/>
            <a:ext cx="858753" cy="917305"/>
          </a:xfrm>
          <a:prstGeom prst="rect">
            <a:avLst/>
          </a:prstGeom>
        </p:spPr>
      </p:pic>
      <p:sp>
        <p:nvSpPr>
          <p:cNvPr id="17" name="屈折矢印 16"/>
          <p:cNvSpPr/>
          <p:nvPr/>
        </p:nvSpPr>
        <p:spPr>
          <a:xfrm rot="5400000" flipH="1">
            <a:off x="1644032" y="6934071"/>
            <a:ext cx="777652" cy="1368154"/>
          </a:xfrm>
          <a:prstGeom prst="bentUpArrow">
            <a:avLst>
              <a:gd name="adj1" fmla="val 25000"/>
              <a:gd name="adj2" fmla="val 21325"/>
              <a:gd name="adj3" fmla="val 3590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6" name="屈折矢印 15"/>
          <p:cNvSpPr/>
          <p:nvPr/>
        </p:nvSpPr>
        <p:spPr>
          <a:xfrm rot="5400000" flipH="1" flipV="1">
            <a:off x="4280924" y="6918552"/>
            <a:ext cx="777652" cy="1368150"/>
          </a:xfrm>
          <a:prstGeom prst="bentUpArrow">
            <a:avLst>
              <a:gd name="adj1" fmla="val 25000"/>
              <a:gd name="adj2" fmla="val 25000"/>
              <a:gd name="adj3" fmla="val 3590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6" name="スライド番号プレースホルダー 5"/>
          <p:cNvSpPr>
            <a:spLocks noGrp="1"/>
          </p:cNvSpPr>
          <p:nvPr>
            <p:ph type="sldNum" sz="quarter" idx="12"/>
          </p:nvPr>
        </p:nvSpPr>
        <p:spPr/>
        <p:txBody>
          <a:bodyPr/>
          <a:lstStyle/>
          <a:p>
            <a:fld id="{6E1340F4-D544-45CC-AC59-29028D878F1C}" type="slidenum">
              <a:rPr kumimoji="1" lang="ja-JP" altLang="en-US" smtClean="0"/>
              <a:pPr/>
              <a:t>2</a:t>
            </a:fld>
            <a:endParaRPr kumimoji="1" lang="ja-JP" altLang="en-US"/>
          </a:p>
        </p:txBody>
      </p:sp>
      <p:pic>
        <p:nvPicPr>
          <p:cNvPr id="26" name="Picture 15"/>
          <p:cNvPicPr>
            <a:picLocks noChangeAspect="1"/>
          </p:cNvPicPr>
          <p:nvPr/>
        </p:nvPicPr>
        <p:blipFill>
          <a:blip r:embed="rId9" cstate="print"/>
          <a:stretch>
            <a:fillRect/>
          </a:stretch>
        </p:blipFill>
        <p:spPr>
          <a:xfrm>
            <a:off x="6410049" y="19432"/>
            <a:ext cx="438807" cy="432539"/>
          </a:xfrm>
          <a:prstGeom prst="rect">
            <a:avLst/>
          </a:prstGeom>
        </p:spPr>
      </p:pic>
    </p:spTree>
    <p:extLst>
      <p:ext uri="{BB962C8B-B14F-4D97-AF65-F5344CB8AC3E}">
        <p14:creationId xmlns:p14="http://schemas.microsoft.com/office/powerpoint/2010/main" val="1954397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6632" y="150484"/>
            <a:ext cx="6624736" cy="7048083"/>
          </a:xfrm>
          <a:prstGeom prst="rect">
            <a:avLst/>
          </a:prstGeom>
          <a:noFill/>
        </p:spPr>
        <p:txBody>
          <a:bodyPr wrap="square" rtlCol="0">
            <a:spAutoFit/>
          </a:bodyPr>
          <a:lstStyle/>
          <a:p>
            <a:r>
              <a:rPr lang="ja-JP" altLang="en-US">
                <a:solidFill>
                  <a:schemeClr val="accent1"/>
                </a:solidFill>
                <a:latin typeface="HG丸ｺﾞｼｯｸM-PRO" panose="020F0600000000000000" pitchFamily="50" charset="-128"/>
                <a:ea typeface="HG丸ｺﾞｼｯｸM-PRO" panose="020F0600000000000000" pitchFamily="50" charset="-128"/>
              </a:rPr>
              <a:t>★ </a:t>
            </a:r>
            <a:r>
              <a:rPr lang="en-US" altLang="ja-JP" dirty="0">
                <a:solidFill>
                  <a:srgbClr val="FF0000"/>
                </a:solidFill>
              </a:rPr>
              <a:t>Measurements and tests </a:t>
            </a:r>
            <a:r>
              <a:rPr lang="en-US" altLang="ja-JP" dirty="0"/>
              <a:t>help you manage your diabetes</a:t>
            </a:r>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solidFill>
                <a:schemeClr val="tx2">
                  <a:lumMod val="60000"/>
                  <a:lumOff val="40000"/>
                </a:schemeClr>
              </a:solidFill>
              <a:latin typeface="HG丸ｺﾞｼｯｸM-PRO" panose="020F0600000000000000" pitchFamily="50" charset="-128"/>
              <a:ea typeface="HG丸ｺﾞｼｯｸM-PRO" panose="020F0600000000000000" pitchFamily="50" charset="-128"/>
            </a:endParaRPr>
          </a:p>
          <a:p>
            <a:pPr marL="285750" indent="-285750">
              <a:buFont typeface="Arial" panose="020B0604020202020204" pitchFamily="34" charset="0"/>
              <a:buChar char="•"/>
            </a:pPr>
            <a:r>
              <a:rPr lang="en-US" altLang="ja-JP" sz="1400" dirty="0"/>
              <a:t>Regular Measuring and Testing plays a great role in knowing your diabetes condition. </a:t>
            </a:r>
          </a:p>
          <a:p>
            <a:pPr marL="742950" lvl="1" indent="-285750">
              <a:buFont typeface="Wingdings" pitchFamily="2" charset="2"/>
              <a:buChar char="n"/>
            </a:pPr>
            <a:r>
              <a:rPr lang="en-US" altLang="ja-JP" sz="1400" dirty="0"/>
              <a:t>Body Weight</a:t>
            </a:r>
          </a:p>
          <a:p>
            <a:pPr marL="742950" lvl="1" indent="-285750">
              <a:buFont typeface="Wingdings" pitchFamily="2" charset="2"/>
              <a:buChar char="n"/>
            </a:pPr>
            <a:r>
              <a:rPr lang="en-US" altLang="ja-JP" sz="1400" dirty="0"/>
              <a:t>Blood Pressure</a:t>
            </a:r>
          </a:p>
          <a:p>
            <a:pPr marL="742950" lvl="1" indent="-285750">
              <a:buFont typeface="Wingdings" pitchFamily="2" charset="2"/>
              <a:buChar char="n"/>
            </a:pPr>
            <a:r>
              <a:rPr lang="en-US" altLang="ja-JP" sz="1400" dirty="0"/>
              <a:t>Self Measurement of Blood Glucose (SMBG) when using injections</a:t>
            </a:r>
          </a:p>
          <a:p>
            <a:pPr marL="742950" lvl="1" indent="-285750">
              <a:buFont typeface="Wingdings" pitchFamily="2" charset="2"/>
              <a:buChar char="n"/>
            </a:pPr>
            <a:r>
              <a:rPr lang="en-US" altLang="ja-JP" sz="1400" dirty="0"/>
              <a:t>others</a:t>
            </a:r>
          </a:p>
          <a:p>
            <a:pPr marL="285750" indent="-285750">
              <a:buFont typeface="Arial" panose="020B0604020202020204" pitchFamily="34" charset="0"/>
              <a:buChar char="•"/>
            </a:pPr>
            <a:r>
              <a:rPr lang="en-US" altLang="ja-JP" sz="1400" dirty="0"/>
              <a:t>These measurements/ test results guide you in </a:t>
            </a:r>
            <a:r>
              <a:rPr lang="en-US" altLang="ja-JP" sz="1400" b="1" u="sng" dirty="0"/>
              <a:t>the 3 Core Approaches</a:t>
            </a:r>
            <a:r>
              <a:rPr lang="en-US" altLang="ja-JP" sz="1400" dirty="0"/>
              <a:t>; Healthy eating, Being Active, and can help finding Medication that will suit you. </a:t>
            </a:r>
            <a:endParaRPr lang="en-US" altLang="ja-JP" dirty="0"/>
          </a:p>
          <a:p>
            <a:endParaRPr lang="ja-JP" altLang="ja-JP" dirty="0">
              <a:solidFill>
                <a:schemeClr val="accent6"/>
              </a:solidFill>
            </a:endParaRPr>
          </a:p>
          <a:p>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pPr marL="285750" indent="-285750">
              <a:buFont typeface="Arial" panose="020B0604020202020204" pitchFamily="34" charset="0"/>
              <a:buChar char="•"/>
            </a:pPr>
            <a:r>
              <a:rPr lang="en-US" altLang="ja-JP" sz="1400" dirty="0"/>
              <a:t>It is good to learn what kind and for what purpose these measurements and tests are for. </a:t>
            </a:r>
          </a:p>
          <a:p>
            <a:endParaRPr lang="en-US" altLang="ja-JP" dirty="0">
              <a:latin typeface="HG丸ｺﾞｼｯｸM-PRO" panose="020F0600000000000000" pitchFamily="50" charset="-128"/>
              <a:ea typeface="HG丸ｺﾞｼｯｸM-PRO" panose="020F0600000000000000" pitchFamily="50" charset="-128"/>
            </a:endParaRPr>
          </a:p>
          <a:p>
            <a:pPr marL="285750" indent="-285750" algn="just">
              <a:buFont typeface="Arial" panose="020B0604020202020204" pitchFamily="34" charset="0"/>
              <a:buChar char="•"/>
            </a:pPr>
            <a:r>
              <a:rPr lang="en-US" altLang="ja-JP" sz="1400" dirty="0"/>
              <a:t>After you take a test or get measured, be sure you get good explanation of these results from your doctor or heath care team. </a:t>
            </a:r>
          </a:p>
          <a:p>
            <a:pPr marL="285750" indent="-285750" algn="just">
              <a:buFont typeface="Arial" panose="020B0604020202020204" pitchFamily="34" charset="0"/>
              <a:buChar char="•"/>
            </a:pPr>
            <a:r>
              <a:rPr lang="en-US" altLang="ja-JP" sz="1400" dirty="0"/>
              <a:t>Knowing what the exams are for, and your results will help you better understand and manage your diabetes and its treatments.</a:t>
            </a:r>
            <a:endParaRPr lang="en-US" altLang="ja-JP" dirty="0">
              <a:latin typeface="HG丸ｺﾞｼｯｸM-PRO" panose="020F0600000000000000" pitchFamily="50" charset="-128"/>
              <a:ea typeface="HG丸ｺﾞｼｯｸM-PRO" panose="020F0600000000000000" pitchFamily="50" charset="-128"/>
            </a:endParaRPr>
          </a:p>
          <a:p>
            <a:endParaRPr kumimoji="1" lang="en-US" altLang="ja-JP" dirty="0">
              <a:solidFill>
                <a:schemeClr val="tx2">
                  <a:lumMod val="60000"/>
                  <a:lumOff val="40000"/>
                </a:schemeClr>
              </a:solidFill>
              <a:latin typeface="HG丸ｺﾞｼｯｸM-PRO" panose="020F0600000000000000" pitchFamily="50" charset="-128"/>
              <a:ea typeface="HG丸ｺﾞｼｯｸM-PRO" panose="020F0600000000000000" pitchFamily="50" charset="-128"/>
            </a:endParaRPr>
          </a:p>
          <a:p>
            <a:endParaRPr kumimoji="1" lang="en-US" altLang="ja-JP" dirty="0">
              <a:latin typeface="HG丸ｺﾞｼｯｸM-PRO" panose="020F0600000000000000" pitchFamily="50" charset="-128"/>
              <a:ea typeface="HG丸ｺﾞｼｯｸM-PRO" panose="020F0600000000000000" pitchFamily="50" charset="-128"/>
            </a:endParaRPr>
          </a:p>
          <a:p>
            <a:pPr algn="just"/>
            <a:endParaRPr kumimoji="1" lang="en-US" altLang="ja-JP" dirty="0">
              <a:latin typeface="HG丸ｺﾞｼｯｸM-PRO" panose="020F0600000000000000" pitchFamily="50" charset="-128"/>
              <a:ea typeface="HG丸ｺﾞｼｯｸM-PRO" panose="020F0600000000000000" pitchFamily="50" charset="-128"/>
            </a:endParaRPr>
          </a:p>
        </p:txBody>
      </p:sp>
      <p:pic>
        <p:nvPicPr>
          <p:cNvPr id="14" name="図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765" y="2993197"/>
            <a:ext cx="1247775" cy="1333500"/>
          </a:xfrm>
          <a:prstGeom prst="rect">
            <a:avLst/>
          </a:prstGeom>
        </p:spPr>
      </p:pic>
      <p:pic>
        <p:nvPicPr>
          <p:cNvPr id="17" name="図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7362" y="3031297"/>
            <a:ext cx="1133475" cy="1295400"/>
          </a:xfrm>
          <a:prstGeom prst="rect">
            <a:avLst/>
          </a:prstGeom>
        </p:spPr>
      </p:pic>
      <p:pic>
        <p:nvPicPr>
          <p:cNvPr id="18" name="図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522" y="3023822"/>
            <a:ext cx="1362075" cy="1266825"/>
          </a:xfrm>
          <a:prstGeom prst="rect">
            <a:avLst/>
          </a:prstGeom>
        </p:spPr>
      </p:pic>
      <p:pic>
        <p:nvPicPr>
          <p:cNvPr id="19" name="図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690" y="6557517"/>
            <a:ext cx="1343025" cy="1285875"/>
          </a:xfrm>
          <a:prstGeom prst="rect">
            <a:avLst/>
          </a:prstGeom>
        </p:spPr>
      </p:pic>
      <p:pic>
        <p:nvPicPr>
          <p:cNvPr id="20" name="図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33844" y="6557517"/>
            <a:ext cx="1400175" cy="1228725"/>
          </a:xfrm>
          <a:prstGeom prst="rect">
            <a:avLst/>
          </a:prstGeom>
        </p:spPr>
      </p:pic>
      <p:pic>
        <p:nvPicPr>
          <p:cNvPr id="21" name="図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55459" y="6557517"/>
            <a:ext cx="1381125" cy="1304925"/>
          </a:xfrm>
          <a:prstGeom prst="rect">
            <a:avLst/>
          </a:prstGeom>
        </p:spPr>
      </p:pic>
      <p:sp>
        <p:nvSpPr>
          <p:cNvPr id="2" name="テキスト ボックス 1"/>
          <p:cNvSpPr txBox="1"/>
          <p:nvPr/>
        </p:nvSpPr>
        <p:spPr>
          <a:xfrm>
            <a:off x="597546" y="2598505"/>
            <a:ext cx="922203" cy="276999"/>
          </a:xfrm>
          <a:prstGeom prst="rect">
            <a:avLst/>
          </a:prstGeom>
          <a:noFill/>
        </p:spPr>
        <p:txBody>
          <a:bodyPr wrap="square" rtlCol="0">
            <a:spAutoFit/>
          </a:bodyPr>
          <a:lstStyle/>
          <a:p>
            <a:pPr algn="ctr"/>
            <a:r>
              <a:rPr kumimoji="1" lang="en-US" altLang="ja-JP" sz="1200" dirty="0"/>
              <a:t>Urine test</a:t>
            </a:r>
            <a:endParaRPr kumimoji="1" lang="ja-JP" altLang="en-US" sz="1200" dirty="0"/>
          </a:p>
        </p:txBody>
      </p:sp>
      <p:sp>
        <p:nvSpPr>
          <p:cNvPr id="16" name="テキスト ボックス 15"/>
          <p:cNvSpPr txBox="1"/>
          <p:nvPr/>
        </p:nvSpPr>
        <p:spPr>
          <a:xfrm>
            <a:off x="1942660" y="2587815"/>
            <a:ext cx="1483684" cy="276999"/>
          </a:xfrm>
          <a:prstGeom prst="rect">
            <a:avLst/>
          </a:prstGeom>
          <a:noFill/>
        </p:spPr>
        <p:txBody>
          <a:bodyPr wrap="square" rtlCol="0">
            <a:spAutoFit/>
          </a:bodyPr>
          <a:lstStyle/>
          <a:p>
            <a:pPr algn="ctr"/>
            <a:r>
              <a:rPr lang="en-US" altLang="ja-JP" sz="1200" dirty="0"/>
              <a:t>Fundus examination</a:t>
            </a:r>
            <a:endParaRPr kumimoji="1" lang="ja-JP" altLang="en-US" sz="1200" dirty="0"/>
          </a:p>
        </p:txBody>
      </p:sp>
      <p:sp>
        <p:nvSpPr>
          <p:cNvPr id="22" name="テキスト ボックス 21"/>
          <p:cNvSpPr txBox="1"/>
          <p:nvPr/>
        </p:nvSpPr>
        <p:spPr>
          <a:xfrm>
            <a:off x="3718386" y="2585276"/>
            <a:ext cx="1353624" cy="461665"/>
          </a:xfrm>
          <a:prstGeom prst="rect">
            <a:avLst/>
          </a:prstGeom>
          <a:noFill/>
        </p:spPr>
        <p:txBody>
          <a:bodyPr wrap="square" rtlCol="0">
            <a:spAutoFit/>
          </a:bodyPr>
          <a:lstStyle/>
          <a:p>
            <a:pPr algn="ctr"/>
            <a:r>
              <a:rPr lang="en-US" altLang="ja-JP" sz="1200" dirty="0"/>
              <a:t>BG measurement</a:t>
            </a:r>
          </a:p>
          <a:p>
            <a:pPr algn="ctr"/>
            <a:r>
              <a:rPr lang="en-US" altLang="ja-JP" sz="1200" dirty="0"/>
              <a:t>(SMBG)</a:t>
            </a:r>
            <a:endParaRPr kumimoji="1" lang="ja-JP" altLang="en-US" sz="1200" dirty="0"/>
          </a:p>
        </p:txBody>
      </p:sp>
      <p:sp>
        <p:nvSpPr>
          <p:cNvPr id="23" name="テキスト ボックス 22"/>
          <p:cNvSpPr txBox="1"/>
          <p:nvPr/>
        </p:nvSpPr>
        <p:spPr>
          <a:xfrm>
            <a:off x="5228018" y="2529712"/>
            <a:ext cx="1270720" cy="461665"/>
          </a:xfrm>
          <a:prstGeom prst="rect">
            <a:avLst/>
          </a:prstGeom>
          <a:noFill/>
        </p:spPr>
        <p:txBody>
          <a:bodyPr wrap="square" rtlCol="0">
            <a:spAutoFit/>
          </a:bodyPr>
          <a:lstStyle/>
          <a:p>
            <a:pPr algn="ctr"/>
            <a:r>
              <a:rPr lang="en-US" altLang="ja-JP" sz="1200" dirty="0"/>
              <a:t>Measuring </a:t>
            </a:r>
          </a:p>
          <a:p>
            <a:pPr algn="ctr"/>
            <a:r>
              <a:rPr lang="en-US" altLang="ja-JP" sz="1200" dirty="0"/>
              <a:t>Body weight</a:t>
            </a:r>
            <a:endParaRPr kumimoji="1" lang="ja-JP" altLang="en-US" sz="1200" dirty="0"/>
          </a:p>
        </p:txBody>
      </p:sp>
      <p:sp>
        <p:nvSpPr>
          <p:cNvPr id="24" name="テキスト ボックス 23"/>
          <p:cNvSpPr txBox="1"/>
          <p:nvPr/>
        </p:nvSpPr>
        <p:spPr>
          <a:xfrm>
            <a:off x="548680" y="7956377"/>
            <a:ext cx="1725890" cy="276999"/>
          </a:xfrm>
          <a:prstGeom prst="rect">
            <a:avLst/>
          </a:prstGeom>
          <a:noFill/>
        </p:spPr>
        <p:txBody>
          <a:bodyPr wrap="square" rtlCol="0">
            <a:spAutoFit/>
          </a:bodyPr>
          <a:lstStyle/>
          <a:p>
            <a:pPr algn="ctr"/>
            <a:r>
              <a:rPr lang="en-US" altLang="ja-JP" sz="1200" dirty="0"/>
              <a:t>Ultrasound examination</a:t>
            </a:r>
            <a:endParaRPr kumimoji="1" lang="ja-JP" altLang="en-US" sz="1200" dirty="0"/>
          </a:p>
        </p:txBody>
      </p:sp>
      <p:sp>
        <p:nvSpPr>
          <p:cNvPr id="25" name="テキスト ボックス 24"/>
          <p:cNvSpPr txBox="1"/>
          <p:nvPr/>
        </p:nvSpPr>
        <p:spPr>
          <a:xfrm>
            <a:off x="2833844" y="7955151"/>
            <a:ext cx="1447985" cy="461665"/>
          </a:xfrm>
          <a:prstGeom prst="rect">
            <a:avLst/>
          </a:prstGeom>
          <a:noFill/>
        </p:spPr>
        <p:txBody>
          <a:bodyPr wrap="square" rtlCol="0">
            <a:spAutoFit/>
          </a:bodyPr>
          <a:lstStyle/>
          <a:p>
            <a:pPr algn="ctr"/>
            <a:r>
              <a:rPr lang="en-US" altLang="ja-JP" sz="1200" dirty="0"/>
              <a:t>Measuring</a:t>
            </a:r>
          </a:p>
          <a:p>
            <a:pPr algn="ctr"/>
            <a:r>
              <a:rPr lang="en-US" altLang="ja-JP" sz="1200" dirty="0"/>
              <a:t>Blood pressure</a:t>
            </a:r>
            <a:endParaRPr kumimoji="1" lang="ja-JP" altLang="en-US" sz="1200" dirty="0"/>
          </a:p>
        </p:txBody>
      </p:sp>
      <p:sp>
        <p:nvSpPr>
          <p:cNvPr id="26" name="テキスト ボックス 25"/>
          <p:cNvSpPr txBox="1"/>
          <p:nvPr/>
        </p:nvSpPr>
        <p:spPr>
          <a:xfrm>
            <a:off x="5139386" y="7955151"/>
            <a:ext cx="1447985" cy="276999"/>
          </a:xfrm>
          <a:prstGeom prst="rect">
            <a:avLst/>
          </a:prstGeom>
          <a:noFill/>
        </p:spPr>
        <p:txBody>
          <a:bodyPr wrap="square" rtlCol="0">
            <a:spAutoFit/>
          </a:bodyPr>
          <a:lstStyle/>
          <a:p>
            <a:pPr algn="ctr"/>
            <a:r>
              <a:rPr lang="en-US" altLang="ja-JP" sz="1200" dirty="0"/>
              <a:t>Electrocardiogram</a:t>
            </a:r>
            <a:endParaRPr kumimoji="1" lang="ja-JP" altLang="en-US" sz="1200" dirty="0"/>
          </a:p>
        </p:txBody>
      </p:sp>
      <p:sp>
        <p:nvSpPr>
          <p:cNvPr id="3" name="スライド番号プレースホルダー 2"/>
          <p:cNvSpPr>
            <a:spLocks noGrp="1"/>
          </p:cNvSpPr>
          <p:nvPr>
            <p:ph type="sldNum" sz="quarter" idx="12"/>
          </p:nvPr>
        </p:nvSpPr>
        <p:spPr/>
        <p:txBody>
          <a:bodyPr/>
          <a:lstStyle/>
          <a:p>
            <a:fld id="{6E1340F4-D544-45CC-AC59-29028D878F1C}" type="slidenum">
              <a:rPr kumimoji="1" lang="ja-JP" altLang="en-US" smtClean="0"/>
              <a:pPr/>
              <a:t>3</a:t>
            </a:fld>
            <a:endParaRPr kumimoji="1" lang="ja-JP" altLang="en-US" dirty="0"/>
          </a:p>
        </p:txBody>
      </p:sp>
      <p:pic>
        <p:nvPicPr>
          <p:cNvPr id="27" name="Picture 15"/>
          <p:cNvPicPr>
            <a:picLocks noChangeAspect="1"/>
          </p:cNvPicPr>
          <p:nvPr/>
        </p:nvPicPr>
        <p:blipFill>
          <a:blip r:embed="rId9" cstate="print"/>
          <a:stretch>
            <a:fillRect/>
          </a:stretch>
        </p:blipFill>
        <p:spPr>
          <a:xfrm>
            <a:off x="6381328" y="35496"/>
            <a:ext cx="438807" cy="432539"/>
          </a:xfrm>
          <a:prstGeom prst="rect">
            <a:avLst/>
          </a:prstGeom>
        </p:spPr>
      </p:pic>
      <p:pic>
        <p:nvPicPr>
          <p:cNvPr id="28" name="図 27">
            <a:extLst>
              <a:ext uri="{FF2B5EF4-FFF2-40B4-BE49-F238E27FC236}">
                <a16:creationId xmlns:a16="http://schemas.microsoft.com/office/drawing/2014/main" id="{4C6F0AC9-BA4D-D743-8986-9631FA6C7D8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30268" y="2993197"/>
            <a:ext cx="1381125" cy="1419225"/>
          </a:xfrm>
          <a:prstGeom prst="rect">
            <a:avLst/>
          </a:prstGeom>
        </p:spPr>
      </p:pic>
    </p:spTree>
    <p:extLst>
      <p:ext uri="{BB962C8B-B14F-4D97-AF65-F5344CB8AC3E}">
        <p14:creationId xmlns:p14="http://schemas.microsoft.com/office/powerpoint/2010/main" val="88472307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771</TotalTime>
  <Words>564</Words>
  <Application>Microsoft Macintosh PowerPoint</Application>
  <PresentationFormat>画面に合わせる (4:3)</PresentationFormat>
  <Paragraphs>82</Paragraphs>
  <Slides>3</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HG丸ｺﾞｼｯｸM-PRO</vt:lpstr>
      <vt:lpstr>Arial</vt:lpstr>
      <vt:lpstr>Calibri</vt:lpstr>
      <vt:lpstr>Wingdings</vt:lpstr>
      <vt:lpstr>Office ​​テーマ</vt:lpstr>
      <vt:lpstr>PowerPoint プレゼンテーション</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「糖尿病」ってどんな病気？？</dc:title>
  <dc:creator>elica</dc:creator>
  <cp:lastModifiedBy>Wakui Akiko</cp:lastModifiedBy>
  <cp:revision>68</cp:revision>
  <cp:lastPrinted>2021-08-19T06:45:07Z</cp:lastPrinted>
  <dcterms:created xsi:type="dcterms:W3CDTF">2014-07-08T12:51:13Z</dcterms:created>
  <dcterms:modified xsi:type="dcterms:W3CDTF">2021-09-09T00:59:00Z</dcterms:modified>
</cp:coreProperties>
</file>