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4" r:id="rId2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12"/>
    <p:restoredTop sz="94697"/>
  </p:normalViewPr>
  <p:slideViewPr>
    <p:cSldViewPr>
      <p:cViewPr varScale="1">
        <p:scale>
          <a:sx n="75" d="100"/>
          <a:sy n="75" d="100"/>
        </p:scale>
        <p:origin x="276" y="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7EAE4B-3131-46A8-9982-0E4E7D9D3E84}" type="datetimeFigureOut">
              <a:rPr kumimoji="1" lang="ja-JP" altLang="en-US" smtClean="0"/>
              <a:pPr/>
              <a:t>2021/10/21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30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35CF1-96B7-4448-86F8-2C45ED2A01A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875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E7FBA-F5F3-4CBD-883B-B0CAB390D3E1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2161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49171-CD7E-481C-9870-E119E09F54B9}" type="datetime1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24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35FCD-8DA4-4B09-9CB3-197B8B3BF5A9}" type="datetime1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93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E500-F7A1-4DC2-BA15-DE13C4368FCE}" type="datetime1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77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17AB3-2117-40F2-A6DB-7CD4A604445F}" type="datetime1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043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4007-C771-43DF-8152-0048F7B7676A}" type="datetime1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119E7-99EA-4E98-9AA8-A3171C08BC0A}" type="datetime1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005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F7F1C-53B4-49D9-9043-D62D327ED240}" type="datetime1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99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48887-B77D-4950-9C80-AB93083AA507}" type="datetime1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3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E2B3-75DC-42B6-A0C6-BF61DF46C375}" type="datetime1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643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B3205-85FB-4BD0-AF4F-159117F205CD}" type="datetime1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1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E49EA-5FC9-4081-AE9C-93D6E68CC01F}" type="datetime1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990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26BA6-3D5D-430C-B85C-5DCA96146AA0}" type="datetime1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50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wm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2656" y="828423"/>
            <a:ext cx="6264696" cy="8133543"/>
          </a:xfrm>
          <a:ln w="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endParaRPr lang="en-US" altLang="ja-JP" sz="5500" dirty="0">
              <a:ea typeface="HG丸ｺﾞｼｯｸM-PRO" pitchFamily="50" charset="-128"/>
            </a:endParaRPr>
          </a:p>
          <a:p>
            <a:pPr marL="0" lvl="0" indent="0" algn="just">
              <a:buNone/>
            </a:pPr>
            <a:r>
              <a:rPr lang="ja-JP" altLang="en-US" sz="6400" b="1">
                <a:solidFill>
                  <a:schemeClr val="accent1"/>
                </a:solidFill>
                <a:ea typeface="HG丸ｺﾞｼｯｸM-PRO" pitchFamily="50" charset="-128"/>
              </a:rPr>
              <a:t>★</a:t>
            </a:r>
            <a:r>
              <a:rPr lang="en-US" altLang="ja-JP" sz="6400" b="1" dirty="0">
                <a:solidFill>
                  <a:schemeClr val="accent1"/>
                </a:solidFill>
                <a:ea typeface="HG丸ｺﾞｼｯｸM-PRO" pitchFamily="50" charset="-128"/>
                <a:cs typeface="Calibri" panose="020F0502020204030204" pitchFamily="34" charset="0"/>
              </a:rPr>
              <a:t>Blood glucose: BG, glucose, </a:t>
            </a:r>
            <a:r>
              <a:rPr lang="en-US" altLang="ja-JP" sz="6400" b="1" dirty="0" err="1">
                <a:solidFill>
                  <a:schemeClr val="accent1"/>
                </a:solidFill>
                <a:ea typeface="HG丸ｺﾞｼｯｸM-PRO" pitchFamily="50" charset="-128"/>
                <a:cs typeface="Calibri" panose="020F0502020204030204" pitchFamily="34" charset="0"/>
              </a:rPr>
              <a:t>Glu</a:t>
            </a:r>
            <a:endParaRPr lang="ja-JP" altLang="ja-JP" sz="6400" b="1" dirty="0">
              <a:solidFill>
                <a:schemeClr val="accent1"/>
              </a:solidFill>
              <a:ea typeface="HG丸ｺﾞｼｯｸM-PRO" pitchFamily="50" charset="-128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US" altLang="ja-JP" sz="4800" dirty="0">
                <a:solidFill>
                  <a:srgbClr val="FF0000"/>
                </a:solidFill>
                <a:ea typeface="HG丸ｺﾞｼｯｸM-PRO" pitchFamily="50" charset="-128"/>
                <a:cs typeface="Calibri" panose="020F0502020204030204" pitchFamily="34" charset="0"/>
              </a:rPr>
              <a:t>[Reference values]</a:t>
            </a:r>
            <a:r>
              <a:rPr lang="ja-JP" altLang="ja-JP" sz="4800" dirty="0">
                <a:solidFill>
                  <a:srgbClr val="FF0000"/>
                </a:solidFill>
                <a:ea typeface="HG丸ｺﾞｼｯｸM-PRO" pitchFamily="50" charset="-128"/>
                <a:cs typeface="Calibri" panose="020F0502020204030204" pitchFamily="34" charset="0"/>
              </a:rPr>
              <a:t> </a:t>
            </a:r>
            <a:r>
              <a:rPr lang="en-US" altLang="ja-JP" sz="4800" dirty="0">
                <a:solidFill>
                  <a:srgbClr val="FF0000"/>
                </a:solidFill>
                <a:ea typeface="HG丸ｺﾞｼｯｸM-PRO" pitchFamily="50" charset="-128"/>
                <a:cs typeface="Calibri" panose="020F0502020204030204" pitchFamily="34" charset="0"/>
              </a:rPr>
              <a:t>Fasting BG 70-110 mg/dL; casual/random BG </a:t>
            </a:r>
            <a:r>
              <a:rPr lang="ja-JP" altLang="en-US" sz="4800" dirty="0">
                <a:solidFill>
                  <a:srgbClr val="FF0000"/>
                </a:solidFill>
                <a:ea typeface="HG丸ｺﾞｼｯｸM-PRO" pitchFamily="50" charset="-128"/>
                <a:cs typeface="Calibri" panose="020F0502020204030204" pitchFamily="34" charset="0"/>
              </a:rPr>
              <a:t>≤ </a:t>
            </a:r>
            <a:r>
              <a:rPr lang="en-US" altLang="ja-JP" sz="4800" dirty="0">
                <a:solidFill>
                  <a:srgbClr val="FF0000"/>
                </a:solidFill>
                <a:ea typeface="HG丸ｺﾞｼｯｸM-PRO" pitchFamily="50" charset="-128"/>
                <a:cs typeface="Calibri" panose="020F0502020204030204" pitchFamily="34" charset="0"/>
              </a:rPr>
              <a:t>200 mg/</a:t>
            </a:r>
            <a:r>
              <a:rPr lang="en-US" altLang="ja-JP" sz="4800" dirty="0" err="1">
                <a:solidFill>
                  <a:srgbClr val="FF0000"/>
                </a:solidFill>
                <a:ea typeface="HG丸ｺﾞｼｯｸM-PRO" pitchFamily="50" charset="-128"/>
                <a:cs typeface="Calibri" panose="020F0502020204030204" pitchFamily="34" charset="0"/>
              </a:rPr>
              <a:t>dL</a:t>
            </a:r>
            <a:endParaRPr lang="en-US" altLang="ja-JP" sz="4800" dirty="0">
              <a:solidFill>
                <a:srgbClr val="FF0000"/>
              </a:solidFill>
              <a:ea typeface="HG丸ｺﾞｼｯｸM-PRO" pitchFamily="50" charset="-128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en-US" altLang="ja-JP" sz="4800" dirty="0">
              <a:solidFill>
                <a:srgbClr val="FF0000"/>
              </a:solidFill>
              <a:ea typeface="HG丸ｺﾞｼｯｸM-PRO" pitchFamily="50" charset="-128"/>
            </a:endParaRPr>
          </a:p>
          <a:p>
            <a:pPr algn="just"/>
            <a:r>
              <a:rPr lang="en-US" altLang="ja-JP" sz="4800" dirty="0">
                <a:solidFill>
                  <a:schemeClr val="tx1"/>
                </a:solidFill>
              </a:rPr>
              <a:t>BG is the concentration of glucose in the blood.</a:t>
            </a:r>
            <a:endParaRPr lang="en-US" altLang="ja-JP" sz="4800" dirty="0">
              <a:solidFill>
                <a:schemeClr val="tx1"/>
              </a:solidFill>
              <a:ea typeface="HG丸ｺﾞｼｯｸM-PRO" pitchFamily="50" charset="-128"/>
            </a:endParaRPr>
          </a:p>
          <a:p>
            <a:pPr lvl="0" algn="just"/>
            <a:r>
              <a:rPr lang="en-US" altLang="ja-JP" sz="4800" dirty="0">
                <a:solidFill>
                  <a:schemeClr val="tx1"/>
                </a:solidFill>
              </a:rPr>
              <a:t>Note that fasting BG between 100 and 110 mg/dL is called “normal-high” glycemia and needs to pay close attention. </a:t>
            </a:r>
          </a:p>
          <a:p>
            <a:pPr marL="0" lvl="0" indent="0" algn="just">
              <a:buNone/>
            </a:pPr>
            <a:r>
              <a:rPr lang="en-US" altLang="ja-JP" sz="4800" b="1" dirty="0">
                <a:solidFill>
                  <a:srgbClr val="FF0000"/>
                </a:solidFill>
              </a:rPr>
              <a:t>!!</a:t>
            </a:r>
            <a:r>
              <a:rPr lang="en-US" altLang="ja-JP" sz="4800" dirty="0">
                <a:solidFill>
                  <a:srgbClr val="FF0000"/>
                </a:solidFill>
              </a:rPr>
              <a:t> </a:t>
            </a:r>
            <a:r>
              <a:rPr lang="en-US" altLang="ja-JP" sz="4800" dirty="0">
                <a:solidFill>
                  <a:schemeClr val="tx1"/>
                </a:solidFill>
              </a:rPr>
              <a:t>People with BG in this range are at </a:t>
            </a:r>
            <a:r>
              <a:rPr lang="en-US" altLang="ja-JP" sz="4800" u="sng" dirty="0">
                <a:solidFill>
                  <a:schemeClr val="tx1"/>
                </a:solidFill>
              </a:rPr>
              <a:t>high risk </a:t>
            </a:r>
            <a:r>
              <a:rPr lang="en-US" altLang="ja-JP" sz="4800" dirty="0">
                <a:solidFill>
                  <a:schemeClr val="tx1"/>
                </a:solidFill>
              </a:rPr>
              <a:t>of developing diabetes in the future.</a:t>
            </a:r>
            <a:endParaRPr lang="ja-JP" altLang="ja-JP" sz="4800" dirty="0">
              <a:solidFill>
                <a:schemeClr val="tx1"/>
              </a:solidFill>
            </a:endParaRPr>
          </a:p>
          <a:p>
            <a:pPr algn="just"/>
            <a:r>
              <a:rPr lang="en-US" altLang="ja-JP" sz="4800" dirty="0">
                <a:solidFill>
                  <a:schemeClr val="tx1"/>
                </a:solidFill>
              </a:rPr>
              <a:t>Fasting BG refers to BG measured in a fasting state, i.e., usually in the morning, 10 hours after the last meal. “Fasting” does not mean that you just feel hungry.</a:t>
            </a:r>
          </a:p>
          <a:p>
            <a:pPr lvl="0" algn="just"/>
            <a:r>
              <a:rPr lang="en-US" altLang="ja-JP" sz="4800" dirty="0">
                <a:solidFill>
                  <a:schemeClr val="tx1"/>
                </a:solidFill>
              </a:rPr>
              <a:t>Casual/random BG refers to BG measured at any other time rather than in the fasting state.</a:t>
            </a:r>
            <a:endParaRPr lang="ja-JP" altLang="ja-JP" sz="4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en-US" altLang="ja-JP" sz="3700" dirty="0">
              <a:ea typeface="HG丸ｺﾞｼｯｸM-PRO" pitchFamily="50" charset="-128"/>
            </a:endParaRPr>
          </a:p>
          <a:p>
            <a:pPr marL="0" indent="0" algn="just">
              <a:buNone/>
            </a:pPr>
            <a:r>
              <a:rPr lang="en-US" altLang="ja-JP" sz="4300" dirty="0">
                <a:ea typeface="HG丸ｺﾞｼｯｸM-PRO" pitchFamily="50" charset="-128"/>
              </a:rPr>
              <a:t> </a:t>
            </a:r>
            <a:endParaRPr lang="ja-JP" altLang="ja-JP" sz="5500" dirty="0">
              <a:ea typeface="HG丸ｺﾞｼｯｸM-PRO" pitchFamily="50" charset="-128"/>
            </a:endParaRPr>
          </a:p>
          <a:p>
            <a:pPr marL="0" indent="0" algn="just">
              <a:buNone/>
            </a:pPr>
            <a:r>
              <a:rPr lang="ja-JP" altLang="en-US" sz="6400" b="1" dirty="0">
                <a:solidFill>
                  <a:schemeClr val="accent1"/>
                </a:solidFill>
                <a:ea typeface="HG丸ｺﾞｼｯｸM-PRO" pitchFamily="50" charset="-128"/>
              </a:rPr>
              <a:t>★</a:t>
            </a:r>
            <a:r>
              <a:rPr lang="en-US" altLang="ja-JP" sz="6400" b="1" dirty="0">
                <a:solidFill>
                  <a:schemeClr val="accent1"/>
                </a:solidFill>
                <a:ea typeface="HG丸ｺﾞｼｯｸM-PRO" pitchFamily="50" charset="-128"/>
              </a:rPr>
              <a:t>HbA1c: hemoglobin A1c</a:t>
            </a:r>
            <a:endParaRPr lang="ja-JP" altLang="ja-JP" sz="6400" b="1" dirty="0">
              <a:solidFill>
                <a:schemeClr val="accent1"/>
              </a:solidFill>
              <a:ea typeface="HG丸ｺﾞｼｯｸM-PRO" pitchFamily="50" charset="-128"/>
            </a:endParaRPr>
          </a:p>
          <a:p>
            <a:pPr marL="0" indent="0" algn="just">
              <a:buNone/>
            </a:pPr>
            <a:r>
              <a:rPr lang="en-US" altLang="ja-JP" sz="6400" dirty="0">
                <a:solidFill>
                  <a:srgbClr val="FF0000"/>
                </a:solidFill>
                <a:ea typeface="HG丸ｺﾞｼｯｸM-PRO" pitchFamily="50" charset="-128"/>
              </a:rPr>
              <a:t>[Reference value] 4.6-6.2</a:t>
            </a:r>
            <a:r>
              <a:rPr lang="ja-JP" altLang="ja-JP" sz="6400">
                <a:solidFill>
                  <a:srgbClr val="FF0000"/>
                </a:solidFill>
                <a:ea typeface="HG丸ｺﾞｼｯｸM-PRO" pitchFamily="50" charset="-128"/>
              </a:rPr>
              <a:t>％</a:t>
            </a:r>
            <a:r>
              <a:rPr lang="en-US" altLang="ja-JP" sz="6400" dirty="0">
                <a:solidFill>
                  <a:srgbClr val="FF0000"/>
                </a:solidFill>
                <a:ea typeface="HG丸ｺﾞｼｯｸM-PRO" pitchFamily="50" charset="-128"/>
              </a:rPr>
              <a:t> </a:t>
            </a:r>
            <a:endParaRPr lang="en-US" altLang="ja-JP" sz="4800" dirty="0">
              <a:solidFill>
                <a:srgbClr val="FF0000"/>
              </a:solidFill>
              <a:ea typeface="HG丸ｺﾞｼｯｸM-PRO" pitchFamily="50" charset="-128"/>
            </a:endParaRPr>
          </a:p>
          <a:p>
            <a:pPr lvl="0" algn="just"/>
            <a:r>
              <a:rPr lang="en-US" altLang="ja-JP" sz="4800" dirty="0">
                <a:solidFill>
                  <a:schemeClr val="tx1"/>
                </a:solidFill>
              </a:rPr>
              <a:t>Hemoglobin, the pigment responsible for the red color of red blood cells, functions to transport oxygen to the whole body. HbA1c is a form of hemoglobin to which glucose is bound, and reflects average glucose levels in the blood for the last 1 to 2 months.</a:t>
            </a:r>
          </a:p>
          <a:p>
            <a:pPr lvl="0" algn="just"/>
            <a:r>
              <a:rPr lang="en-US" altLang="ja-JP" sz="4800" dirty="0">
                <a:solidFill>
                  <a:schemeClr val="tx1"/>
                </a:solidFill>
                <a:ea typeface="HG丸ｺﾞｼｯｸM-PRO" pitchFamily="50" charset="-128"/>
              </a:rPr>
              <a:t>Control target of HbA1c varies, according to your age, comorbidity, cognitive function, and so on. Please consult your doctor to discuss your own target.</a:t>
            </a:r>
          </a:p>
          <a:p>
            <a:pPr marL="0" lvl="0" indent="0" algn="just">
              <a:buNone/>
            </a:pPr>
            <a:endParaRPr lang="ja-JP" altLang="ja-JP" sz="5500" dirty="0">
              <a:solidFill>
                <a:schemeClr val="accent6"/>
              </a:solidFill>
              <a:ea typeface="HG丸ｺﾞｼｯｸM-PRO" pitchFamily="50" charset="-128"/>
            </a:endParaRPr>
          </a:p>
          <a:p>
            <a:pPr marL="0" indent="0" algn="just">
              <a:buNone/>
            </a:pPr>
            <a:r>
              <a:rPr lang="ja-JP" altLang="en-US" sz="6400" b="1" dirty="0">
                <a:solidFill>
                  <a:schemeClr val="accent1"/>
                </a:solidFill>
                <a:ea typeface="HG丸ｺﾞｼｯｸM-PRO" pitchFamily="50" charset="-128"/>
              </a:rPr>
              <a:t>★</a:t>
            </a:r>
            <a:r>
              <a:rPr lang="en-US" altLang="ja-JP" sz="6400" b="1" dirty="0">
                <a:solidFill>
                  <a:schemeClr val="accent1"/>
                </a:solidFill>
                <a:ea typeface="HG丸ｺﾞｼｯｸM-PRO" pitchFamily="50" charset="-128"/>
              </a:rPr>
              <a:t>Urine glucose</a:t>
            </a:r>
          </a:p>
          <a:p>
            <a:pPr marL="0" indent="0" algn="just">
              <a:buNone/>
            </a:pPr>
            <a:r>
              <a:rPr lang="ja-JP" altLang="ja-JP" sz="6400" dirty="0">
                <a:solidFill>
                  <a:srgbClr val="FF0000"/>
                </a:solidFill>
                <a:ea typeface="HG丸ｺﾞｼｯｸM-PRO" pitchFamily="50" charset="-128"/>
              </a:rPr>
              <a:t>［</a:t>
            </a:r>
            <a:r>
              <a:rPr lang="en-US" altLang="ja-JP" sz="6400" dirty="0">
                <a:solidFill>
                  <a:srgbClr val="FF0000"/>
                </a:solidFill>
                <a:ea typeface="HG丸ｺﾞｼｯｸM-PRO" pitchFamily="50" charset="-128"/>
              </a:rPr>
              <a:t>Reference value</a:t>
            </a:r>
            <a:r>
              <a:rPr lang="ja-JP" altLang="ja-JP" sz="6400" dirty="0">
                <a:solidFill>
                  <a:srgbClr val="FF0000"/>
                </a:solidFill>
                <a:ea typeface="HG丸ｺﾞｼｯｸM-PRO" pitchFamily="50" charset="-128"/>
              </a:rPr>
              <a:t>］</a:t>
            </a:r>
            <a:r>
              <a:rPr lang="en-US" altLang="ja-JP" sz="6400" dirty="0">
                <a:solidFill>
                  <a:srgbClr val="FF0000"/>
                </a:solidFill>
                <a:ea typeface="HG丸ｺﾞｼｯｸM-PRO" pitchFamily="50" charset="-128"/>
              </a:rPr>
              <a:t>negative (-)</a:t>
            </a:r>
            <a:endParaRPr lang="en-US" altLang="ja-JP" sz="3700" dirty="0">
              <a:solidFill>
                <a:srgbClr val="FF0000"/>
              </a:solidFill>
              <a:ea typeface="HG丸ｺﾞｼｯｸM-PRO" pitchFamily="50" charset="-128"/>
            </a:endParaRPr>
          </a:p>
          <a:p>
            <a:pPr marL="0" indent="0" algn="just">
              <a:buNone/>
            </a:pPr>
            <a:endParaRPr lang="en-US" altLang="ja-JP" sz="3700" dirty="0">
              <a:solidFill>
                <a:srgbClr val="FF0000"/>
              </a:solidFill>
              <a:ea typeface="HG丸ｺﾞｼｯｸM-PRO" pitchFamily="50" charset="-128"/>
            </a:endParaRPr>
          </a:p>
          <a:p>
            <a:pPr algn="just"/>
            <a:r>
              <a:rPr lang="en-US" altLang="ja-JP" sz="4800" dirty="0">
                <a:solidFill>
                  <a:schemeClr val="tx1"/>
                </a:solidFill>
              </a:rPr>
              <a:t>Urine glucose refers to glucose excreted in urine.</a:t>
            </a:r>
          </a:p>
          <a:p>
            <a:pPr algn="just"/>
            <a:r>
              <a:rPr lang="en-US" altLang="ja-JP" sz="4800" dirty="0">
                <a:solidFill>
                  <a:schemeClr val="tx1"/>
                </a:solidFill>
              </a:rPr>
              <a:t>Positive result shows you are in a hyperglycemic state.</a:t>
            </a:r>
          </a:p>
          <a:p>
            <a:pPr algn="just"/>
            <a:r>
              <a:rPr lang="en-US" altLang="ja-JP" sz="4800" dirty="0">
                <a:solidFill>
                  <a:schemeClr val="tx1"/>
                </a:solidFill>
              </a:rPr>
              <a:t>Urine glucose becomes positive when BG levels are over approximately 170 mg/dL.</a:t>
            </a:r>
            <a:endParaRPr lang="en-US" altLang="ja-JP" sz="4800" dirty="0">
              <a:solidFill>
                <a:schemeClr val="tx1"/>
              </a:solidFill>
              <a:ea typeface="HG丸ｺﾞｼｯｸM-PRO" pitchFamily="50" charset="-128"/>
            </a:endParaRPr>
          </a:p>
          <a:p>
            <a:pPr marL="0" indent="0" algn="just">
              <a:buNone/>
            </a:pPr>
            <a:endParaRPr lang="ja-JP" altLang="ja-JP" sz="3700" dirty="0">
              <a:ea typeface="HG丸ｺﾞｼｯｸM-PRO" pitchFamily="50" charset="-128"/>
            </a:endParaRPr>
          </a:p>
          <a:p>
            <a:pPr marL="0" indent="0" algn="just">
              <a:buNone/>
            </a:pPr>
            <a:r>
              <a:rPr lang="en-US" altLang="ja-JP" sz="5500" dirty="0">
                <a:ea typeface="HG丸ｺﾞｼｯｸM-PRO" pitchFamily="50" charset="-128"/>
              </a:rPr>
              <a:t> </a:t>
            </a:r>
            <a:endParaRPr lang="ja-JP" altLang="ja-JP" sz="5500" dirty="0">
              <a:ea typeface="HG丸ｺﾞｼｯｸM-PRO" pitchFamily="50" charset="-128"/>
            </a:endParaRPr>
          </a:p>
          <a:p>
            <a:pPr marL="0" indent="0" algn="just">
              <a:buNone/>
            </a:pPr>
            <a:r>
              <a:rPr lang="ja-JP" altLang="en-US" sz="6400" b="1">
                <a:solidFill>
                  <a:schemeClr val="accent1"/>
                </a:solidFill>
                <a:ea typeface="HG丸ｺﾞｼｯｸM-PRO" pitchFamily="50" charset="-128"/>
              </a:rPr>
              <a:t>★</a:t>
            </a:r>
            <a:r>
              <a:rPr lang="en-US" altLang="ja-JP" sz="6400" b="1" dirty="0">
                <a:solidFill>
                  <a:schemeClr val="accent1"/>
                </a:solidFill>
                <a:ea typeface="HG丸ｺﾞｼｯｸM-PRO" pitchFamily="50" charset="-128"/>
              </a:rPr>
              <a:t>75g Oral glucose tolerance test: 75 g OGTT</a:t>
            </a:r>
            <a:endParaRPr lang="en-US" altLang="ja-JP" sz="5600" dirty="0">
              <a:ea typeface="HG丸ｺﾞｼｯｸM-PRO" pitchFamily="50" charset="-128"/>
            </a:endParaRPr>
          </a:p>
          <a:p>
            <a:pPr lvl="0" algn="just"/>
            <a:r>
              <a:rPr lang="en-US" altLang="ja-JP" sz="4800" dirty="0">
                <a:solidFill>
                  <a:schemeClr val="tx1"/>
                </a:solidFill>
              </a:rPr>
              <a:t>75g Oral glucose tolerance tests (75g OGTTs) is used to diagnose both impaired glucose tolerance and diabetes.</a:t>
            </a:r>
          </a:p>
          <a:p>
            <a:pPr lvl="0" algn="just"/>
            <a:r>
              <a:rPr lang="en-US" altLang="ja-JP" sz="4800" dirty="0">
                <a:solidFill>
                  <a:schemeClr val="tx1"/>
                </a:solidFill>
              </a:rPr>
              <a:t>Testing 75g OGTT; After 10 or more hours of fasting, you drink a 75 g glucose solution and then test your blood glucose and blood insulin level.</a:t>
            </a:r>
            <a:endParaRPr lang="ja-JP" altLang="ja-JP" sz="4800" dirty="0">
              <a:solidFill>
                <a:schemeClr val="tx1"/>
              </a:solidFill>
            </a:endParaRPr>
          </a:p>
          <a:p>
            <a:pPr algn="just"/>
            <a:r>
              <a:rPr lang="en-US" altLang="ja-JP" sz="4800" dirty="0">
                <a:solidFill>
                  <a:schemeClr val="tx1"/>
                </a:solidFill>
              </a:rPr>
              <a:t>Glucose tolerance levels are classified as follows, according to the result of the 2 hour glucose level.</a:t>
            </a:r>
          </a:p>
          <a:p>
            <a:pPr lvl="1" algn="just">
              <a:buFont typeface="Wingdings" pitchFamily="2" charset="2"/>
              <a:buChar char="n"/>
            </a:pPr>
            <a:r>
              <a:rPr lang="en-US" altLang="ja-JP" sz="4400" dirty="0">
                <a:solidFill>
                  <a:schemeClr val="tx1"/>
                </a:solidFill>
              </a:rPr>
              <a:t>Normal type:  less than 140 mg/dL</a:t>
            </a:r>
          </a:p>
          <a:p>
            <a:pPr lvl="1" algn="just">
              <a:buFont typeface="Wingdings" pitchFamily="2" charset="2"/>
              <a:buChar char="n"/>
            </a:pPr>
            <a:r>
              <a:rPr lang="en-US" altLang="ja-JP" sz="4400" dirty="0">
                <a:solidFill>
                  <a:schemeClr val="tx1"/>
                </a:solidFill>
              </a:rPr>
              <a:t>Borderline (impaired glucose tolerance) type:  140-199 mg/dL</a:t>
            </a:r>
          </a:p>
          <a:p>
            <a:pPr lvl="1" algn="just">
              <a:buFont typeface="Wingdings" pitchFamily="2" charset="2"/>
              <a:buChar char="n"/>
            </a:pPr>
            <a:r>
              <a:rPr lang="en-US" altLang="ja-JP" sz="4400" dirty="0">
                <a:solidFill>
                  <a:schemeClr val="tx1"/>
                </a:solidFill>
              </a:rPr>
              <a:t>Diabetic type:  200 mg/dL and over</a:t>
            </a:r>
          </a:p>
          <a:p>
            <a:pPr marL="57150" indent="0" algn="just">
              <a:buNone/>
            </a:pPr>
            <a:r>
              <a:rPr lang="en-US" altLang="ja-JP" sz="4800" b="1" dirty="0">
                <a:solidFill>
                  <a:srgbClr val="FF0000"/>
                </a:solidFill>
              </a:rPr>
              <a:t>!!</a:t>
            </a:r>
            <a:r>
              <a:rPr lang="en-US" altLang="ja-JP" sz="4800" dirty="0">
                <a:solidFill>
                  <a:srgbClr val="FF0000"/>
                </a:solidFill>
              </a:rPr>
              <a:t> </a:t>
            </a:r>
            <a:r>
              <a:rPr lang="en-US" altLang="ja-JP" sz="4800" dirty="0">
                <a:solidFill>
                  <a:schemeClr val="tx1"/>
                </a:solidFill>
              </a:rPr>
              <a:t>Please seek medical care if your post-OGTT or postprandial BG levels are high. </a:t>
            </a:r>
          </a:p>
          <a:p>
            <a:pPr marL="57150" indent="0" algn="just">
              <a:buNone/>
            </a:pPr>
            <a:r>
              <a:rPr lang="en-US" altLang="ja-JP" sz="4800" dirty="0">
                <a:solidFill>
                  <a:schemeClr val="tx1"/>
                </a:solidFill>
              </a:rPr>
              <a:t>You have an </a:t>
            </a:r>
            <a:r>
              <a:rPr lang="en-US" altLang="ja-JP" sz="4800" u="sng" dirty="0">
                <a:solidFill>
                  <a:schemeClr val="tx1"/>
                </a:solidFill>
              </a:rPr>
              <a:t>extremely high risk </a:t>
            </a:r>
            <a:r>
              <a:rPr lang="en-US" altLang="ja-JP" sz="4800" dirty="0">
                <a:solidFill>
                  <a:schemeClr val="tx1"/>
                </a:solidFill>
              </a:rPr>
              <a:t>of developing diabetes in the future, even if your fasting BG is  normal.</a:t>
            </a:r>
            <a:endParaRPr kumimoji="1" lang="ja-JP" altLang="en-US" sz="4800" dirty="0">
              <a:solidFill>
                <a:schemeClr val="tx1"/>
              </a:solidFill>
              <a:ea typeface="HG丸ｺﾞｼｯｸM-PRO" pitchFamily="50" charset="-128"/>
            </a:endParaRPr>
          </a:p>
        </p:txBody>
      </p:sp>
      <p:sp>
        <p:nvSpPr>
          <p:cNvPr id="2" name="円/楕円 1"/>
          <p:cNvSpPr/>
          <p:nvPr/>
        </p:nvSpPr>
        <p:spPr>
          <a:xfrm>
            <a:off x="322907" y="175877"/>
            <a:ext cx="6182444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tx1"/>
                </a:solidFill>
              </a:rPr>
              <a:t>How do I know</a:t>
            </a:r>
            <a:r>
              <a:rPr lang="ja-JP" altLang="en-US" b="1">
                <a:solidFill>
                  <a:schemeClr val="tx1"/>
                </a:solidFill>
              </a:rPr>
              <a:t> </a:t>
            </a:r>
            <a:r>
              <a:rPr lang="en-US" altLang="ja-JP" b="1" dirty="0">
                <a:solidFill>
                  <a:schemeClr val="tx1"/>
                </a:solidFill>
              </a:rPr>
              <a:t>my</a:t>
            </a:r>
            <a:r>
              <a:rPr lang="ja-JP" altLang="en-US" b="1">
                <a:solidFill>
                  <a:schemeClr val="tx1"/>
                </a:solidFill>
              </a:rPr>
              <a:t> </a:t>
            </a:r>
            <a:r>
              <a:rPr lang="en-US" altLang="ja-JP" b="1" dirty="0">
                <a:solidFill>
                  <a:schemeClr val="tx1"/>
                </a:solidFill>
              </a:rPr>
              <a:t>glucose status?</a:t>
            </a:r>
            <a:endParaRPr lang="ja-JP" altLang="ja-JP" b="1" dirty="0">
              <a:solidFill>
                <a:schemeClr val="tx1"/>
              </a:solidFill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69" y="755576"/>
            <a:ext cx="1168977" cy="1013114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just"/>
            <a:fld id="{7AB402B9-6096-40AF-9248-B2274AEA49DC}" type="slidenum">
              <a:rPr kumimoji="1" lang="ja-JP" altLang="en-US" smtClean="0"/>
              <a:pPr algn="just"/>
              <a:t>1</a:t>
            </a:fld>
            <a:endParaRPr kumimoji="1" lang="ja-JP" altLang="en-US"/>
          </a:p>
        </p:txBody>
      </p:sp>
      <p:pic>
        <p:nvPicPr>
          <p:cNvPr id="9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81328" y="35005"/>
            <a:ext cx="438807" cy="43253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C89FE8C-EA08-0249-A228-CC2E0DF436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550" y="4895194"/>
            <a:ext cx="783339" cy="87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549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431</Words>
  <Application>Microsoft Office PowerPoint</Application>
  <PresentationFormat>画面に合わせる (4:3)</PresentationFormat>
  <Paragraphs>36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Office ​​テーマ</vt:lpstr>
      <vt:lpstr>PowerPoint プレゼンテーション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elica</dc:creator>
  <cp:lastModifiedBy>稲垣 典子</cp:lastModifiedBy>
  <cp:revision>40</cp:revision>
  <cp:lastPrinted>2021-08-19T03:45:20Z</cp:lastPrinted>
  <dcterms:created xsi:type="dcterms:W3CDTF">2014-08-12T22:46:21Z</dcterms:created>
  <dcterms:modified xsi:type="dcterms:W3CDTF">2021-10-21T07:20:05Z</dcterms:modified>
</cp:coreProperties>
</file>