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37750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19" autoAdjust="0"/>
    <p:restoredTop sz="90929"/>
  </p:normalViewPr>
  <p:slideViewPr>
    <p:cSldViewPr showGuides="1">
      <p:cViewPr varScale="1">
        <p:scale>
          <a:sx n="97" d="100"/>
          <a:sy n="97" d="100"/>
        </p:scale>
        <p:origin x="2648" y="224"/>
      </p:cViewPr>
      <p:guideLst>
        <p:guide orient="horz" pos="313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6EB67C1D-D2C9-444E-BAF4-B2FDF63392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t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E6AAEC77-869D-DC4D-9261-57C31012F88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t" anchorCtr="0" compatLnSpc="1">
            <a:prstTxWarp prst="textNoShape">
              <a:avLst/>
            </a:prstTxWarp>
          </a:bodyPr>
          <a:lstStyle>
            <a:lvl1pPr algn="r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5B80C48A-12E0-2041-A583-9A282BDD847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b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CC5182E7-65C2-9D4E-B696-80CAF13179D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9C975053-536D-8B4F-A3FD-91F794170B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73104EFD-00D1-604A-BB7B-114F687024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EE4E6C-32F6-0D4B-9360-98C8AC1277E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928D87C2-92A0-5B4A-93B9-984F63689CE5}" type="datetimeFigureOut">
              <a:rPr lang="ja-JP" altLang="en-US"/>
              <a:pPr>
                <a:defRPr/>
              </a:pPr>
              <a:t>2021/12/6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2F774F6C-3F29-724C-B1D7-A18F0186C2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92325" y="741363"/>
            <a:ext cx="255111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4825AF15-AE01-9945-ADED-554E41A50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686300"/>
            <a:ext cx="5386387" cy="443865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FBA369-1077-9345-9F1C-3951D47175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9425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839EAC-B646-F541-BE2F-1F2F27BB28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69425"/>
            <a:ext cx="2919412" cy="495300"/>
          </a:xfrm>
          <a:prstGeom prst="rect">
            <a:avLst/>
          </a:prstGeom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453D8D25-77D2-B64A-8FBE-BFC82DB8DFB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スライド イメージ プレースホルダー 1">
            <a:extLst>
              <a:ext uri="{FF2B5EF4-FFF2-40B4-BE49-F238E27FC236}">
                <a16:creationId xmlns:a16="http://schemas.microsoft.com/office/drawing/2014/main" id="{B17A14C6-824C-CA41-8F81-CDB45D2398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ノート プレースホルダー 2">
            <a:extLst>
              <a:ext uri="{FF2B5EF4-FFF2-40B4-BE49-F238E27FC236}">
                <a16:creationId xmlns:a16="http://schemas.microsoft.com/office/drawing/2014/main" id="{F3085CFA-A092-4142-A933-921C333CF5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16387" name="スライド番号プレースホルダー 3">
            <a:extLst>
              <a:ext uri="{FF2B5EF4-FFF2-40B4-BE49-F238E27FC236}">
                <a16:creationId xmlns:a16="http://schemas.microsoft.com/office/drawing/2014/main" id="{53C224D3-EE91-7349-B72B-88826F2E11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97009C3-DE4C-C841-82E4-0C936F02A795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スライド イメージ プレースホルダー 1">
            <a:extLst>
              <a:ext uri="{FF2B5EF4-FFF2-40B4-BE49-F238E27FC236}">
                <a16:creationId xmlns:a16="http://schemas.microsoft.com/office/drawing/2014/main" id="{769543F8-59A0-B641-9330-EDB4D6D5C6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ノート プレースホルダー 2">
            <a:extLst>
              <a:ext uri="{FF2B5EF4-FFF2-40B4-BE49-F238E27FC236}">
                <a16:creationId xmlns:a16="http://schemas.microsoft.com/office/drawing/2014/main" id="{4B3C2D1A-34E8-4548-A2B6-D892BACA20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435" name="スライド番号プレースホルダー 3">
            <a:extLst>
              <a:ext uri="{FF2B5EF4-FFF2-40B4-BE49-F238E27FC236}">
                <a16:creationId xmlns:a16="http://schemas.microsoft.com/office/drawing/2014/main" id="{13AFEC68-DCD8-7B4F-8E1E-B11DC2E2F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AEFD72A-4F71-BC4D-B02B-2F425EEAC397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87145"/>
            <a:ext cx="5829300" cy="21301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31392"/>
            <a:ext cx="4800600" cy="253964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40CEC1-3A4A-8A45-873C-A935D85B03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524315-96AA-CC4D-A640-3A1B58D188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C2EF59-FCFD-DE46-AD75-5CFA0D5F03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4D62A-82D6-1E46-8240-A4C798C5DC0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6834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C8A54C-5A52-2C43-9EDD-FE04F7C85E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4EE9F1-6DC2-AE4D-B974-23CDEC0A4A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E4E1BA-EE87-CD45-BF1E-9BB375C06F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4EE31-FDF0-FB41-81A8-7F04A38ADBA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6411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26" y="6385926"/>
            <a:ext cx="5829300" cy="197374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26" y="4212044"/>
            <a:ext cx="5829300" cy="217388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4A7D0F-2974-8A44-BEBC-92B4E837DF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5A8692-F518-0B41-A26E-A40DE5C509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091761-C4F4-4B48-8C6A-47C21B64EB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7769E-E53B-4348-843C-17C57D84F5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400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0" y="2870906"/>
            <a:ext cx="2861896" cy="596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1754" y="2870906"/>
            <a:ext cx="2861896" cy="596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DC65D-8677-2F4E-8BCF-E62373A717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53F1CB-122C-B640-B874-ACDEEEC09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F6E57B-A0B0-084E-8E4D-A5856D6F81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6D6AD-19D4-0F46-B8F6-736BA5E608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9892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7970"/>
            <a:ext cx="6172200" cy="1656292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24493"/>
            <a:ext cx="3030049" cy="9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51556"/>
            <a:ext cx="3030049" cy="57257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952" y="2224493"/>
            <a:ext cx="3031148" cy="9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952" y="3151556"/>
            <a:ext cx="3031148" cy="57257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36F86DD-31BF-8147-B459-E40E1DF241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442EFC0-19FB-B344-98EA-2E930B9F40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980544-9447-FD43-A2E6-34276B663D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31159-D418-E944-9B93-E378539F995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11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F36081-936D-654B-A0FF-3507E98B16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DEF3CED-BEED-E941-877D-531DB2C40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3D193DB-810B-C74F-BDA2-DC8FC15772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81377-7C94-3B4F-AB64-75805FF4CB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504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55A4ADE-872D-A548-9647-5B697EAD59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491F4A7-77EF-E14F-B4F3-1E416505A1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E47033B-F559-F74D-9A7C-C0DC83E8BB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90EC3-73C0-C645-B3BD-E74A02CC152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00628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5670"/>
            <a:ext cx="2256326" cy="168389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395671"/>
            <a:ext cx="3833446" cy="8481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9567"/>
            <a:ext cx="2256326" cy="67976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5BA535-7C18-3747-A1AE-EFC20ED42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A6D5AA-D3C8-814B-BB66-47B54B2760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BE4910-441D-6843-AD2D-DF6865590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07DA6-1F5B-1A4D-B6A7-7C648E1CB3B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464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124" y="6956425"/>
            <a:ext cx="4114800" cy="8212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124" y="887956"/>
            <a:ext cx="4114800" cy="5962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124" y="7777671"/>
            <a:ext cx="4114800" cy="11663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FBF3D2-34F0-B34F-A9E4-AE94E7260C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6C18E7-0FBB-B04B-A233-9ACD2FB14B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05D24D-1518-0C47-AC4F-2425C403A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B6E2F-651B-DA41-89B4-9DF831C0E48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2293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82703E-4AC7-644A-9E6F-49A9A7CF77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EB34D1-54DF-8D43-9453-850AA9C496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49863B-4678-BB43-8E1C-4869CE26CD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2E5E4-3922-EC4D-A7B8-7141CD1709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70980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7" y="883356"/>
            <a:ext cx="1457325" cy="795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4353" y="883356"/>
            <a:ext cx="4266467" cy="795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DE3695-91DC-1A43-B97E-24F9495303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452B2B-1BC8-C14E-9460-38A30D8004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9022A9-914A-2245-BDBA-B8BF4A04BD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9B4E8-CAAA-F74E-8A68-DD43B963601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1383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9DE1639-9316-834C-B94B-93A65A8F74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4238"/>
            <a:ext cx="58293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74CFEF2-CDE7-E947-9510-B45DEC2E5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71788"/>
            <a:ext cx="5829300" cy="59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22DC794-9757-BB41-A32E-3B6F1A316E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7B073D2-F653-E74F-9875-6212A2B0C6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53513"/>
            <a:ext cx="217170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A24C9DE-6052-D343-BA8C-6CA3DAAFB9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53513"/>
            <a:ext cx="1428750" cy="661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E1A46AB0-C088-D94F-B07B-3821BDB5649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>
            <a:extLst>
              <a:ext uri="{FF2B5EF4-FFF2-40B4-BE49-F238E27FC236}">
                <a16:creationId xmlns:a16="http://schemas.microsoft.com/office/drawing/2014/main" id="{FD56C436-BE49-8F40-9BB0-BC72A46A8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96887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17">
            <a:extLst>
              <a:ext uri="{FF2B5EF4-FFF2-40B4-BE49-F238E27FC236}">
                <a16:creationId xmlns:a16="http://schemas.microsoft.com/office/drawing/2014/main" id="{560C376D-1714-D549-B4E4-F27083309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51911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円/楕円 34">
            <a:extLst>
              <a:ext uri="{FF2B5EF4-FFF2-40B4-BE49-F238E27FC236}">
                <a16:creationId xmlns:a16="http://schemas.microsoft.com/office/drawing/2014/main" id="{3314AA32-2B7F-AE45-9787-5A46724C69AD}"/>
              </a:ext>
            </a:extLst>
          </p:cNvPr>
          <p:cNvSpPr/>
          <p:nvPr/>
        </p:nvSpPr>
        <p:spPr>
          <a:xfrm>
            <a:off x="90488" y="25400"/>
            <a:ext cx="6677025" cy="1196975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Balancing your Meal</a:t>
            </a:r>
          </a:p>
          <a:p>
            <a:pPr algn="ctr" eaLnBrk="1" hangingPunct="1">
              <a:defRPr/>
            </a:pPr>
            <a:r>
              <a:rPr lang="en-US" altLang="ja-JP" sz="20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〜staple food, main and side dishes〜</a:t>
            </a:r>
          </a:p>
        </p:txBody>
      </p:sp>
      <p:sp>
        <p:nvSpPr>
          <p:cNvPr id="15364" name="Oval 12" descr="編み込み">
            <a:extLst>
              <a:ext uri="{FF2B5EF4-FFF2-40B4-BE49-F238E27FC236}">
                <a16:creationId xmlns:a16="http://schemas.microsoft.com/office/drawing/2014/main" id="{94AA1F2D-BBFC-8847-8FE4-F3F22A929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0575" y="2232025"/>
            <a:ext cx="4443413" cy="2376488"/>
          </a:xfrm>
          <a:prstGeom prst="ellips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rgbClr val="FF99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grpSp>
        <p:nvGrpSpPr>
          <p:cNvPr id="15365" name="グループ化 5">
            <a:extLst>
              <a:ext uri="{FF2B5EF4-FFF2-40B4-BE49-F238E27FC236}">
                <a16:creationId xmlns:a16="http://schemas.microsoft.com/office/drawing/2014/main" id="{412E53FF-4271-5945-B261-D861B45FB922}"/>
              </a:ext>
            </a:extLst>
          </p:cNvPr>
          <p:cNvGrpSpPr>
            <a:grpSpLocks/>
          </p:cNvGrpSpPr>
          <p:nvPr/>
        </p:nvGrpSpPr>
        <p:grpSpPr bwMode="auto">
          <a:xfrm>
            <a:off x="2565400" y="2376488"/>
            <a:ext cx="3408363" cy="1909762"/>
            <a:chOff x="2305834" y="2272853"/>
            <a:chExt cx="4057650" cy="2354263"/>
          </a:xfrm>
        </p:grpSpPr>
        <p:pic>
          <p:nvPicPr>
            <p:cNvPr id="15392" name="Picture 4">
              <a:extLst>
                <a:ext uri="{FF2B5EF4-FFF2-40B4-BE49-F238E27FC236}">
                  <a16:creationId xmlns:a16="http://schemas.microsoft.com/office/drawing/2014/main" id="{87C7F474-218C-7D48-A82E-22CC5F2787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359" y="3580953"/>
              <a:ext cx="2651125" cy="96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93" name="Picture 5">
              <a:extLst>
                <a:ext uri="{FF2B5EF4-FFF2-40B4-BE49-F238E27FC236}">
                  <a16:creationId xmlns:a16="http://schemas.microsoft.com/office/drawing/2014/main" id="{3D26BCAE-68C5-8143-B90A-CBFAA0F0BB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534" y="2272853"/>
              <a:ext cx="1327150" cy="1220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94" name="Picture 6">
              <a:extLst>
                <a:ext uri="{FF2B5EF4-FFF2-40B4-BE49-F238E27FC236}">
                  <a16:creationId xmlns:a16="http://schemas.microsoft.com/office/drawing/2014/main" id="{E35AF20F-CD04-2042-B4FF-E9FD74313A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459" y="2361753"/>
              <a:ext cx="1143000" cy="1081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95" name="Picture 20">
              <a:extLst>
                <a:ext uri="{FF2B5EF4-FFF2-40B4-BE49-F238E27FC236}">
                  <a16:creationId xmlns:a16="http://schemas.microsoft.com/office/drawing/2014/main" id="{86D151B0-B175-2646-B4C3-B527733E98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834" y="3458716"/>
              <a:ext cx="1295400" cy="11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366" name="AutoShape 28">
            <a:extLst>
              <a:ext uri="{FF2B5EF4-FFF2-40B4-BE49-F238E27FC236}">
                <a16:creationId xmlns:a16="http://schemas.microsoft.com/office/drawing/2014/main" id="{83DA8395-3EE5-B64C-8413-6195CA1A5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463" y="4227513"/>
            <a:ext cx="3221037" cy="993775"/>
          </a:xfrm>
          <a:prstGeom prst="wedgeRectCallout">
            <a:avLst>
              <a:gd name="adj1" fmla="val 11560"/>
              <a:gd name="adj2" fmla="val -8287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【Main dishes】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Meat, fish, eggs, Tofu, etc. i.e.,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food rich in </a:t>
            </a:r>
            <a:r>
              <a:rPr lang="en-US" altLang="ja-JP" sz="16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proteins</a:t>
            </a: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and </a:t>
            </a:r>
            <a:r>
              <a:rPr lang="en-US" altLang="ja-JP" sz="16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lipids</a:t>
            </a:r>
          </a:p>
        </p:txBody>
      </p:sp>
      <p:sp>
        <p:nvSpPr>
          <p:cNvPr id="15367" name="AutoShape 27">
            <a:extLst>
              <a:ext uri="{FF2B5EF4-FFF2-40B4-BE49-F238E27FC236}">
                <a16:creationId xmlns:a16="http://schemas.microsoft.com/office/drawing/2014/main" id="{EE772E48-499F-5546-9992-CEA97D633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8413" y="4219575"/>
            <a:ext cx="2270125" cy="1001713"/>
          </a:xfrm>
          <a:prstGeom prst="wedgeRectCallout">
            <a:avLst>
              <a:gd name="adj1" fmla="val 29301"/>
              <a:gd name="adj2" fmla="val -7911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【Staple food】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Rice, bread, noodles, etc. i.e., food rich mainly in </a:t>
            </a:r>
            <a:r>
              <a:rPr lang="en-US" altLang="ja-JP" sz="16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carbohydrates</a:t>
            </a:r>
          </a:p>
        </p:txBody>
      </p:sp>
      <p:sp>
        <p:nvSpPr>
          <p:cNvPr id="15368" name="Oval 23">
            <a:extLst>
              <a:ext uri="{FF2B5EF4-FFF2-40B4-BE49-F238E27FC236}">
                <a16:creationId xmlns:a16="http://schemas.microsoft.com/office/drawing/2014/main" id="{EBD660FD-7E59-9241-9C8E-61F80FB6A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9075" y="7623175"/>
            <a:ext cx="4824413" cy="874713"/>
          </a:xfrm>
          <a:prstGeom prst="ellipse">
            <a:avLst/>
          </a:prstGeom>
          <a:solidFill>
            <a:srgbClr val="FFFF66"/>
          </a:soli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【Soups </a:t>
            </a:r>
            <a:r>
              <a:rPr lang="ja-JP" altLang="en-US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・</a:t>
            </a: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Japanese</a:t>
            </a:r>
            <a:r>
              <a:rPr lang="ja-JP" altLang="en-US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</a:t>
            </a: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pickles】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Limit your intake of these to 1 dish per day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from either category, as they contain a high amount of </a:t>
            </a:r>
            <a:r>
              <a:rPr lang="en-US" altLang="ja-JP" sz="14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salt</a:t>
            </a: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5369" name="Picture 7">
            <a:extLst>
              <a:ext uri="{FF2B5EF4-FFF2-40B4-BE49-F238E27FC236}">
                <a16:creationId xmlns:a16="http://schemas.microsoft.com/office/drawing/2014/main" id="{1397F9F4-CE1E-BB4F-98E1-E09E44A57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7585075"/>
            <a:ext cx="64135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0" name="Picture 25">
            <a:extLst>
              <a:ext uri="{FF2B5EF4-FFF2-40B4-BE49-F238E27FC236}">
                <a16:creationId xmlns:a16="http://schemas.microsoft.com/office/drawing/2014/main" id="{858622F2-59C4-114F-B444-E0AC80820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7694613"/>
            <a:ext cx="5334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1" name="左中かっこ 4">
            <a:extLst>
              <a:ext uri="{FF2B5EF4-FFF2-40B4-BE49-F238E27FC236}">
                <a16:creationId xmlns:a16="http://schemas.microsoft.com/office/drawing/2014/main" id="{66A0F486-2786-4B4B-AEBB-1DBAAA2543F7}"/>
              </a:ext>
            </a:extLst>
          </p:cNvPr>
          <p:cNvSpPr>
            <a:spLocks/>
          </p:cNvSpPr>
          <p:nvPr/>
        </p:nvSpPr>
        <p:spPr bwMode="auto">
          <a:xfrm>
            <a:off x="806450" y="1296988"/>
            <a:ext cx="531813" cy="4051300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38" name="AutoShape 27">
            <a:extLst>
              <a:ext uri="{FF2B5EF4-FFF2-40B4-BE49-F238E27FC236}">
                <a16:creationId xmlns:a16="http://schemas.microsoft.com/office/drawing/2014/main" id="{32F709F1-5C31-0A45-A6B4-3B591831B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3024188"/>
            <a:ext cx="1390650" cy="1027112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latin typeface="Calibri" panose="020F0502020204030204" pitchFamily="34" charset="0"/>
                <a:cs typeface="Calibri" panose="020F0502020204030204" pitchFamily="34" charset="0"/>
              </a:rPr>
              <a:t>Include in every meal</a:t>
            </a:r>
            <a:endParaRPr lang="en-US" altLang="ja-JP" sz="1800" b="1" dirty="0">
              <a:latin typeface="Calibri" panose="020F0502020204030204" pitchFamily="34" charset="0"/>
              <a:ea typeface="HG丸ｺﾞｼｯｸM-PRO" pitchFamily="50" charset="-128"/>
              <a:cs typeface="Calibri" panose="020F0502020204030204" pitchFamily="34" charset="0"/>
            </a:endParaRPr>
          </a:p>
        </p:txBody>
      </p:sp>
      <p:sp>
        <p:nvSpPr>
          <p:cNvPr id="15373" name="Oval 22">
            <a:extLst>
              <a:ext uri="{FF2B5EF4-FFF2-40B4-BE49-F238E27FC236}">
                <a16:creationId xmlns:a16="http://schemas.microsoft.com/office/drawing/2014/main" id="{A2FA5528-54D4-3D4A-88B8-86CE4FBAD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9363" y="6122988"/>
            <a:ext cx="2844800" cy="1449387"/>
          </a:xfrm>
          <a:prstGeom prst="ellipse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【Dairy products】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Food rich in </a:t>
            </a:r>
            <a:r>
              <a:rPr lang="en-US" altLang="ja-JP" sz="14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proteins</a:t>
            </a: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and </a:t>
            </a:r>
            <a:r>
              <a:rPr lang="en-US" altLang="ja-JP" sz="14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lipids</a:t>
            </a: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(a glass of milk or a cup of yogurt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per day may serve as a guide)</a:t>
            </a:r>
            <a:endParaRPr lang="ja-JP" altLang="en-US" sz="1400" b="1"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374" name="Picture 18">
            <a:extLst>
              <a:ext uri="{FF2B5EF4-FFF2-40B4-BE49-F238E27FC236}">
                <a16:creationId xmlns:a16="http://schemas.microsoft.com/office/drawing/2014/main" id="{13933701-45A3-0740-8373-F1D5C7DC3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488" y="5616575"/>
            <a:ext cx="3905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5" name="Picture 24">
            <a:extLst>
              <a:ext uri="{FF2B5EF4-FFF2-40B4-BE49-F238E27FC236}">
                <a16:creationId xmlns:a16="http://schemas.microsoft.com/office/drawing/2014/main" id="{7702BEC8-7793-E443-8E6A-E861CD229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775" y="6173788"/>
            <a:ext cx="382588" cy="38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6" name="Oval 21">
            <a:extLst>
              <a:ext uri="{FF2B5EF4-FFF2-40B4-BE49-F238E27FC236}">
                <a16:creationId xmlns:a16="http://schemas.microsoft.com/office/drawing/2014/main" id="{CFEB281E-4C98-C442-BC51-251062F4D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7338" y="6267450"/>
            <a:ext cx="1981200" cy="1143000"/>
          </a:xfrm>
          <a:prstGeom prst="ellipse">
            <a:avLst/>
          </a:prstGeom>
          <a:solidFill>
            <a:srgbClr val="99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600" b="1">
              <a:ea typeface="HG丸ｺﾞｼｯｸM-PRO" panose="020F0600000000000000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【Fruits】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rich in </a:t>
            </a:r>
            <a:r>
              <a:rPr lang="en-US" altLang="ja-JP" sz="14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carbohydrates </a:t>
            </a:r>
            <a:br>
              <a:rPr lang="en-US" altLang="ja-JP" sz="14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</a:br>
            <a:r>
              <a:rPr lang="en-US" altLang="ja-JP" sz="14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and dietary fibers</a:t>
            </a:r>
          </a:p>
        </p:txBody>
      </p:sp>
      <p:pic>
        <p:nvPicPr>
          <p:cNvPr id="15377" name="Picture 10">
            <a:extLst>
              <a:ext uri="{FF2B5EF4-FFF2-40B4-BE49-F238E27FC236}">
                <a16:creationId xmlns:a16="http://schemas.microsoft.com/office/drawing/2014/main" id="{280898EC-4DFB-E14E-B4BE-8E0CF0161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048375"/>
            <a:ext cx="36353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8" name="AutoShape 31">
            <a:extLst>
              <a:ext uri="{FF2B5EF4-FFF2-40B4-BE49-F238E27FC236}">
                <a16:creationId xmlns:a16="http://schemas.microsoft.com/office/drawing/2014/main" id="{E43D4F9D-68C0-0E43-B5FE-F107E1B4E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5756275"/>
            <a:ext cx="1982788" cy="511175"/>
          </a:xfrm>
          <a:prstGeom prst="wedgeRectCallout">
            <a:avLst>
              <a:gd name="adj1" fmla="val -39458"/>
              <a:gd name="adj2" fmla="val 10569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 b="1">
              <a:ea typeface="HG丸ｺﾞｼｯｸM-PRO" panose="020F0600000000000000" pitchFamily="34" charset="-128"/>
            </a:endParaRPr>
          </a:p>
        </p:txBody>
      </p:sp>
      <p:sp>
        <p:nvSpPr>
          <p:cNvPr id="15379" name="AutoShape 31">
            <a:extLst>
              <a:ext uri="{FF2B5EF4-FFF2-40B4-BE49-F238E27FC236}">
                <a16:creationId xmlns:a16="http://schemas.microsoft.com/office/drawing/2014/main" id="{06A49761-9D0E-3943-8F35-6A923872A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5618163"/>
            <a:ext cx="2725738" cy="674687"/>
          </a:xfrm>
          <a:prstGeom prst="wedgeRectCallout">
            <a:avLst>
              <a:gd name="adj1" fmla="val 30278"/>
              <a:gd name="adj2" fmla="val 7006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You can also take dairy products or fruits as snacks.</a:t>
            </a:r>
            <a:endParaRPr lang="ja-JP" altLang="en-US" sz="1400" b="1"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380" name="Picture 11">
            <a:extLst>
              <a:ext uri="{FF2B5EF4-FFF2-40B4-BE49-F238E27FC236}">
                <a16:creationId xmlns:a16="http://schemas.microsoft.com/office/drawing/2014/main" id="{223FEFDD-BF84-334A-9391-FEF2EEE83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3" y="6262688"/>
            <a:ext cx="58102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81" name="左中かっこ 4">
            <a:extLst>
              <a:ext uri="{FF2B5EF4-FFF2-40B4-BE49-F238E27FC236}">
                <a16:creationId xmlns:a16="http://schemas.microsoft.com/office/drawing/2014/main" id="{FD9538B5-CCE8-A043-A7CB-B9BF00836909}"/>
              </a:ext>
            </a:extLst>
          </p:cNvPr>
          <p:cNvSpPr>
            <a:spLocks/>
          </p:cNvSpPr>
          <p:nvPr/>
        </p:nvSpPr>
        <p:spPr bwMode="auto">
          <a:xfrm>
            <a:off x="812800" y="5832475"/>
            <a:ext cx="531813" cy="1862138"/>
          </a:xfrm>
          <a:prstGeom prst="leftBrace">
            <a:avLst>
              <a:gd name="adj1" fmla="val 0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F1462A0F-B13F-584C-AF1C-4ADBD4E12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" y="6059488"/>
            <a:ext cx="1163638" cy="149225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latin typeface="Calibri" panose="020F0502020204030204" pitchFamily="34" charset="0"/>
                <a:cs typeface="Calibri" panose="020F0502020204030204" pitchFamily="34" charset="0"/>
              </a:rPr>
              <a:t>Include ONCE each day </a:t>
            </a:r>
            <a:endParaRPr lang="en-US" altLang="ja-JP" sz="1800" b="1" dirty="0">
              <a:latin typeface="Calibri" panose="020F0502020204030204" pitchFamily="34" charset="0"/>
              <a:ea typeface="HG丸ｺﾞｼｯｸM-PRO" pitchFamily="50" charset="-128"/>
              <a:cs typeface="Calibri" panose="020F0502020204030204" pitchFamily="34" charset="0"/>
            </a:endParaRPr>
          </a:p>
        </p:txBody>
      </p:sp>
      <p:grpSp>
        <p:nvGrpSpPr>
          <p:cNvPr id="15383" name="グループ化 8">
            <a:extLst>
              <a:ext uri="{FF2B5EF4-FFF2-40B4-BE49-F238E27FC236}">
                <a16:creationId xmlns:a16="http://schemas.microsoft.com/office/drawing/2014/main" id="{8109BA95-C2EE-2849-B1B2-761686D35D30}"/>
              </a:ext>
            </a:extLst>
          </p:cNvPr>
          <p:cNvGrpSpPr>
            <a:grpSpLocks/>
          </p:cNvGrpSpPr>
          <p:nvPr/>
        </p:nvGrpSpPr>
        <p:grpSpPr bwMode="auto">
          <a:xfrm>
            <a:off x="1506538" y="1285875"/>
            <a:ext cx="5162550" cy="1138238"/>
            <a:chOff x="1703474" y="1293076"/>
            <a:chExt cx="4902114" cy="1115730"/>
          </a:xfrm>
        </p:grpSpPr>
        <p:sp>
          <p:nvSpPr>
            <p:cNvPr id="15389" name="AutoShape 29">
              <a:extLst>
                <a:ext uri="{FF2B5EF4-FFF2-40B4-BE49-F238E27FC236}">
                  <a16:creationId xmlns:a16="http://schemas.microsoft.com/office/drawing/2014/main" id="{3E949A09-AE88-764A-975A-378C1781E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474" y="1293076"/>
              <a:ext cx="4902114" cy="857700"/>
            </a:xfrm>
            <a:prstGeom prst="wedgeRectCallout">
              <a:avLst>
                <a:gd name="adj1" fmla="val 9190"/>
                <a:gd name="adj2" fmla="val 9027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800" b="1">
                  <a:latin typeface="Calibri" panose="020F0502020204030204" pitchFamily="34" charset="0"/>
                  <a:ea typeface="HG丸ｺﾞｼｯｸM-PRO" panose="020F0600000000000000" pitchFamily="34" charset="-128"/>
                  <a:cs typeface="Calibri" panose="020F0502020204030204" pitchFamily="34" charset="0"/>
                </a:rPr>
                <a:t>【Side dishes】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800" b="1">
                  <a:latin typeface="Calibri" panose="020F0502020204030204" pitchFamily="34" charset="0"/>
                  <a:ea typeface="HG丸ｺﾞｼｯｸM-PRO" panose="020F0600000000000000" pitchFamily="34" charset="-128"/>
                  <a:cs typeface="Calibri" panose="020F0502020204030204" pitchFamily="34" charset="0"/>
                </a:rPr>
                <a:t>Vegetables, seaweeds, mushrooms, etc. i.e.,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800" b="1">
                  <a:latin typeface="Calibri" panose="020F0502020204030204" pitchFamily="34" charset="0"/>
                  <a:ea typeface="HG丸ｺﾞｼｯｸM-PRO" panose="020F0600000000000000" pitchFamily="34" charset="-128"/>
                  <a:cs typeface="Calibri" panose="020F0502020204030204" pitchFamily="34" charset="0"/>
                </a:rPr>
                <a:t>food rich in </a:t>
              </a:r>
              <a:r>
                <a:rPr lang="en-US" altLang="ja-JP" sz="1800" b="1">
                  <a:solidFill>
                    <a:srgbClr val="FF0000"/>
                  </a:solidFill>
                  <a:latin typeface="Calibri" panose="020F0502020204030204" pitchFamily="34" charset="0"/>
                  <a:ea typeface="HG丸ｺﾞｼｯｸM-PRO" panose="020F0600000000000000" pitchFamily="34" charset="-128"/>
                  <a:cs typeface="Calibri" panose="020F0502020204030204" pitchFamily="34" charset="0"/>
                </a:rPr>
                <a:t>vitamins, minerals, and dietary fibers</a:t>
              </a:r>
              <a:r>
                <a:rPr lang="en-US" altLang="ja-JP" sz="1800" b="1">
                  <a:latin typeface="Calibri" panose="020F0502020204030204" pitchFamily="34" charset="0"/>
                  <a:ea typeface="HG丸ｺﾞｼｯｸM-PRO" panose="020F0600000000000000" pitchFamily="34" charset="-128"/>
                  <a:cs typeface="Calibri" panose="020F0502020204030204" pitchFamily="34" charset="0"/>
                </a:rPr>
                <a:t>.</a:t>
              </a:r>
              <a:endParaRPr lang="ja-JP" altLang="en-US" sz="18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15390" name="二等辺三角形 1">
              <a:extLst>
                <a:ext uri="{FF2B5EF4-FFF2-40B4-BE49-F238E27FC236}">
                  <a16:creationId xmlns:a16="http://schemas.microsoft.com/office/drawing/2014/main" id="{BCA101DA-188A-7246-B90C-433CBD2416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821591" y="2151061"/>
              <a:ext cx="706438" cy="257745"/>
            </a:xfrm>
            <a:prstGeom prst="triangle">
              <a:avLst>
                <a:gd name="adj" fmla="val 9891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en-US" sz="2400"/>
            </a:p>
          </p:txBody>
        </p:sp>
        <p:cxnSp>
          <p:nvCxnSpPr>
            <p:cNvPr id="15391" name="直線コネクタ 4">
              <a:extLst>
                <a:ext uri="{FF2B5EF4-FFF2-40B4-BE49-F238E27FC236}">
                  <a16:creationId xmlns:a16="http://schemas.microsoft.com/office/drawing/2014/main" id="{02C618DD-0042-B149-A41A-97A27AA50CC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25120" y="2151061"/>
              <a:ext cx="669600" cy="0"/>
            </a:xfrm>
            <a:prstGeom prst="line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5384" name="Oval 23">
            <a:extLst>
              <a:ext uri="{FF2B5EF4-FFF2-40B4-BE49-F238E27FC236}">
                <a16:creationId xmlns:a16="http://schemas.microsoft.com/office/drawing/2014/main" id="{0E783529-77BA-8F4A-BE23-36DFE4B47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188" y="8566150"/>
            <a:ext cx="5883275" cy="1260475"/>
          </a:xfrm>
          <a:prstGeom prst="ellipse">
            <a:avLst/>
          </a:prstGeom>
          <a:solidFill>
            <a:srgbClr val="FF93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【Lipids】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Limit your intake of deep-fried foods to once or twice a week,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as they contain a </a:t>
            </a:r>
            <a:r>
              <a:rPr lang="en-US" altLang="ja-JP" sz="1400" b="1">
                <a:solidFill>
                  <a:srgbClr val="FF0000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high amount of energy</a:t>
            </a: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. Also, be careful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about the amount of oils or dressings you use on a daily basis.</a:t>
            </a:r>
          </a:p>
        </p:txBody>
      </p:sp>
      <p:pic>
        <p:nvPicPr>
          <p:cNvPr id="15385" name="Picture 36" descr="GUM03_CL16040">
            <a:extLst>
              <a:ext uri="{FF2B5EF4-FFF2-40B4-BE49-F238E27FC236}">
                <a16:creationId xmlns:a16="http://schemas.microsoft.com/office/drawing/2014/main" id="{DD18D40C-16B3-9D46-A8E8-981B17FA4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84">
            <a:off x="6234113" y="8909050"/>
            <a:ext cx="255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6" name="スライド番号プレースホルダー 1">
            <a:extLst>
              <a:ext uri="{FF2B5EF4-FFF2-40B4-BE49-F238E27FC236}">
                <a16:creationId xmlns:a16="http://schemas.microsoft.com/office/drawing/2014/main" id="{1A13F8DE-F1A8-4C4F-AC91-15192848C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35600" y="9571038"/>
            <a:ext cx="1428750" cy="661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8EB271-3A78-0240-B7E2-2AC5ACF4309A}" type="slidenum">
              <a:rPr lang="en-US" altLang="ja-JP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ja-JP" sz="1400"/>
          </a:p>
        </p:txBody>
      </p:sp>
      <p:pic>
        <p:nvPicPr>
          <p:cNvPr id="15387" name="Picture 15">
            <a:extLst>
              <a:ext uri="{FF2B5EF4-FFF2-40B4-BE49-F238E27FC236}">
                <a16:creationId xmlns:a16="http://schemas.microsoft.com/office/drawing/2014/main" id="{A2857FF3-61DD-A14A-8C0E-406083BB0DB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9688"/>
            <a:ext cx="398463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8" name="テキスト ボックス 1">
            <a:extLst>
              <a:ext uri="{FF2B5EF4-FFF2-40B4-BE49-F238E27FC236}">
                <a16:creationId xmlns:a16="http://schemas.microsoft.com/office/drawing/2014/main" id="{A1A40CCE-F104-2340-A336-2414A019A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75" y="5224463"/>
            <a:ext cx="3921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000">
                <a:latin typeface="Calibri" panose="020F0502020204030204" pitchFamily="34" charset="0"/>
                <a:cs typeface="Calibri" panose="020F0502020204030204" pitchFamily="34" charset="0"/>
              </a:rPr>
              <a:t>＊</a:t>
            </a:r>
            <a:r>
              <a:rPr lang="en-US" altLang="ja-JP" sz="1000">
                <a:latin typeface="Calibri" panose="020F0502020204030204" pitchFamily="34" charset="0"/>
                <a:cs typeface="Calibri" panose="020F0502020204030204" pitchFamily="34" charset="0"/>
              </a:rPr>
              <a:t>If you have nephropathy, you might need to reduce the amount of protein. Please discuss with your doctor.</a:t>
            </a:r>
            <a:endParaRPr lang="ja-JP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4">
            <a:extLst>
              <a:ext uri="{FF2B5EF4-FFF2-40B4-BE49-F238E27FC236}">
                <a16:creationId xmlns:a16="http://schemas.microsoft.com/office/drawing/2014/main" id="{C48B5759-CAFB-0043-A949-B448F1BD9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-158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17410" name="Rectangle 15">
            <a:extLst>
              <a:ext uri="{FF2B5EF4-FFF2-40B4-BE49-F238E27FC236}">
                <a16:creationId xmlns:a16="http://schemas.microsoft.com/office/drawing/2014/main" id="{EEA3089E-02A1-AF48-95E5-D01278E11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906463"/>
            <a:ext cx="6429375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ja-JP" altLang="ja-JP" sz="600" b="1"/>
            </a:b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1. Limit to one cup of miso or other kinds of soup per day.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   Chunky soups are favorable (e.g., containing chunks of vegetables, etc.).</a:t>
            </a:r>
            <a:endParaRPr lang="ja-JP" altLang="en-US" sz="1600"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2. Do not drink all of the soup when eating noodles.</a:t>
            </a:r>
            <a:endParaRPr lang="ja-JP" altLang="en-US" sz="1600"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3.</a:t>
            </a:r>
            <a:r>
              <a:rPr lang="en-US" altLang="ja-JP" sz="16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</a:rPr>
              <a:t>Limit to </a:t>
            </a:r>
            <a:r>
              <a:rPr lang="en-US" altLang="ja-JP" sz="1600">
                <a:latin typeface="Calibri" panose="020F0502020204030204" pitchFamily="34" charset="0"/>
                <a:cs typeface="Calibri" panose="020F0502020204030204" pitchFamily="34" charset="0"/>
              </a:rPr>
              <a:t>one small plate of pickles per day (e.g., Japanese pickles),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latin typeface="Calibri" panose="020F0502020204030204" pitchFamily="34" charset="0"/>
                <a:cs typeface="Calibri" panose="020F0502020204030204" pitchFamily="34" charset="0"/>
              </a:rPr>
              <a:t>    with no soy sauce.</a:t>
            </a:r>
            <a:endParaRPr lang="en-US" altLang="ja-JP" sz="1600">
              <a:latin typeface="Calibri" panose="020F0502020204030204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</a:rPr>
              <a:t>4. When using soy sauce, dip your food lightly, rather than pouring it on.</a:t>
            </a:r>
            <a:endParaRPr lang="ja-JP" altLang="en-US" sz="1600">
              <a:latin typeface="Calibri" panose="020F0502020204030204" pitchFamily="34" charset="0"/>
              <a:ea typeface="HG丸ｺﾞｼｯｸM-PRO" panose="020F0600000000000000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</a:rPr>
              <a:t>5.</a:t>
            </a:r>
            <a:r>
              <a:rPr lang="ja-JP" altLang="en-US" sz="1600">
                <a:latin typeface="Calibri" panose="020F0502020204030204" pitchFamily="34" charset="0"/>
                <a:ea typeface="HG丸ｺﾞｼｯｸM-PRO" panose="020F0600000000000000" pitchFamily="34" charset="-128"/>
              </a:rPr>
              <a:t> </a:t>
            </a: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</a:rPr>
              <a:t>Know which food include lots of salt and adjust the amount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latin typeface="Calibri" panose="020F0502020204030204" pitchFamily="34" charset="0"/>
                <a:ea typeface="HG丸ｺﾞｼｯｸM-PRO" panose="020F0600000000000000" pitchFamily="34" charset="-128"/>
              </a:rPr>
              <a:t>    frequency of intake.</a:t>
            </a:r>
            <a:endParaRPr lang="ja-JP" altLang="en-US" sz="1600">
              <a:latin typeface="Calibri" panose="020F0502020204030204" pitchFamily="34" charset="0"/>
              <a:ea typeface="HG丸ｺﾞｼｯｸM-PRO" panose="020F0600000000000000" pitchFamily="34" charset="-128"/>
            </a:endParaRPr>
          </a:p>
        </p:txBody>
      </p:sp>
      <p:sp>
        <p:nvSpPr>
          <p:cNvPr id="17411" name="Rectangle 17">
            <a:extLst>
              <a:ext uri="{FF2B5EF4-FFF2-40B4-BE49-F238E27FC236}">
                <a16:creationId xmlns:a16="http://schemas.microsoft.com/office/drawing/2014/main" id="{ECA5DE48-3E3B-774B-A9C7-455CCE9D0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5213"/>
            <a:ext cx="48006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00175" algn="l"/>
                <a:tab pos="2800350" algn="l"/>
                <a:tab pos="3000375" algn="l"/>
                <a:tab pos="4200525" algn="l"/>
              </a:tabLs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ja-JP" altLang="ja-JP" sz="600"/>
            </a:br>
            <a:endParaRPr lang="ja-JP" altLang="ja-JP" sz="2400"/>
          </a:p>
          <a:p>
            <a:pPr>
              <a:spcBef>
                <a:spcPct val="0"/>
              </a:spcBef>
              <a:buFontTx/>
              <a:buNone/>
            </a:pPr>
            <a:r>
              <a:rPr lang="ja-JP" altLang="ja-JP" sz="1400">
                <a:latin typeface="Century" panose="02040604050505020304" pitchFamily="18" charset="0"/>
                <a:cs typeface="Times New Roman" panose="02020603050405020304" pitchFamily="18" charset="0"/>
              </a:rPr>
              <a:t>　　　　　　</a:t>
            </a:r>
            <a:r>
              <a:rPr lang="ja-JP" altLang="en-US" sz="1400">
                <a:latin typeface="Century" panose="02040604050505020304" pitchFamily="18" charset="0"/>
                <a:cs typeface="Times New Roman" panose="02020603050405020304" pitchFamily="18" charset="0"/>
              </a:rPr>
              <a:t>					</a:t>
            </a:r>
            <a:endParaRPr lang="ja-JP" altLang="en-US" sz="600"/>
          </a:p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A36ADF24-9623-0049-B5CD-55F7AF818B51}"/>
              </a:ext>
            </a:extLst>
          </p:cNvPr>
          <p:cNvSpPr/>
          <p:nvPr/>
        </p:nvSpPr>
        <p:spPr>
          <a:xfrm>
            <a:off x="908050" y="215900"/>
            <a:ext cx="5199063" cy="792163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ja-JP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Tips on reducing</a:t>
            </a:r>
            <a:r>
              <a:rPr lang="ja-JP" altLang="en-US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salt intake</a:t>
            </a:r>
            <a:endParaRPr lang="ja-JP" altLang="ja-JP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50" name="Rectangle 15">
            <a:extLst>
              <a:ext uri="{FF2B5EF4-FFF2-40B4-BE49-F238E27FC236}">
                <a16:creationId xmlns:a16="http://schemas.microsoft.com/office/drawing/2014/main" id="{3866551C-D3CC-D54C-A1E3-672961488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3632200"/>
            <a:ext cx="6632575" cy="591026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br>
              <a:rPr lang="ja-JP" altLang="ja-JP" sz="1400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Using sour taste</a:t>
            </a: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　</a:t>
            </a:r>
            <a:endParaRPr lang="en-US" altLang="ja-JP" sz="1400" b="1" dirty="0">
              <a:solidFill>
                <a:schemeClr val="accent2"/>
              </a:solidFill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Sour tastes are; Vinegar, lemon juice, Yuzu, </a:t>
            </a:r>
            <a:r>
              <a:rPr lang="en-US" altLang="ja-JP" sz="1400" b="1" dirty="0" err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Sudachi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, and </a:t>
            </a:r>
            <a:r>
              <a:rPr lang="en-US" altLang="ja-JP" sz="1400" b="1" dirty="0" err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Kabosu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juices.</a:t>
            </a:r>
            <a:endParaRPr lang="ja-JP" altLang="en-US" sz="1400" b="1"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Using spices and pot herbs</a:t>
            </a:r>
            <a:endParaRPr lang="ja-JP" altLang="en-US" sz="1400" b="1">
              <a:solidFill>
                <a:schemeClr val="accent2"/>
              </a:solidFill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Spices include peppers, curry powders, mustards, grated wasabi, and chili peppers.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Pot herbs include Japanese basils, gingers, onions, cibol,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Japanese (myoga) ginger, Japanese honewort, sesames, and laver.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Using “dashi” soup stock and “umami”</a:t>
            </a:r>
            <a:endParaRPr lang="ja-JP" altLang="en-US" sz="1400" b="1">
              <a:solidFill>
                <a:schemeClr val="accent2"/>
              </a:solidFill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“Dashi” soup stock helps reduce salt intake and can be made with dried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bonito flakes, dried kelp, dried small fish or dried mushrooms.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Be careful when using commercially available “dashi” granulated powders,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as they may contain a high amount of salt.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Using “dashi” and soy sauce combinations</a:t>
            </a:r>
            <a:endParaRPr lang="ja-JP" altLang="en-US" sz="1400" b="1">
              <a:solidFill>
                <a:schemeClr val="accent2"/>
              </a:solidFill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Use a 2:1 soy sauce/“dashi” combination or a </a:t>
            </a:r>
            <a:r>
              <a:rPr lang="en-US" altLang="ja-JP" sz="1400" b="1" dirty="0" err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Su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(vinegar)-soy sauce combination.</a:t>
            </a:r>
            <a:endParaRPr lang="ja-JP" altLang="en-US" sz="1400" b="1"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Using a variety of cooking methods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Char food lightly or use finishing oils for a tasty flavor.</a:t>
            </a:r>
          </a:p>
          <a:p>
            <a:pPr marL="134938" indent="-128588"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Instead of seasoning your food too highly before cooking</a:t>
            </a:r>
            <a:r>
              <a:rPr lang="en-US" altLang="ja-JP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,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finish it with seasoning  applied to the surface.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Using fresh foodstuffs</a:t>
            </a:r>
            <a:endParaRPr lang="ja-JP" altLang="en-US" sz="1400" b="1">
              <a:solidFill>
                <a:schemeClr val="accent2"/>
              </a:solidFill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Make the best use of the flavor of the ingredients while they are fresh.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Using salt selectively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Instead of making all dishes lightly seasoned, using salt only in some of the main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   dishes will make you feel more satisfied.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★</a:t>
            </a:r>
            <a:r>
              <a:rPr lang="en-US" altLang="ja-JP" sz="1400" b="1" dirty="0">
                <a:solidFill>
                  <a:schemeClr val="accent2"/>
                </a:solidFill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Eat your meals at their appropriate temperature</a:t>
            </a:r>
            <a:endParaRPr lang="ja-JP" altLang="en-US" sz="1400" b="1">
              <a:solidFill>
                <a:schemeClr val="accent2"/>
              </a:solidFill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400" b="1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　</a:t>
            </a: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Eating hot foods while they are still warm and cold foods while they are still cold,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ja-JP" sz="1400" b="1" dirty="0">
                <a:latin typeface="Calibri" panose="020F0502020204030204" pitchFamily="34" charset="0"/>
                <a:ea typeface="HG丸ｺﾞｼｯｸM-PRO" panose="020F0600000000000000" pitchFamily="34" charset="-128"/>
                <a:cs typeface="Calibri" panose="020F0502020204030204" pitchFamily="34" charset="0"/>
              </a:rPr>
              <a:t>    will make you feel more satisfied.</a:t>
            </a:r>
            <a:endParaRPr lang="ja-JP" altLang="en-US" sz="1400" b="1">
              <a:latin typeface="Calibri" panose="020F0502020204030204" pitchFamily="34" charset="0"/>
              <a:ea typeface="HG丸ｺﾞｼｯｸM-PRO" panose="020F06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7414" name="図 1">
            <a:extLst>
              <a:ext uri="{FF2B5EF4-FFF2-40B4-BE49-F238E27FC236}">
                <a16:creationId xmlns:a16="http://schemas.microsoft.com/office/drawing/2014/main" id="{2BB28290-050B-6941-98D7-532C59C35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287" flipH="1">
            <a:off x="6448425" y="1187450"/>
            <a:ext cx="263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図 2">
            <a:extLst>
              <a:ext uri="{FF2B5EF4-FFF2-40B4-BE49-F238E27FC236}">
                <a16:creationId xmlns:a16="http://schemas.microsoft.com/office/drawing/2014/main" id="{EF749F10-D512-5444-AFD6-B33B792DF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2330450"/>
            <a:ext cx="239713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図 3">
            <a:extLst>
              <a:ext uri="{FF2B5EF4-FFF2-40B4-BE49-F238E27FC236}">
                <a16:creationId xmlns:a16="http://schemas.microsoft.com/office/drawing/2014/main" id="{D6FF8DB0-E757-D846-8E40-84401385E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593">
            <a:off x="6475413" y="3368675"/>
            <a:ext cx="2381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円/楕円 11">
            <a:extLst>
              <a:ext uri="{FF2B5EF4-FFF2-40B4-BE49-F238E27FC236}">
                <a16:creationId xmlns:a16="http://schemas.microsoft.com/office/drawing/2014/main" id="{5D311598-21FA-C140-A4C8-79BF726F0628}"/>
              </a:ext>
            </a:extLst>
          </p:cNvPr>
          <p:cNvSpPr/>
          <p:nvPr/>
        </p:nvSpPr>
        <p:spPr>
          <a:xfrm>
            <a:off x="493713" y="3146425"/>
            <a:ext cx="5870575" cy="757238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ja-JP" sz="2000" b="1" dirty="0">
                <a:solidFill>
                  <a:schemeClr val="tx1"/>
                </a:solidFill>
                <a:latin typeface="Calibri" panose="020F0502020204030204" pitchFamily="34" charset="0"/>
                <a:ea typeface="HG丸ｺﾞｼｯｸM-PRO" pitchFamily="50" charset="-128"/>
                <a:cs typeface="Calibri" panose="020F0502020204030204" pitchFamily="34" charset="0"/>
              </a:rPr>
              <a:t>Cooking tips on bringing out   “UMAMI” (savory taste )</a:t>
            </a:r>
          </a:p>
        </p:txBody>
      </p:sp>
      <p:sp>
        <p:nvSpPr>
          <p:cNvPr id="17418" name="スライド番号プレースホルダー 1">
            <a:extLst>
              <a:ext uri="{FF2B5EF4-FFF2-40B4-BE49-F238E27FC236}">
                <a16:creationId xmlns:a16="http://schemas.microsoft.com/office/drawing/2014/main" id="{1A1975A9-EE34-8B4B-A6D8-F3175FA0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29250" y="9604375"/>
            <a:ext cx="1428750" cy="66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07C81E-A992-4745-87B5-2C15A3928148}" type="slidenum">
              <a:rPr lang="en-US" altLang="ja-JP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ja-JP" sz="1400"/>
          </a:p>
        </p:txBody>
      </p:sp>
      <p:pic>
        <p:nvPicPr>
          <p:cNvPr id="17419" name="Picture 15">
            <a:extLst>
              <a:ext uri="{FF2B5EF4-FFF2-40B4-BE49-F238E27FC236}">
                <a16:creationId xmlns:a16="http://schemas.microsoft.com/office/drawing/2014/main" id="{1E9BE2EF-9A51-6E4D-97E8-6CA5DE9188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28575"/>
            <a:ext cx="43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12607</TotalTime>
  <Words>665</Words>
  <Application>Microsoft Macintosh PowerPoint</Application>
  <PresentationFormat>ユーザー設定</PresentationFormat>
  <Paragraphs>68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Times New Roman</vt:lpstr>
      <vt:lpstr>ＭＳ Ｐゴシック</vt:lpstr>
      <vt:lpstr>Arial</vt:lpstr>
      <vt:lpstr>Calibri</vt:lpstr>
      <vt:lpstr>HG丸ｺﾞｼｯｸM-PRO</vt:lpstr>
      <vt:lpstr>Century</vt:lpstr>
      <vt:lpstr>標準デザイン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NEC-PCuser</dc:creator>
  <cp:lastModifiedBy>永島俊男</cp:lastModifiedBy>
  <cp:revision>130</cp:revision>
  <cp:lastPrinted>2021-12-02T03:33:45Z</cp:lastPrinted>
  <dcterms:created xsi:type="dcterms:W3CDTF">2003-10-17T06:00:37Z</dcterms:created>
  <dcterms:modified xsi:type="dcterms:W3CDTF">2021-12-06T01:49:49Z</dcterms:modified>
</cp:coreProperties>
</file>