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7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FF"/>
    <a:srgbClr val="FFFFCC"/>
    <a:srgbClr val="CCEC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5"/>
  </p:normalViewPr>
  <p:slideViewPr>
    <p:cSldViewPr>
      <p:cViewPr>
        <p:scale>
          <a:sx n="171" d="100"/>
          <a:sy n="171" d="100"/>
        </p:scale>
        <p:origin x="1792" y="-35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fld id="{E445A1AE-5561-42EE-A458-C4931407F6D6}" type="datetimeFigureOut">
              <a:rPr kumimoji="1" lang="ja-JP" altLang="en-US" smtClean="0"/>
              <a:pPr/>
              <a:t>2021/11/30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5F86C-3DB1-4F6B-BA14-3104AA8BDD8A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49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FC03C-5A01-4A53-BE0A-0606D1829B4B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4CE3-A91F-47BD-8400-23E5EA8D3164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21C4-20F2-41B3-8F40-FD52AD78C600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DE7-6C86-4F2F-854C-33929C0443E8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315F6-513F-4C0D-9BBE-7B3198AFDFA5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0C1B-3538-4B05-BD4F-087E3157B040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ED20-B05B-4960-B9D7-700CC97237D4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DEE4-F1A3-4CB0-92DD-89D80EFCF4F5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F37-5D65-4209-9918-D59010EBAD16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59F6-683D-46E5-A927-C708CF35874B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D0B3-D8FA-4C1F-B264-513BCC33C914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8A0F7-F57F-4764-A4D4-8BD568ADAA8D}" type="datetime1">
              <a:rPr kumimoji="1" lang="ja-JP" altLang="en-US" smtClean="0"/>
              <a:t>2021/11/30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5.png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99" y="770922"/>
            <a:ext cx="696330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en-US" altLang="ja-JP" sz="1600" b="1" dirty="0"/>
              <a:t>Advantages of having  regular exercise</a:t>
            </a:r>
            <a:r>
              <a:rPr lang="en-US" altLang="ja-JP" b="1" dirty="0"/>
              <a:t>:</a:t>
            </a: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>
                <a:solidFill>
                  <a:srgbClr val="FF0000"/>
                </a:solidFill>
              </a:rPr>
              <a:t>Helping reduce BG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/>
              <a:t>Exercise helps promote consumption of glucose as the energy source </a:t>
            </a:r>
          </a:p>
          <a:p>
            <a:r>
              <a:rPr lang="en-US" altLang="ja-JP" sz="1400" dirty="0"/>
              <a:t>           and is particularly effective when performed within 1 or 2 hours after meals.</a:t>
            </a:r>
            <a:endParaRPr lang="ja-JP" altLang="ja-JP" sz="1400" dirty="0"/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>
                <a:solidFill>
                  <a:srgbClr val="FF0000"/>
                </a:solidFill>
              </a:rPr>
              <a:t>Making glycemic control easier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/>
              <a:t>Exercise therapy promotes muscular uptake of glucose, which, in turn, </a:t>
            </a:r>
          </a:p>
          <a:p>
            <a:r>
              <a:rPr lang="en-US" altLang="ja-JP" sz="1400" dirty="0"/>
              <a:t>           helps reduce in BG.</a:t>
            </a:r>
            <a:endParaRPr lang="ja-JP" altLang="ja-JP" sz="1400" dirty="0"/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0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>
                <a:solidFill>
                  <a:srgbClr val="FF0000"/>
                </a:solidFill>
              </a:rPr>
              <a:t>Helping reduce body weight</a:t>
            </a:r>
            <a:endParaRPr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/>
              <a:t>Exercise therapy promotes consumption of energy, which, </a:t>
            </a:r>
          </a:p>
          <a:p>
            <a:r>
              <a:rPr lang="en-US" altLang="ja-JP" sz="1400" dirty="0"/>
              <a:t>            in turn, helps reduce or maintain body weight. </a:t>
            </a:r>
            <a:endParaRPr lang="ja-JP" altLang="ja-JP" sz="1400" dirty="0"/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0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>
                <a:solidFill>
                  <a:srgbClr val="FF0000"/>
                </a:solidFill>
              </a:rPr>
              <a:t>Enhancing cardiopulmonary function</a:t>
            </a:r>
            <a:endParaRPr lang="ja-JP" altLang="ja-JP" dirty="0">
              <a:solidFill>
                <a:srgbClr val="FF0000"/>
              </a:solidFill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/>
              <a:t>Exercise therapy helps improve circulation and lower blood pressure, </a:t>
            </a:r>
          </a:p>
          <a:p>
            <a:r>
              <a:rPr lang="en-US" altLang="ja-JP" sz="1400" dirty="0"/>
              <a:t>            which, in turn, helps prevent DM complications.</a:t>
            </a:r>
            <a:endParaRPr lang="ja-JP" altLang="ja-JP" sz="1400" dirty="0"/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>
                <a:solidFill>
                  <a:srgbClr val="FF0000"/>
                </a:solidFill>
              </a:rPr>
              <a:t>Increasing “beneficial” cholesterol</a:t>
            </a:r>
            <a:endParaRPr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449263" indent="-449263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/>
              <a:t>Exercise therapy helps increase “beneficial” cholesterol (HDL cholesterol )and thereby prevent atherosclerosis (tightening or stiffening of your arteries).</a:t>
            </a:r>
            <a:endParaRPr lang="ja-JP" altLang="ja-JP" sz="1400" dirty="0"/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dirty="0"/>
              <a:t>Other benefits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      </a:t>
            </a:r>
            <a:r>
              <a:rPr lang="en-US" altLang="ja-JP" sz="1400" dirty="0"/>
              <a:t>Exercise therapy also helps </a:t>
            </a:r>
            <a:r>
              <a:rPr lang="en-US" altLang="ja-JP" sz="1400" dirty="0">
                <a:solidFill>
                  <a:srgbClr val="FF0000"/>
                </a:solidFill>
              </a:rPr>
              <a:t>build your muscles</a:t>
            </a:r>
            <a:r>
              <a:rPr lang="en-US" altLang="ja-JP" sz="1400" dirty="0"/>
              <a:t>, </a:t>
            </a:r>
          </a:p>
          <a:p>
            <a:r>
              <a:rPr lang="en-US" altLang="ja-JP" sz="1400" dirty="0"/>
              <a:t>            make it easier for you to move, and increase </a:t>
            </a:r>
          </a:p>
          <a:p>
            <a:r>
              <a:rPr lang="en-US" altLang="ja-JP" sz="1400" dirty="0"/>
              <a:t>            your physical activity. Moreover, it helps </a:t>
            </a:r>
            <a:r>
              <a:rPr lang="en-US" altLang="ja-JP" sz="1400" dirty="0">
                <a:solidFill>
                  <a:srgbClr val="FF0000"/>
                </a:solidFill>
              </a:rPr>
              <a:t>strengthen </a:t>
            </a:r>
          </a:p>
          <a:p>
            <a:r>
              <a:rPr lang="en-US" altLang="ja-JP" sz="1400" dirty="0">
                <a:solidFill>
                  <a:srgbClr val="FF0000"/>
                </a:solidFill>
              </a:rPr>
              <a:t>             your bones </a:t>
            </a:r>
            <a:r>
              <a:rPr lang="en-US" altLang="ja-JP" sz="1400" dirty="0"/>
              <a:t>and </a:t>
            </a:r>
            <a:r>
              <a:rPr lang="en-US" altLang="ja-JP" sz="1400" dirty="0">
                <a:solidFill>
                  <a:srgbClr val="FF0000"/>
                </a:solidFill>
              </a:rPr>
              <a:t>relieve your stress</a:t>
            </a:r>
            <a:r>
              <a:rPr lang="en-US" altLang="ja-JP" dirty="0"/>
              <a:t>. 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162056" y="8230800"/>
            <a:ext cx="1981392" cy="865611"/>
          </a:xfrm>
          <a:prstGeom prst="cloudCallout">
            <a:avLst>
              <a:gd name="adj1" fmla="val 60025"/>
              <a:gd name="adj2" fmla="val 19417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30 to 60 minutes a day</a:t>
            </a:r>
            <a:endParaRPr lang="ja-JP" altLang="ja-JP" sz="1400" dirty="0">
              <a:solidFill>
                <a:schemeClr val="tx1"/>
              </a:solidFill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4294368" y="7020272"/>
            <a:ext cx="2519008" cy="1864580"/>
          </a:xfrm>
          <a:prstGeom prst="cloudCallout">
            <a:avLst>
              <a:gd name="adj1" fmla="val -55845"/>
              <a:gd name="adj2" fmla="val 42518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It is important that you continue with exercise therapy comfortably, pleasantly, and regularly.</a:t>
            </a:r>
            <a:r>
              <a:rPr lang="ja-JP" altLang="en-US" sz="1400" dirty="0">
                <a:solidFill>
                  <a:schemeClr val="tx1"/>
                </a:solidFill>
              </a:rPr>
              <a:t>★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188640" y="44700"/>
            <a:ext cx="6408712" cy="72622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</a:rPr>
              <a:t>Keys to successful exercise therapy</a:t>
            </a:r>
            <a:endParaRPr lang="ja-JP" altLang="ja-JP" sz="2000" dirty="0">
              <a:solidFill>
                <a:schemeClr val="tx1"/>
              </a:solidFill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71" y="902908"/>
            <a:ext cx="2519008" cy="107057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00" y="3231724"/>
            <a:ext cx="1087562" cy="980236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344" y="4390052"/>
            <a:ext cx="936756" cy="1070578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765" y="8144626"/>
            <a:ext cx="1066285" cy="951785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18798" y="20768"/>
            <a:ext cx="438807" cy="432539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4677718" y="746284"/>
            <a:ext cx="7464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0066"/>
                </a:solidFill>
              </a:rPr>
              <a:t>No exercise </a:t>
            </a:r>
          </a:p>
          <a:p>
            <a:pPr algn="ctr"/>
            <a:r>
              <a:rPr lang="en-US" altLang="ja-JP" sz="900" dirty="0">
                <a:solidFill>
                  <a:srgbClr val="FF0066"/>
                </a:solidFill>
              </a:rPr>
              <a:t>after meals</a:t>
            </a:r>
            <a:endParaRPr kumimoji="1" lang="ja-JP" altLang="en-US" sz="900" dirty="0">
              <a:solidFill>
                <a:srgbClr val="FF0066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424127" y="1381814"/>
            <a:ext cx="71365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B050"/>
                </a:solidFill>
              </a:rPr>
              <a:t>Exercise </a:t>
            </a:r>
          </a:p>
          <a:p>
            <a:r>
              <a:rPr lang="en-US" altLang="ja-JP" sz="900" dirty="0">
                <a:solidFill>
                  <a:srgbClr val="00B050"/>
                </a:solidFill>
              </a:rPr>
              <a:t>after meals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715000" y="892610"/>
            <a:ext cx="5040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solidFill>
                  <a:schemeClr val="accent6">
                    <a:lumMod val="50000"/>
                  </a:schemeClr>
                </a:solidFill>
              </a:rPr>
              <a:t>Acute effect of </a:t>
            </a:r>
          </a:p>
          <a:p>
            <a:r>
              <a:rPr lang="en-US" altLang="ja-JP" sz="700" dirty="0">
                <a:solidFill>
                  <a:schemeClr val="accent6">
                    <a:lumMod val="50000"/>
                  </a:schemeClr>
                </a:solidFill>
              </a:rPr>
              <a:t>exercise</a:t>
            </a:r>
            <a:endParaRPr kumimoji="1" lang="ja-JP" altLang="en-US" sz="7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3E3D61FA-4BEA-3146-BC1F-6A1E576F1F2A}"/>
              </a:ext>
            </a:extLst>
          </p:cNvPr>
          <p:cNvCxnSpPr/>
          <p:nvPr/>
        </p:nvCxnSpPr>
        <p:spPr>
          <a:xfrm>
            <a:off x="5733256" y="1044102"/>
            <a:ext cx="0" cy="2160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F8E8F67-3DB1-CA4A-A40F-54951A05F6FB}"/>
              </a:ext>
            </a:extLst>
          </p:cNvPr>
          <p:cNvSpPr txBox="1"/>
          <p:nvPr/>
        </p:nvSpPr>
        <p:spPr>
          <a:xfrm>
            <a:off x="4941168" y="3117032"/>
            <a:ext cx="698612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kumimoji="1" lang="en-US" altLang="ja-JP" sz="900" dirty="0"/>
              <a:t>glycogen</a:t>
            </a:r>
            <a:endParaRPr kumimoji="1" lang="ja-JP" altLang="en-US" sz="9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5E882B6-5151-4A49-B814-ECE5F91999AF}"/>
              </a:ext>
            </a:extLst>
          </p:cNvPr>
          <p:cNvSpPr txBox="1"/>
          <p:nvPr/>
        </p:nvSpPr>
        <p:spPr>
          <a:xfrm>
            <a:off x="4797152" y="3333056"/>
            <a:ext cx="698612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kumimoji="1" lang="en-US" altLang="ja-JP" sz="900" dirty="0"/>
              <a:t>muscle</a:t>
            </a:r>
            <a:endParaRPr kumimoji="1" lang="ja-JP" altLang="en-US" sz="90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B229D70-2FA4-F34F-ACA2-D6AF505F4C0F}"/>
              </a:ext>
            </a:extLst>
          </p:cNvPr>
          <p:cNvSpPr txBox="1"/>
          <p:nvPr/>
        </p:nvSpPr>
        <p:spPr>
          <a:xfrm>
            <a:off x="6083649" y="3448472"/>
            <a:ext cx="698612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900" dirty="0"/>
              <a:t>vessel</a:t>
            </a:r>
            <a:endParaRPr kumimoji="1" lang="ja-JP" altLang="en-US" sz="90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365988-E29F-D146-B7F3-4AA2DF788957}"/>
              </a:ext>
            </a:extLst>
          </p:cNvPr>
          <p:cNvSpPr txBox="1"/>
          <p:nvPr/>
        </p:nvSpPr>
        <p:spPr>
          <a:xfrm>
            <a:off x="5985348" y="4132437"/>
            <a:ext cx="698612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900" dirty="0"/>
              <a:t>glucose</a:t>
            </a:r>
            <a:endParaRPr kumimoji="1" lang="ja-JP" altLang="en-US" sz="900"/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4509120" y="4781863"/>
            <a:ext cx="2223942" cy="374699"/>
          </a:xfrm>
          <a:prstGeom prst="roundRect">
            <a:avLst/>
          </a:prstGeom>
          <a:solidFill>
            <a:srgbClr val="CCE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Start with low-impact exercises!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35392" y="4572000"/>
            <a:ext cx="4408802" cy="679077"/>
          </a:xfrm>
          <a:noFill/>
        </p:spPr>
        <p:txBody>
          <a:bodyPr>
            <a:normAutofit/>
          </a:bodyPr>
          <a:lstStyle/>
          <a:p>
            <a:r>
              <a:rPr lang="ja-JP" altLang="en-US" sz="18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 </a:t>
            </a:r>
            <a:r>
              <a:rPr lang="en-US" altLang="ja-JP" sz="1800" dirty="0"/>
              <a:t>Points to keep in mind in doing exercises</a:t>
            </a:r>
            <a:endParaRPr kumimoji="1" lang="ja-JP" altLang="en-US" sz="1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116632" y="5127153"/>
            <a:ext cx="5823862" cy="356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400" i="1" dirty="0">
                <a:solidFill>
                  <a:srgbClr val="FF0066"/>
                </a:solidFill>
              </a:rPr>
              <a:t>Be sure to check with your doctor first before starting exercises</a:t>
            </a:r>
            <a:endParaRPr lang="en-US" altLang="ja-JP" sz="1400" dirty="0">
              <a:solidFill>
                <a:srgbClr val="FF0066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</a:t>
            </a:r>
            <a:r>
              <a:rPr lang="en-US" altLang="ja-JP" sz="1400" dirty="0"/>
              <a:t>Some patients with complications or insufficient glycemic    </a:t>
            </a:r>
          </a:p>
          <a:p>
            <a:pPr marL="0" indent="0">
              <a:buNone/>
            </a:pPr>
            <a:r>
              <a:rPr lang="en-US" altLang="ja-JP" sz="1400" dirty="0"/>
              <a:t>             control might as well refrain from exercises.</a:t>
            </a:r>
            <a:endParaRPr lang="ja-JP" altLang="ja-JP" sz="1400" dirty="0"/>
          </a:p>
          <a:p>
            <a:r>
              <a:rPr lang="en-US" altLang="ja-JP" sz="1400" i="1" dirty="0">
                <a:solidFill>
                  <a:srgbClr val="FF0066"/>
                </a:solidFill>
              </a:rPr>
              <a:t>Do not forget to do a warm-up and a cool-down before and after an exercise.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  </a:t>
            </a:r>
            <a:r>
              <a:rPr lang="en-US" altLang="ja-JP" sz="1400" dirty="0"/>
              <a:t>Be prepared for unexpected injuries and accidents.</a:t>
            </a:r>
            <a:endParaRPr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600" i="1" dirty="0">
                <a:solidFill>
                  <a:srgbClr val="FF0066"/>
                </a:solidFill>
              </a:rPr>
              <a:t>Do not push yourself too much.</a:t>
            </a:r>
          </a:p>
          <a:p>
            <a:pPr marL="0" indent="0">
              <a:buNone/>
            </a:pP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  </a:t>
            </a:r>
            <a:r>
              <a:rPr lang="en-US" altLang="ja-JP" sz="1400" dirty="0"/>
              <a:t>Refrain from exercises when you feel ill or in poor health.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</a:t>
            </a:r>
            <a:endParaRPr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400" i="1" dirty="0">
                <a:solidFill>
                  <a:srgbClr val="FF0066"/>
                </a:solidFill>
              </a:rPr>
              <a:t>Be sure to remain hydrated and shielded from sunlight.</a:t>
            </a:r>
          </a:p>
          <a:p>
            <a:pPr marL="0" indent="0">
              <a:buNone/>
            </a:pP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en-US" altLang="ja-JP" sz="1400" dirty="0"/>
              <a:t>Take this to heart particularly in the summertime.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400" i="1" dirty="0">
                <a:solidFill>
                  <a:srgbClr val="FF0066"/>
                </a:solidFill>
              </a:rPr>
              <a:t>Beware of hypoglycemia when under pharmacotherapy</a:t>
            </a:r>
            <a:r>
              <a:rPr lang="en-US" altLang="ja-JP" sz="1600" i="1" dirty="0">
                <a:solidFill>
                  <a:srgbClr val="FF0066"/>
                </a:solidFill>
              </a:rPr>
              <a:t>.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  血糖    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</a:t>
            </a:r>
            <a:r>
              <a:rPr lang="en-US" altLang="ja-JP" sz="1400" dirty="0"/>
              <a:t>Be sure to take appropriate measures against potential hypoglycemia, e.g., self-monitoring BG and having dietary supplements ready for use.</a:t>
            </a:r>
            <a:r>
              <a:rPr lang="ja-JP" altLang="en-US" sz="1600" dirty="0">
                <a:solidFill>
                  <a:srgbClr val="1C256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8653" y="318404"/>
            <a:ext cx="6589347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 </a:t>
            </a:r>
            <a:r>
              <a:rPr lang="en-US" altLang="ja-JP" sz="1600" b="1" dirty="0"/>
              <a:t>What are important for exercise therapy for diabetic patients</a:t>
            </a:r>
            <a:endParaRPr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400" dirty="0"/>
              <a:t>It is generally accepted that aerobic exercise and muscle (resistance) training are effectively combined in exercise therapy.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en-US" altLang="ja-JP" sz="14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Aerobic exercise </a:t>
            </a:r>
            <a:r>
              <a:rPr kumimoji="1" lang="ja-JP" altLang="en-US" sz="1400" b="1" dirty="0">
                <a:ea typeface="HG丸ｺﾞｼｯｸM-PRO" panose="020F0600000000000000" pitchFamily="50" charset="-128"/>
              </a:rPr>
              <a:t>→</a:t>
            </a:r>
            <a:r>
              <a:rPr lang="en-US" altLang="ja-JP" sz="1400" i="1" dirty="0"/>
              <a:t> at a comfortable pace that you are still able to chat.</a:t>
            </a:r>
            <a:endParaRPr kumimoji="1" lang="en-US" altLang="ja-JP" sz="1400" b="1" dirty="0"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en-US" altLang="ja-JP" sz="1400" b="1" dirty="0">
                <a:solidFill>
                  <a:srgbClr val="FF0000"/>
                </a:solidFill>
                <a:ea typeface="HG丸ｺﾞｼｯｸM-PRO" panose="020F0600000000000000" pitchFamily="50" charset="-128"/>
              </a:rPr>
              <a:t>Muscle training </a:t>
            </a:r>
            <a:r>
              <a:rPr lang="ja-JP" altLang="en-US" sz="1400" b="1" dirty="0">
                <a:ea typeface="HG丸ｺﾞｼｯｸM-PRO" panose="020F0600000000000000" pitchFamily="50" charset="-128"/>
              </a:rPr>
              <a:t>→ </a:t>
            </a:r>
            <a:r>
              <a:rPr lang="en-US" altLang="ja-JP" sz="1400" i="1" dirty="0"/>
              <a:t>intended to help increase your muscle strength and mass</a:t>
            </a:r>
            <a:r>
              <a:rPr lang="en-US" altLang="ja-JP" i="1" dirty="0"/>
              <a:t>.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六角形 17"/>
          <p:cNvSpPr/>
          <p:nvPr/>
        </p:nvSpPr>
        <p:spPr>
          <a:xfrm>
            <a:off x="116632" y="1611066"/>
            <a:ext cx="2564041" cy="132588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Walking or 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slow jogging </a:t>
            </a:r>
            <a:endParaRPr kumimoji="1"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六角形 18"/>
          <p:cNvSpPr/>
          <p:nvPr/>
        </p:nvSpPr>
        <p:spPr>
          <a:xfrm>
            <a:off x="4581128" y="1630392"/>
            <a:ext cx="2144141" cy="1289312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Swimming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or wading 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(water walking)</a:t>
            </a: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六角形 19"/>
          <p:cNvSpPr/>
          <p:nvPr/>
        </p:nvSpPr>
        <p:spPr>
          <a:xfrm>
            <a:off x="2680673" y="1611066"/>
            <a:ext cx="1900455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altLang="ja-JP" dirty="0">
              <a:solidFill>
                <a:schemeClr val="tx1"/>
              </a:solidFill>
            </a:endParaRPr>
          </a:p>
          <a:p>
            <a:pPr algn="ctr"/>
            <a:endParaRPr lang="en-US" altLang="ja-JP" dirty="0">
              <a:solidFill>
                <a:schemeClr val="tx1"/>
              </a:solidFill>
            </a:endParaRPr>
          </a:p>
          <a:p>
            <a:pPr algn="ctr"/>
            <a:endParaRPr lang="en-US" altLang="ja-JP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Radio gymnastics</a:t>
            </a:r>
            <a:endParaRPr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7" y="2019649"/>
            <a:ext cx="858754" cy="917305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13" y="1475963"/>
            <a:ext cx="762271" cy="72888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41" y="2099003"/>
            <a:ext cx="875835" cy="827176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53" y="6118637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39" y="6311054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45" y="7317270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22" y="7807750"/>
            <a:ext cx="822623" cy="580674"/>
          </a:xfrm>
          <a:prstGeom prst="rect">
            <a:avLst/>
          </a:prstGeom>
        </p:spPr>
      </p:pic>
      <p:sp>
        <p:nvSpPr>
          <p:cNvPr id="23" name="六角形 22"/>
          <p:cNvSpPr/>
          <p:nvPr/>
        </p:nvSpPr>
        <p:spPr>
          <a:xfrm>
            <a:off x="268653" y="3426244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</a:rPr>
              <a:t>Squats using chairs</a:t>
            </a:r>
          </a:p>
        </p:txBody>
      </p:sp>
      <p:sp>
        <p:nvSpPr>
          <p:cNvPr id="27" name="六角形 26"/>
          <p:cNvSpPr/>
          <p:nvPr/>
        </p:nvSpPr>
        <p:spPr>
          <a:xfrm>
            <a:off x="2708920" y="3419872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</a:rPr>
              <a:t>Calf workouts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5087517" y="8549663"/>
            <a:ext cx="1600200" cy="486833"/>
          </a:xfrm>
        </p:spPr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08905" y="52063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2125</TotalTime>
  <Words>455</Words>
  <Application>Microsoft Macintosh PowerPoint</Application>
  <PresentationFormat>画面に合わせる (4:3)</PresentationFormat>
  <Paragraphs>96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HG丸ｺﾞｼｯｸM-PRO</vt:lpstr>
      <vt:lpstr>Arial</vt:lpstr>
      <vt:lpstr>Calibri</vt:lpstr>
      <vt:lpstr>Office ​​テーマ</vt:lpstr>
      <vt:lpstr>PowerPoint プレゼンテーション</vt:lpstr>
      <vt:lpstr>★ Points to keep in mind in doing 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JDOIT3</dc:creator>
  <cp:lastModifiedBy>Ihana-Sugiyama Noriko</cp:lastModifiedBy>
  <cp:revision>110</cp:revision>
  <cp:lastPrinted>2014-11-13T07:21:45Z</cp:lastPrinted>
  <dcterms:created xsi:type="dcterms:W3CDTF">2014-07-08T04:33:36Z</dcterms:created>
  <dcterms:modified xsi:type="dcterms:W3CDTF">2021-12-01T00:53:39Z</dcterms:modified>
</cp:coreProperties>
</file>