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1" r:id="rId2"/>
  </p:sldIdLst>
  <p:sldSz cx="9144000" cy="6858000" type="screen4x3"/>
  <p:notesSz cx="6805613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1100"/>
    <a:srgbClr val="FF7E79"/>
    <a:srgbClr val="945200"/>
    <a:srgbClr val="FFFC00"/>
    <a:srgbClr val="929000"/>
    <a:srgbClr val="008F00"/>
    <a:srgbClr val="009193"/>
    <a:srgbClr val="011893"/>
    <a:srgbClr val="521B93"/>
    <a:srgbClr val="942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674"/>
    <p:restoredTop sz="96341"/>
  </p:normalViewPr>
  <p:slideViewPr>
    <p:cSldViewPr>
      <p:cViewPr varScale="1">
        <p:scale>
          <a:sx n="107" d="100"/>
          <a:sy n="107" d="100"/>
        </p:scale>
        <p:origin x="872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7A5F1F-5398-4F95-AB96-AB1204FAE700}" type="datetimeFigureOut">
              <a:rPr kumimoji="1" lang="ja-JP" altLang="en-US" smtClean="0"/>
              <a:pPr/>
              <a:t>2021/12/9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0562" y="4721186"/>
            <a:ext cx="5444490" cy="44727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54939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71CFD0-4F48-4779-A96E-CCE3489AF8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65569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71CFD0-4F48-4779-A96E-CCE3489AF8BF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44390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D8593-D7EA-468A-BAA6-DBC09951525A}" type="datetimeFigureOut">
              <a:rPr kumimoji="1" lang="ja-JP" altLang="en-US" smtClean="0"/>
              <a:pPr/>
              <a:t>2021/12/9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B1CD0-F45B-4019-B02C-7398991E3BC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D8593-D7EA-468A-BAA6-DBC09951525A}" type="datetimeFigureOut">
              <a:rPr kumimoji="1" lang="ja-JP" altLang="en-US" smtClean="0"/>
              <a:pPr/>
              <a:t>2021/12/9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B1CD0-F45B-4019-B02C-7398991E3BC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D8593-D7EA-468A-BAA6-DBC09951525A}" type="datetimeFigureOut">
              <a:rPr kumimoji="1" lang="ja-JP" altLang="en-US" smtClean="0"/>
              <a:pPr/>
              <a:t>2021/12/9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B1CD0-F45B-4019-B02C-7398991E3BC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D8593-D7EA-468A-BAA6-DBC09951525A}" type="datetimeFigureOut">
              <a:rPr kumimoji="1" lang="ja-JP" altLang="en-US" smtClean="0"/>
              <a:pPr/>
              <a:t>2021/12/9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B1CD0-F45B-4019-B02C-7398991E3BC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D8593-D7EA-468A-BAA6-DBC09951525A}" type="datetimeFigureOut">
              <a:rPr kumimoji="1" lang="ja-JP" altLang="en-US" smtClean="0"/>
              <a:pPr/>
              <a:t>2021/12/9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B1CD0-F45B-4019-B02C-7398991E3BC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D8593-D7EA-468A-BAA6-DBC09951525A}" type="datetimeFigureOut">
              <a:rPr kumimoji="1" lang="ja-JP" altLang="en-US" smtClean="0"/>
              <a:pPr/>
              <a:t>2021/12/9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B1CD0-F45B-4019-B02C-7398991E3BC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D8593-D7EA-468A-BAA6-DBC09951525A}" type="datetimeFigureOut">
              <a:rPr kumimoji="1" lang="ja-JP" altLang="en-US" smtClean="0"/>
              <a:pPr/>
              <a:t>2021/12/9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B1CD0-F45B-4019-B02C-7398991E3BC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D8593-D7EA-468A-BAA6-DBC09951525A}" type="datetimeFigureOut">
              <a:rPr kumimoji="1" lang="ja-JP" altLang="en-US" smtClean="0"/>
              <a:pPr/>
              <a:t>2021/12/9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B1CD0-F45B-4019-B02C-7398991E3BC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D8593-D7EA-468A-BAA6-DBC09951525A}" type="datetimeFigureOut">
              <a:rPr kumimoji="1" lang="ja-JP" altLang="en-US" smtClean="0"/>
              <a:pPr/>
              <a:t>2021/12/9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B1CD0-F45B-4019-B02C-7398991E3BC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D8593-D7EA-468A-BAA6-DBC09951525A}" type="datetimeFigureOut">
              <a:rPr kumimoji="1" lang="ja-JP" altLang="en-US" smtClean="0"/>
              <a:pPr/>
              <a:t>2021/12/9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B1CD0-F45B-4019-B02C-7398991E3BC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D8593-D7EA-468A-BAA6-DBC09951525A}" type="datetimeFigureOut">
              <a:rPr kumimoji="1" lang="ja-JP" altLang="en-US" smtClean="0"/>
              <a:pPr/>
              <a:t>2021/12/9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B1CD0-F45B-4019-B02C-7398991E3BC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8D8593-D7EA-468A-BAA6-DBC09951525A}" type="datetimeFigureOut">
              <a:rPr kumimoji="1" lang="ja-JP" altLang="en-US" smtClean="0"/>
              <a:pPr/>
              <a:t>2021/12/9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8B1CD0-F45B-4019-B02C-7398991E3BC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3448" y="447746"/>
            <a:ext cx="3588229" cy="5962507"/>
          </a:xfrm>
          <a:prstGeom prst="rect">
            <a:avLst/>
          </a:prstGeom>
          <a:ln>
            <a:noFill/>
          </a:ln>
        </p:spPr>
      </p:pic>
      <p:sp>
        <p:nvSpPr>
          <p:cNvPr id="32" name="正方形/長方形 31"/>
          <p:cNvSpPr/>
          <p:nvPr/>
        </p:nvSpPr>
        <p:spPr>
          <a:xfrm>
            <a:off x="3557618" y="3083137"/>
            <a:ext cx="785818" cy="428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</p:txBody>
      </p:sp>
      <p:sp>
        <p:nvSpPr>
          <p:cNvPr id="33" name="正方形/長方形 32"/>
          <p:cNvSpPr/>
          <p:nvPr/>
        </p:nvSpPr>
        <p:spPr>
          <a:xfrm>
            <a:off x="4143372" y="3500438"/>
            <a:ext cx="785818" cy="428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</p:txBody>
      </p:sp>
      <p:sp>
        <p:nvSpPr>
          <p:cNvPr id="45" name="正方形/長方形 44"/>
          <p:cNvSpPr/>
          <p:nvPr/>
        </p:nvSpPr>
        <p:spPr>
          <a:xfrm>
            <a:off x="4286248" y="4929198"/>
            <a:ext cx="1214446" cy="428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</p:txBody>
      </p:sp>
      <p:sp>
        <p:nvSpPr>
          <p:cNvPr id="47" name="正方形/長方形 46"/>
          <p:cNvSpPr/>
          <p:nvPr/>
        </p:nvSpPr>
        <p:spPr>
          <a:xfrm rot="2983020">
            <a:off x="5168128" y="2919259"/>
            <a:ext cx="785818" cy="428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</p:txBody>
      </p:sp>
      <p:sp>
        <p:nvSpPr>
          <p:cNvPr id="61" name="右矢印 60"/>
          <p:cNvSpPr/>
          <p:nvPr/>
        </p:nvSpPr>
        <p:spPr>
          <a:xfrm rot="3554660">
            <a:off x="2052138" y="2225147"/>
            <a:ext cx="2437978" cy="111553"/>
          </a:xfrm>
          <a:prstGeom prst="rightArrow">
            <a:avLst/>
          </a:prstGeom>
          <a:solidFill>
            <a:srgbClr val="941651"/>
          </a:solidFill>
          <a:ln>
            <a:solidFill>
              <a:srgbClr val="9416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0" name="フローチャート: 処理 59"/>
          <p:cNvSpPr/>
          <p:nvPr/>
        </p:nvSpPr>
        <p:spPr>
          <a:xfrm>
            <a:off x="57156" y="404664"/>
            <a:ext cx="3168000" cy="892643"/>
          </a:xfrm>
          <a:prstGeom prst="flowChartProcess">
            <a:avLst/>
          </a:prstGeom>
          <a:solidFill>
            <a:schemeClr val="bg1"/>
          </a:solidFill>
          <a:ln>
            <a:solidFill>
              <a:srgbClr val="9416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100" b="1" dirty="0">
                <a:solidFill>
                  <a:schemeClr val="tx1"/>
                </a:solidFill>
              </a:rPr>
              <a:t>Biguanides</a:t>
            </a:r>
            <a:endParaRPr lang="ja-JP" altLang="ja-JP" sz="1100" dirty="0">
              <a:solidFill>
                <a:schemeClr val="tx1"/>
              </a:solidFill>
            </a:endParaRPr>
          </a:p>
          <a:p>
            <a:pPr algn="just"/>
            <a:r>
              <a:rPr lang="en-US" altLang="ja-JP" sz="1100" dirty="0">
                <a:solidFill>
                  <a:schemeClr val="tx1"/>
                </a:solidFill>
                <a:sym typeface="Wingdings 2" panose="05020102010507070707" pitchFamily="18" charset="2"/>
              </a:rPr>
              <a:t></a:t>
            </a:r>
            <a:r>
              <a:rPr lang="en-US" altLang="ja-JP" sz="1100" dirty="0">
                <a:solidFill>
                  <a:schemeClr val="tx1"/>
                </a:solidFill>
              </a:rPr>
              <a:t> Biguanides reduce glucose production by the liver; it also reduces glucose uptake and improves insulin action in the skeletal muscle. </a:t>
            </a:r>
            <a:endParaRPr lang="ja-JP" altLang="ja-JP" sz="1100" dirty="0">
              <a:solidFill>
                <a:schemeClr val="tx1"/>
              </a:solidFill>
            </a:endParaRPr>
          </a:p>
          <a:p>
            <a:pPr algn="just"/>
            <a:r>
              <a:rPr lang="en-US" altLang="ja-JP" sz="1100" dirty="0">
                <a:solidFill>
                  <a:schemeClr val="tx1"/>
                </a:solidFill>
                <a:sym typeface="Wingdings 2" panose="05020102010507070707" pitchFamily="18" charset="2"/>
              </a:rPr>
              <a:t></a:t>
            </a:r>
            <a:r>
              <a:rPr lang="en-US" altLang="ja-JP" sz="1100" dirty="0">
                <a:solidFill>
                  <a:schemeClr val="tx1"/>
                </a:solidFill>
              </a:rPr>
              <a:t> Side effects: diarrhea, nausea, etc. </a:t>
            </a:r>
            <a:endParaRPr lang="ja-JP" altLang="ja-JP" sz="1100" dirty="0">
              <a:solidFill>
                <a:schemeClr val="tx1"/>
              </a:solidFill>
            </a:endParaRPr>
          </a:p>
        </p:txBody>
      </p:sp>
      <p:sp>
        <p:nvSpPr>
          <p:cNvPr id="69" name="下矢印 68"/>
          <p:cNvSpPr/>
          <p:nvPr/>
        </p:nvSpPr>
        <p:spPr>
          <a:xfrm rot="3060000">
            <a:off x="5087025" y="1040619"/>
            <a:ext cx="134559" cy="2712602"/>
          </a:xfrm>
          <a:prstGeom prst="downArrow">
            <a:avLst/>
          </a:prstGeom>
          <a:solidFill>
            <a:srgbClr val="941100"/>
          </a:solidFill>
          <a:ln>
            <a:solidFill>
              <a:srgbClr val="941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0" name="下矢印 69"/>
          <p:cNvSpPr/>
          <p:nvPr/>
        </p:nvSpPr>
        <p:spPr>
          <a:xfrm rot="1042433">
            <a:off x="5608801" y="1387411"/>
            <a:ext cx="121837" cy="3833367"/>
          </a:xfrm>
          <a:prstGeom prst="downArrow">
            <a:avLst/>
          </a:prstGeom>
          <a:solidFill>
            <a:srgbClr val="941100"/>
          </a:solidFill>
          <a:ln>
            <a:solidFill>
              <a:srgbClr val="941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3" name="下矢印 72"/>
          <p:cNvSpPr/>
          <p:nvPr/>
        </p:nvSpPr>
        <p:spPr>
          <a:xfrm rot="1354129">
            <a:off x="5707458" y="908487"/>
            <a:ext cx="134738" cy="3464827"/>
          </a:xfrm>
          <a:prstGeom prst="downArrow">
            <a:avLst/>
          </a:prstGeom>
          <a:solidFill>
            <a:srgbClr val="941100"/>
          </a:solidFill>
          <a:ln>
            <a:solidFill>
              <a:srgbClr val="941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7" name="フローチャート: 処理 66"/>
          <p:cNvSpPr/>
          <p:nvPr/>
        </p:nvSpPr>
        <p:spPr>
          <a:xfrm>
            <a:off x="5908167" y="836712"/>
            <a:ext cx="3168000" cy="730798"/>
          </a:xfrm>
          <a:prstGeom prst="flowChartProcess">
            <a:avLst/>
          </a:prstGeom>
          <a:solidFill>
            <a:schemeClr val="bg1"/>
          </a:solidFill>
          <a:ln>
            <a:solidFill>
              <a:srgbClr val="941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100" b="1" dirty="0">
                <a:solidFill>
                  <a:schemeClr val="tx1"/>
                </a:solidFill>
              </a:rPr>
              <a:t>Thiazolidinediones (TZDs)</a:t>
            </a:r>
            <a:endParaRPr lang="ja-JP" altLang="ja-JP" sz="1100" dirty="0">
              <a:solidFill>
                <a:schemeClr val="tx1"/>
              </a:solidFill>
            </a:endParaRPr>
          </a:p>
          <a:p>
            <a:r>
              <a:rPr lang="en-US" altLang="ja-JP" sz="1100" dirty="0">
                <a:solidFill>
                  <a:schemeClr val="tx1"/>
                </a:solidFill>
                <a:sym typeface="Wingdings 2" panose="05020102010507070707" pitchFamily="18" charset="2"/>
              </a:rPr>
              <a:t></a:t>
            </a:r>
            <a:r>
              <a:rPr lang="en-US" altLang="ja-JP" sz="1100" dirty="0">
                <a:solidFill>
                  <a:schemeClr val="tx1"/>
                </a:solidFill>
              </a:rPr>
              <a:t> TZs acts on the adipose tissue, skeletal muscle and liver to improve insulin action in the body. </a:t>
            </a:r>
            <a:endParaRPr lang="ja-JP" altLang="ja-JP" sz="1100" dirty="0">
              <a:solidFill>
                <a:schemeClr val="tx1"/>
              </a:solidFill>
            </a:endParaRPr>
          </a:p>
          <a:p>
            <a:r>
              <a:rPr lang="en-US" altLang="ja-JP" sz="1100" dirty="0">
                <a:solidFill>
                  <a:schemeClr val="tx1"/>
                </a:solidFill>
                <a:sym typeface="Wingdings 2" panose="05020102010507070707" pitchFamily="18" charset="2"/>
              </a:rPr>
              <a:t></a:t>
            </a:r>
            <a:r>
              <a:rPr lang="en-US" altLang="ja-JP" sz="1100" dirty="0">
                <a:solidFill>
                  <a:schemeClr val="tx1"/>
                </a:solidFill>
              </a:rPr>
              <a:t> Side effects: edema (swelling), weight gain, etc.</a:t>
            </a:r>
            <a:endParaRPr lang="ja-JP" altLang="ja-JP" sz="1100" dirty="0">
              <a:solidFill>
                <a:schemeClr val="tx1"/>
              </a:solidFill>
            </a:endParaRPr>
          </a:p>
        </p:txBody>
      </p:sp>
      <p:sp>
        <p:nvSpPr>
          <p:cNvPr id="79" name="左矢印 78"/>
          <p:cNvSpPr/>
          <p:nvPr/>
        </p:nvSpPr>
        <p:spPr>
          <a:xfrm rot="18837798">
            <a:off x="4743755" y="3078747"/>
            <a:ext cx="1540247" cy="99117"/>
          </a:xfrm>
          <a:prstGeom prst="leftArrow">
            <a:avLst/>
          </a:prstGeom>
          <a:solidFill>
            <a:srgbClr val="FF7E79"/>
          </a:solidFill>
          <a:ln>
            <a:solidFill>
              <a:srgbClr val="FF7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8" name="フローチャート: 処理 77"/>
          <p:cNvSpPr/>
          <p:nvPr/>
        </p:nvSpPr>
        <p:spPr>
          <a:xfrm>
            <a:off x="5948992" y="2094166"/>
            <a:ext cx="3143272" cy="938427"/>
          </a:xfrm>
          <a:prstGeom prst="flowChartProcess">
            <a:avLst/>
          </a:prstGeom>
          <a:solidFill>
            <a:schemeClr val="bg1"/>
          </a:solidFill>
          <a:ln>
            <a:solidFill>
              <a:srgbClr val="FF7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100" b="1" dirty="0">
                <a:solidFill>
                  <a:schemeClr val="tx1"/>
                </a:solidFill>
              </a:rPr>
              <a:t>Glinides</a:t>
            </a:r>
            <a:endParaRPr lang="ja-JP" altLang="ja-JP" sz="1100" dirty="0">
              <a:solidFill>
                <a:schemeClr val="tx1"/>
              </a:solidFill>
            </a:endParaRPr>
          </a:p>
          <a:p>
            <a:r>
              <a:rPr lang="en-US" altLang="ja-JP" sz="1100" dirty="0">
                <a:solidFill>
                  <a:schemeClr val="tx1"/>
                </a:solidFill>
                <a:sym typeface="Wingdings 2" panose="05020102010507070707" pitchFamily="18" charset="2"/>
              </a:rPr>
              <a:t></a:t>
            </a:r>
            <a:r>
              <a:rPr lang="en-US" altLang="ja-JP" sz="1100" dirty="0">
                <a:solidFill>
                  <a:schemeClr val="tx1"/>
                </a:solidFill>
              </a:rPr>
              <a:t> Glinides promotes insulin secretion for a short time and improves hyperglycemia after meals. (</a:t>
            </a:r>
            <a:r>
              <a:rPr lang="en-US" altLang="ja-JP" sz="1100" dirty="0">
                <a:solidFill>
                  <a:srgbClr val="FF0000"/>
                </a:solidFill>
              </a:rPr>
              <a:t>Take at the start of each meal for maximal effect </a:t>
            </a:r>
            <a:r>
              <a:rPr lang="en-US" altLang="ja-JP" sz="1100" dirty="0">
                <a:solidFill>
                  <a:schemeClr val="tx1"/>
                </a:solidFill>
              </a:rPr>
              <a:t>)</a:t>
            </a:r>
            <a:endParaRPr lang="ja-JP" altLang="ja-JP" sz="1100" dirty="0">
              <a:solidFill>
                <a:schemeClr val="tx1"/>
              </a:solidFill>
            </a:endParaRPr>
          </a:p>
          <a:p>
            <a:r>
              <a:rPr lang="en-US" altLang="ja-JP" sz="1100" dirty="0">
                <a:solidFill>
                  <a:schemeClr val="tx1"/>
                </a:solidFill>
                <a:sym typeface="Wingdings 2" panose="05020102010507070707" pitchFamily="18" charset="2"/>
              </a:rPr>
              <a:t></a:t>
            </a:r>
            <a:r>
              <a:rPr lang="en-US" altLang="ja-JP" sz="1100" dirty="0">
                <a:solidFill>
                  <a:schemeClr val="tx1"/>
                </a:solidFill>
              </a:rPr>
              <a:t> Side effects: hypoglycemia, etc.</a:t>
            </a:r>
            <a:endParaRPr lang="ja-JP" altLang="ja-JP" sz="1100" dirty="0">
              <a:solidFill>
                <a:schemeClr val="tx1"/>
              </a:solidFill>
            </a:endParaRPr>
          </a:p>
        </p:txBody>
      </p:sp>
      <p:sp>
        <p:nvSpPr>
          <p:cNvPr id="81" name="上矢印 80"/>
          <p:cNvSpPr/>
          <p:nvPr/>
        </p:nvSpPr>
        <p:spPr>
          <a:xfrm rot="17933920">
            <a:off x="5188401" y="3756233"/>
            <a:ext cx="173768" cy="1702555"/>
          </a:xfrm>
          <a:prstGeom prst="upArrow">
            <a:avLst/>
          </a:prstGeom>
          <a:solidFill>
            <a:srgbClr val="008F00"/>
          </a:solidFill>
          <a:ln>
            <a:solidFill>
              <a:srgbClr val="008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0" name="フローチャート: 処理 79"/>
          <p:cNvSpPr/>
          <p:nvPr/>
        </p:nvSpPr>
        <p:spPr>
          <a:xfrm>
            <a:off x="6012160" y="4929198"/>
            <a:ext cx="3091535" cy="1379029"/>
          </a:xfrm>
          <a:prstGeom prst="flowChartProcess">
            <a:avLst/>
          </a:prstGeom>
          <a:solidFill>
            <a:schemeClr val="bg1"/>
          </a:solidFill>
          <a:ln>
            <a:solidFill>
              <a:srgbClr val="008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100" b="1" dirty="0">
                <a:solidFill>
                  <a:schemeClr val="tx1"/>
                </a:solidFill>
              </a:rPr>
              <a:t>α-glucosidase inhibitors (</a:t>
            </a:r>
            <a:r>
              <a:rPr lang="en-US" altLang="ja-JP" sz="1100" b="1" dirty="0" err="1">
                <a:solidFill>
                  <a:schemeClr val="tx1"/>
                </a:solidFill>
              </a:rPr>
              <a:t>aGI</a:t>
            </a:r>
            <a:r>
              <a:rPr lang="en-US" altLang="ja-JP" sz="1100" b="1" dirty="0">
                <a:solidFill>
                  <a:schemeClr val="tx1"/>
                </a:solidFill>
              </a:rPr>
              <a:t>)</a:t>
            </a:r>
            <a:endParaRPr lang="ja-JP" altLang="ja-JP" sz="1100" dirty="0">
              <a:solidFill>
                <a:schemeClr val="tx1"/>
              </a:solidFill>
            </a:endParaRPr>
          </a:p>
          <a:p>
            <a:r>
              <a:rPr lang="ja-JP" altLang="en-US" sz="1100">
                <a:solidFill>
                  <a:schemeClr val="tx1"/>
                </a:solidFill>
              </a:rPr>
              <a:t>○</a:t>
            </a:r>
            <a:r>
              <a:rPr lang="en-US" altLang="ja-JP" sz="1100" dirty="0" err="1">
                <a:solidFill>
                  <a:schemeClr val="tx1"/>
                </a:solidFill>
              </a:rPr>
              <a:t>aGI</a:t>
            </a:r>
            <a:r>
              <a:rPr lang="en-US" altLang="ja-JP" sz="1100" dirty="0">
                <a:solidFill>
                  <a:schemeClr val="tx1"/>
                </a:solidFill>
              </a:rPr>
              <a:t> delays the digestion and absorption of carbohydrates through the small intestine and improves hyperglycemia after meals</a:t>
            </a:r>
          </a:p>
          <a:p>
            <a:r>
              <a:rPr lang="en-US" altLang="ja-JP" sz="1100" dirty="0">
                <a:solidFill>
                  <a:schemeClr val="tx1"/>
                </a:solidFill>
              </a:rPr>
              <a:t> (</a:t>
            </a:r>
            <a:r>
              <a:rPr lang="en-US" altLang="ja-JP" sz="1100" dirty="0">
                <a:solidFill>
                  <a:srgbClr val="FF0000"/>
                </a:solidFill>
              </a:rPr>
              <a:t>Take at the start of each meal for maximal effect </a:t>
            </a:r>
            <a:r>
              <a:rPr lang="en-US" altLang="ja-JP" sz="1100" dirty="0">
                <a:solidFill>
                  <a:schemeClr val="tx1"/>
                </a:solidFill>
              </a:rPr>
              <a:t>)</a:t>
            </a:r>
          </a:p>
          <a:p>
            <a:r>
              <a:rPr lang="en-US" altLang="ja-JP" sz="1100" dirty="0">
                <a:solidFill>
                  <a:schemeClr val="tx1"/>
                </a:solidFill>
                <a:sym typeface="Wingdings 2" panose="05020102010507070707" pitchFamily="18" charset="2"/>
              </a:rPr>
              <a:t></a:t>
            </a:r>
            <a:r>
              <a:rPr lang="en-US" altLang="ja-JP" sz="1100" dirty="0">
                <a:solidFill>
                  <a:schemeClr val="tx1"/>
                </a:solidFill>
              </a:rPr>
              <a:t> Side effects : increased flatulence, gas, diarrhea, etc.</a:t>
            </a:r>
            <a:endParaRPr lang="ja-JP" altLang="ja-JP" sz="1100" dirty="0">
              <a:solidFill>
                <a:schemeClr val="tx1"/>
              </a:solidFill>
            </a:endParaRPr>
          </a:p>
        </p:txBody>
      </p:sp>
      <p:sp>
        <p:nvSpPr>
          <p:cNvPr id="140" name="左矢印 139"/>
          <p:cNvSpPr/>
          <p:nvPr/>
        </p:nvSpPr>
        <p:spPr>
          <a:xfrm rot="1154908">
            <a:off x="5315251" y="3878416"/>
            <a:ext cx="888883" cy="158764"/>
          </a:xfrm>
          <a:prstGeom prst="leftArrow">
            <a:avLst>
              <a:gd name="adj1" fmla="val 43622"/>
              <a:gd name="adj2" fmla="val 50000"/>
            </a:avLst>
          </a:prstGeom>
          <a:solidFill>
            <a:srgbClr val="FFFC00"/>
          </a:solidFill>
          <a:ln>
            <a:solidFill>
              <a:srgbClr val="FFF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9" name="正方形/長方形 138"/>
          <p:cNvSpPr/>
          <p:nvPr/>
        </p:nvSpPr>
        <p:spPr>
          <a:xfrm>
            <a:off x="4929190" y="4143380"/>
            <a:ext cx="285752" cy="6429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</p:txBody>
      </p:sp>
      <p:sp>
        <p:nvSpPr>
          <p:cNvPr id="56" name="フローチャート: 処理 55"/>
          <p:cNvSpPr/>
          <p:nvPr/>
        </p:nvSpPr>
        <p:spPr>
          <a:xfrm>
            <a:off x="5992910" y="3575112"/>
            <a:ext cx="3079559" cy="837498"/>
          </a:xfrm>
          <a:prstGeom prst="flowChartProcess">
            <a:avLst/>
          </a:prstGeom>
          <a:solidFill>
            <a:schemeClr val="bg1"/>
          </a:solidFill>
          <a:ln>
            <a:solidFill>
              <a:srgbClr val="FFF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050" b="1" dirty="0">
                <a:solidFill>
                  <a:schemeClr val="tx1"/>
                </a:solidFill>
              </a:rPr>
              <a:t>SGLT-2 inhibitors (SGLT2i)</a:t>
            </a:r>
            <a:endParaRPr lang="ja-JP" altLang="ja-JP" sz="1050" dirty="0">
              <a:solidFill>
                <a:schemeClr val="tx1"/>
              </a:solidFill>
            </a:endParaRPr>
          </a:p>
          <a:p>
            <a:r>
              <a:rPr lang="en-US" altLang="ja-JP" sz="1050" dirty="0">
                <a:solidFill>
                  <a:schemeClr val="tx1"/>
                </a:solidFill>
                <a:sym typeface="Wingdings 2" panose="05020102010507070707" pitchFamily="18" charset="2"/>
              </a:rPr>
              <a:t></a:t>
            </a:r>
            <a:r>
              <a:rPr lang="en-US" altLang="ja-JP" sz="1050" dirty="0">
                <a:solidFill>
                  <a:schemeClr val="tx1"/>
                </a:solidFill>
              </a:rPr>
              <a:t> SGLT2i inhibits tubular glucose reuptake and reduces blood glucose. </a:t>
            </a:r>
            <a:endParaRPr lang="ja-JP" altLang="ja-JP" sz="1050" dirty="0">
              <a:solidFill>
                <a:schemeClr val="tx1"/>
              </a:solidFill>
            </a:endParaRPr>
          </a:p>
          <a:p>
            <a:r>
              <a:rPr lang="en-US" altLang="ja-JP" sz="1050" dirty="0">
                <a:solidFill>
                  <a:schemeClr val="tx1"/>
                </a:solidFill>
                <a:sym typeface="Wingdings 2" panose="05020102010507070707" pitchFamily="18" charset="2"/>
              </a:rPr>
              <a:t></a:t>
            </a:r>
            <a:r>
              <a:rPr lang="en-US" altLang="ja-JP" sz="1050" dirty="0">
                <a:solidFill>
                  <a:schemeClr val="tx1"/>
                </a:solidFill>
              </a:rPr>
              <a:t> Side effects: dehydration, urinary/genital infection, etc.</a:t>
            </a:r>
            <a:endParaRPr lang="ja-JP" altLang="ja-JP" sz="1050" dirty="0">
              <a:solidFill>
                <a:schemeClr val="tx1"/>
              </a:solidFill>
            </a:endParaRPr>
          </a:p>
        </p:txBody>
      </p:sp>
      <p:sp>
        <p:nvSpPr>
          <p:cNvPr id="59" name="フローチャート: 処理 58"/>
          <p:cNvSpPr/>
          <p:nvPr/>
        </p:nvSpPr>
        <p:spPr>
          <a:xfrm>
            <a:off x="6557984" y="1560070"/>
            <a:ext cx="2520000" cy="432000"/>
          </a:xfrm>
          <a:prstGeom prst="flowChartProcess">
            <a:avLst/>
          </a:prstGeom>
          <a:solidFill>
            <a:schemeClr val="bg1"/>
          </a:solidFill>
          <a:ln>
            <a:solidFill>
              <a:srgbClr val="941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ja-JP" sz="1200" dirty="0">
                <a:solidFill>
                  <a:schemeClr val="tx1"/>
                </a:solidFill>
              </a:rPr>
              <a:t>Name of the drug: ______________</a:t>
            </a:r>
            <a:endParaRPr lang="ja-JP" altLang="ja-JP" sz="1200" dirty="0">
              <a:solidFill>
                <a:schemeClr val="tx1"/>
              </a:solidFill>
            </a:endParaRPr>
          </a:p>
        </p:txBody>
      </p:sp>
      <p:sp>
        <p:nvSpPr>
          <p:cNvPr id="62" name="フローチャート: 処理 61"/>
          <p:cNvSpPr/>
          <p:nvPr/>
        </p:nvSpPr>
        <p:spPr>
          <a:xfrm>
            <a:off x="6572264" y="3040384"/>
            <a:ext cx="2520000" cy="432000"/>
          </a:xfrm>
          <a:prstGeom prst="flowChartProcess">
            <a:avLst/>
          </a:prstGeom>
          <a:noFill/>
          <a:ln>
            <a:solidFill>
              <a:srgbClr val="FF7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ja-JP" sz="1200" dirty="0">
                <a:solidFill>
                  <a:schemeClr val="tx1"/>
                </a:solidFill>
              </a:rPr>
              <a:t>Name of the drug: ______________</a:t>
            </a:r>
            <a:endParaRPr lang="ja-JP" altLang="ja-JP" sz="1200" dirty="0">
              <a:solidFill>
                <a:schemeClr val="tx1"/>
              </a:solidFill>
            </a:endParaRPr>
          </a:p>
        </p:txBody>
      </p:sp>
      <p:sp>
        <p:nvSpPr>
          <p:cNvPr id="68" name="フローチャート: 処理 67"/>
          <p:cNvSpPr/>
          <p:nvPr/>
        </p:nvSpPr>
        <p:spPr>
          <a:xfrm>
            <a:off x="6547425" y="4437160"/>
            <a:ext cx="2520000" cy="432000"/>
          </a:xfrm>
          <a:prstGeom prst="flowChartProcess">
            <a:avLst/>
          </a:prstGeom>
          <a:solidFill>
            <a:schemeClr val="bg1"/>
          </a:solidFill>
          <a:ln>
            <a:solidFill>
              <a:srgbClr val="FFF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ja-JP" sz="1050" dirty="0">
                <a:solidFill>
                  <a:schemeClr val="tx1"/>
                </a:solidFill>
              </a:rPr>
              <a:t>Name of the drug: ______________</a:t>
            </a:r>
            <a:endParaRPr lang="ja-JP" altLang="ja-JP" sz="1050" dirty="0">
              <a:solidFill>
                <a:schemeClr val="tx1"/>
              </a:solidFill>
            </a:endParaRPr>
          </a:p>
        </p:txBody>
      </p:sp>
      <p:sp>
        <p:nvSpPr>
          <p:cNvPr id="72" name="フローチャート: 処理 71"/>
          <p:cNvSpPr/>
          <p:nvPr/>
        </p:nvSpPr>
        <p:spPr>
          <a:xfrm>
            <a:off x="6583695" y="6308227"/>
            <a:ext cx="2520000" cy="432000"/>
          </a:xfrm>
          <a:prstGeom prst="flowChartProcess">
            <a:avLst/>
          </a:prstGeom>
          <a:solidFill>
            <a:schemeClr val="bg1"/>
          </a:solidFill>
          <a:ln>
            <a:solidFill>
              <a:srgbClr val="008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ja-JP" sz="1100" dirty="0">
                <a:solidFill>
                  <a:schemeClr val="tx1"/>
                </a:solidFill>
              </a:rPr>
              <a:t>Name of the drug: ______________</a:t>
            </a:r>
            <a:endParaRPr lang="ja-JP" altLang="ja-JP" sz="1100" dirty="0">
              <a:solidFill>
                <a:schemeClr val="tx1"/>
              </a:solidFill>
            </a:endParaRPr>
          </a:p>
        </p:txBody>
      </p:sp>
      <p:sp>
        <p:nvSpPr>
          <p:cNvPr id="82" name="フローチャート: 処理 81"/>
          <p:cNvSpPr/>
          <p:nvPr/>
        </p:nvSpPr>
        <p:spPr>
          <a:xfrm>
            <a:off x="55082" y="4422171"/>
            <a:ext cx="2520000" cy="432000"/>
          </a:xfrm>
          <a:prstGeom prst="flowChartProcess">
            <a:avLst/>
          </a:prstGeom>
          <a:solidFill>
            <a:schemeClr val="bg1"/>
          </a:solidFill>
          <a:ln>
            <a:solidFill>
              <a:srgbClr val="521B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ja-JP" sz="1200" dirty="0">
                <a:solidFill>
                  <a:schemeClr val="tx1"/>
                </a:solidFill>
              </a:rPr>
              <a:t>Name of the drug: ______________</a:t>
            </a:r>
            <a:endParaRPr lang="ja-JP" altLang="ja-JP" sz="1200" dirty="0">
              <a:solidFill>
                <a:schemeClr val="tx1"/>
              </a:solidFill>
            </a:endParaRPr>
          </a:p>
        </p:txBody>
      </p:sp>
      <p:sp>
        <p:nvSpPr>
          <p:cNvPr id="84" name="フローチャート: 処理 83"/>
          <p:cNvSpPr/>
          <p:nvPr/>
        </p:nvSpPr>
        <p:spPr>
          <a:xfrm>
            <a:off x="57156" y="1301025"/>
            <a:ext cx="2520000" cy="432000"/>
          </a:xfrm>
          <a:prstGeom prst="flowChartProcess">
            <a:avLst/>
          </a:prstGeom>
          <a:solidFill>
            <a:schemeClr val="bg1"/>
          </a:solidFill>
          <a:ln>
            <a:solidFill>
              <a:srgbClr val="9416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ja-JP" sz="1200" dirty="0">
                <a:solidFill>
                  <a:schemeClr val="tx1"/>
                </a:solidFill>
              </a:rPr>
              <a:t>Name of the drug: ______________</a:t>
            </a:r>
            <a:endParaRPr lang="ja-JP" altLang="ja-JP" sz="1200" dirty="0">
              <a:solidFill>
                <a:schemeClr val="tx1"/>
              </a:solidFill>
            </a:endParaRPr>
          </a:p>
        </p:txBody>
      </p:sp>
      <p:sp>
        <p:nvSpPr>
          <p:cNvPr id="87" name="円/楕円 86"/>
          <p:cNvSpPr/>
          <p:nvPr/>
        </p:nvSpPr>
        <p:spPr>
          <a:xfrm>
            <a:off x="2335183" y="44624"/>
            <a:ext cx="4402195" cy="642294"/>
          </a:xfrm>
          <a:prstGeom prst="ellipse">
            <a:avLst/>
          </a:prstGeom>
          <a:solidFill>
            <a:srgbClr val="CCFFFF"/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2000" b="1" dirty="0">
                <a:solidFill>
                  <a:schemeClr val="tx1"/>
                </a:solidFill>
              </a:rPr>
              <a:t>Oral medications for DM</a:t>
            </a:r>
            <a:endParaRPr lang="ja-JP" altLang="ja-JP" sz="2000" dirty="0">
              <a:solidFill>
                <a:schemeClr val="tx1"/>
              </a:solidFill>
            </a:endParaRPr>
          </a:p>
        </p:txBody>
      </p:sp>
      <p:sp>
        <p:nvSpPr>
          <p:cNvPr id="75" name="右矢印 74"/>
          <p:cNvSpPr/>
          <p:nvPr/>
        </p:nvSpPr>
        <p:spPr>
          <a:xfrm rot="1533021">
            <a:off x="2258973" y="3032096"/>
            <a:ext cx="2194291" cy="122950"/>
          </a:xfrm>
          <a:prstGeom prst="rightArrow">
            <a:avLst/>
          </a:prstGeom>
          <a:solidFill>
            <a:srgbClr val="942093"/>
          </a:solidFill>
          <a:ln>
            <a:solidFill>
              <a:srgbClr val="9420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4" name="Picture 1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668589" y="48750"/>
            <a:ext cx="438807" cy="432539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7486782-0B46-4842-9BEA-9BF4056CA3E6}"/>
              </a:ext>
            </a:extLst>
          </p:cNvPr>
          <p:cNvSpPr txBox="1"/>
          <p:nvPr/>
        </p:nvSpPr>
        <p:spPr>
          <a:xfrm>
            <a:off x="6547425" y="309650"/>
            <a:ext cx="23905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>
                <a:solidFill>
                  <a:srgbClr val="0070C0"/>
                </a:solidFill>
              </a:rPr>
              <a:t>          *Side effects which are </a:t>
            </a:r>
          </a:p>
          <a:p>
            <a:pPr algn="ctr"/>
            <a:r>
              <a:rPr lang="en-US" altLang="ja-JP" sz="1200" dirty="0">
                <a:solidFill>
                  <a:srgbClr val="0070C0"/>
                </a:solidFill>
              </a:rPr>
              <a:t>relatively common are written here.</a:t>
            </a:r>
            <a:endParaRPr lang="ja-JP" altLang="en-US" sz="1200">
              <a:solidFill>
                <a:srgbClr val="0070C0"/>
              </a:solidFill>
            </a:endParaRPr>
          </a:p>
        </p:txBody>
      </p:sp>
      <p:sp>
        <p:nvSpPr>
          <p:cNvPr id="37" name="フローチャート: 処理 36">
            <a:extLst>
              <a:ext uri="{FF2B5EF4-FFF2-40B4-BE49-F238E27FC236}">
                <a16:creationId xmlns:a16="http://schemas.microsoft.com/office/drawing/2014/main" id="{B4146D3B-54EB-7448-8DC8-3B67A79D6A80}"/>
              </a:ext>
            </a:extLst>
          </p:cNvPr>
          <p:cNvSpPr/>
          <p:nvPr/>
        </p:nvSpPr>
        <p:spPr>
          <a:xfrm>
            <a:off x="57156" y="6309368"/>
            <a:ext cx="2520000" cy="432000"/>
          </a:xfrm>
          <a:prstGeom prst="flowChartProcess">
            <a:avLst/>
          </a:prstGeom>
          <a:solidFill>
            <a:schemeClr val="bg1"/>
          </a:solidFill>
          <a:ln>
            <a:solidFill>
              <a:srgbClr val="0118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ja-JP" sz="1200" dirty="0">
                <a:solidFill>
                  <a:schemeClr val="tx1"/>
                </a:solidFill>
              </a:rPr>
              <a:t>Name of the drug: ______________</a:t>
            </a:r>
            <a:endParaRPr lang="ja-JP" altLang="ja-JP" sz="1200" dirty="0">
              <a:solidFill>
                <a:schemeClr val="tx1"/>
              </a:solidFill>
            </a:endParaRPr>
          </a:p>
        </p:txBody>
      </p:sp>
      <p:sp>
        <p:nvSpPr>
          <p:cNvPr id="39" name="フローチャート: 処理 38">
            <a:extLst>
              <a:ext uri="{FF2B5EF4-FFF2-40B4-BE49-F238E27FC236}">
                <a16:creationId xmlns:a16="http://schemas.microsoft.com/office/drawing/2014/main" id="{F47AA003-035A-A544-B913-485BE55A6CB6}"/>
              </a:ext>
            </a:extLst>
          </p:cNvPr>
          <p:cNvSpPr/>
          <p:nvPr/>
        </p:nvSpPr>
        <p:spPr>
          <a:xfrm>
            <a:off x="3420152" y="6362723"/>
            <a:ext cx="2520000" cy="432000"/>
          </a:xfrm>
          <a:prstGeom prst="flowChartProcess">
            <a:avLst/>
          </a:prstGeom>
          <a:solidFill>
            <a:schemeClr val="bg1"/>
          </a:solidFill>
          <a:ln>
            <a:solidFill>
              <a:srgbClr val="0091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ja-JP" sz="1200" dirty="0">
                <a:solidFill>
                  <a:schemeClr val="tx1"/>
                </a:solidFill>
              </a:rPr>
              <a:t>Name of the drug: ______________</a:t>
            </a:r>
            <a:endParaRPr lang="ja-JP" altLang="ja-JP" sz="1200" dirty="0">
              <a:solidFill>
                <a:schemeClr val="tx1"/>
              </a:solidFill>
            </a:endParaRPr>
          </a:p>
        </p:txBody>
      </p:sp>
      <p:sp>
        <p:nvSpPr>
          <p:cNvPr id="41" name="右矢印 40">
            <a:extLst>
              <a:ext uri="{FF2B5EF4-FFF2-40B4-BE49-F238E27FC236}">
                <a16:creationId xmlns:a16="http://schemas.microsoft.com/office/drawing/2014/main" id="{1486AE67-9249-D647-9932-54EC8510EFD4}"/>
              </a:ext>
            </a:extLst>
          </p:cNvPr>
          <p:cNvSpPr/>
          <p:nvPr/>
        </p:nvSpPr>
        <p:spPr>
          <a:xfrm rot="15071161" flipV="1">
            <a:off x="2840707" y="4619967"/>
            <a:ext cx="2370186" cy="133805"/>
          </a:xfrm>
          <a:prstGeom prst="rightArrow">
            <a:avLst/>
          </a:prstGeom>
          <a:solidFill>
            <a:srgbClr val="009193"/>
          </a:solidFill>
          <a:ln>
            <a:solidFill>
              <a:srgbClr val="0091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2" name="右矢印 41">
            <a:extLst>
              <a:ext uri="{FF2B5EF4-FFF2-40B4-BE49-F238E27FC236}">
                <a16:creationId xmlns:a16="http://schemas.microsoft.com/office/drawing/2014/main" id="{00F6F07C-1C64-3747-8B2E-BC3231B80AA2}"/>
              </a:ext>
            </a:extLst>
          </p:cNvPr>
          <p:cNvSpPr/>
          <p:nvPr/>
        </p:nvSpPr>
        <p:spPr>
          <a:xfrm rot="16513336" flipV="1">
            <a:off x="3210854" y="4793189"/>
            <a:ext cx="2286881" cy="134567"/>
          </a:xfrm>
          <a:prstGeom prst="rightArrow">
            <a:avLst/>
          </a:prstGeom>
          <a:solidFill>
            <a:srgbClr val="009193"/>
          </a:solidFill>
          <a:ln>
            <a:solidFill>
              <a:srgbClr val="0091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3" name="右矢印 42">
            <a:extLst>
              <a:ext uri="{FF2B5EF4-FFF2-40B4-BE49-F238E27FC236}">
                <a16:creationId xmlns:a16="http://schemas.microsoft.com/office/drawing/2014/main" id="{49339B0D-2142-3948-B1F8-BAF242D4DF78}"/>
              </a:ext>
            </a:extLst>
          </p:cNvPr>
          <p:cNvSpPr/>
          <p:nvPr/>
        </p:nvSpPr>
        <p:spPr>
          <a:xfrm rot="18464704" flipV="1">
            <a:off x="3846679" y="5283815"/>
            <a:ext cx="1156099" cy="131283"/>
          </a:xfrm>
          <a:prstGeom prst="rightArrow">
            <a:avLst/>
          </a:prstGeom>
          <a:solidFill>
            <a:srgbClr val="009193"/>
          </a:solidFill>
          <a:ln>
            <a:solidFill>
              <a:srgbClr val="0091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" name="フローチャート: 処理 37">
            <a:extLst>
              <a:ext uri="{FF2B5EF4-FFF2-40B4-BE49-F238E27FC236}">
                <a16:creationId xmlns:a16="http://schemas.microsoft.com/office/drawing/2014/main" id="{8A620246-EB75-0549-A73A-A4AC19761676}"/>
              </a:ext>
            </a:extLst>
          </p:cNvPr>
          <p:cNvSpPr/>
          <p:nvPr/>
        </p:nvSpPr>
        <p:spPr>
          <a:xfrm>
            <a:off x="2855430" y="5301208"/>
            <a:ext cx="3091536" cy="1059613"/>
          </a:xfrm>
          <a:prstGeom prst="flowChartProcess">
            <a:avLst/>
          </a:prstGeom>
          <a:solidFill>
            <a:schemeClr val="bg1"/>
          </a:solidFill>
          <a:ln>
            <a:solidFill>
              <a:srgbClr val="0091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100" b="1" dirty="0" err="1">
                <a:solidFill>
                  <a:schemeClr val="tx1"/>
                </a:solidFill>
              </a:rPr>
              <a:t>Imeglimin</a:t>
            </a:r>
            <a:endParaRPr lang="ja-JP" altLang="ja-JP" sz="1100" dirty="0">
              <a:solidFill>
                <a:schemeClr val="tx1"/>
              </a:solidFill>
            </a:endParaRPr>
          </a:p>
          <a:p>
            <a:r>
              <a:rPr lang="en-US" altLang="ja-JP" sz="1100" dirty="0">
                <a:solidFill>
                  <a:schemeClr val="tx1"/>
                </a:solidFill>
                <a:sym typeface="Wingdings 2" panose="05020102010507070707" pitchFamily="18" charset="2"/>
              </a:rPr>
              <a:t></a:t>
            </a:r>
            <a:r>
              <a:rPr lang="en-US" altLang="ja-JP" sz="1100" dirty="0">
                <a:solidFill>
                  <a:schemeClr val="tx1"/>
                </a:solidFill>
              </a:rPr>
              <a:t> </a:t>
            </a:r>
            <a:r>
              <a:rPr lang="en-US" altLang="ja-JP" sz="1100" dirty="0" err="1">
                <a:solidFill>
                  <a:schemeClr val="tx1"/>
                </a:solidFill>
              </a:rPr>
              <a:t>Imeglimin</a:t>
            </a:r>
            <a:r>
              <a:rPr lang="en-US" altLang="ja-JP" sz="1100" dirty="0">
                <a:solidFill>
                  <a:schemeClr val="tx1"/>
                </a:solidFill>
              </a:rPr>
              <a:t> promotes insulin secretion from the pancreas and improves insulin action in the skeletal muscle and liver. </a:t>
            </a:r>
            <a:endParaRPr lang="ja-JP" altLang="ja-JP" sz="1100" dirty="0">
              <a:solidFill>
                <a:schemeClr val="tx1"/>
              </a:solidFill>
            </a:endParaRPr>
          </a:p>
          <a:p>
            <a:r>
              <a:rPr lang="en-US" altLang="ja-JP" sz="1100" dirty="0">
                <a:solidFill>
                  <a:schemeClr val="tx1"/>
                </a:solidFill>
                <a:sym typeface="Wingdings 2" panose="05020102010507070707" pitchFamily="18" charset="2"/>
              </a:rPr>
              <a:t></a:t>
            </a:r>
            <a:r>
              <a:rPr lang="en-US" altLang="ja-JP" sz="1100" dirty="0">
                <a:solidFill>
                  <a:schemeClr val="tx1"/>
                </a:solidFill>
              </a:rPr>
              <a:t> Side effects: hypoglycemia, nausea, diarrhea, etc.</a:t>
            </a:r>
            <a:endParaRPr lang="ja-JP" altLang="ja-JP" sz="1100" dirty="0">
              <a:solidFill>
                <a:schemeClr val="tx1"/>
              </a:solidFill>
            </a:endParaRPr>
          </a:p>
        </p:txBody>
      </p:sp>
      <p:sp>
        <p:nvSpPr>
          <p:cNvPr id="77" name="右矢印 76"/>
          <p:cNvSpPr/>
          <p:nvPr/>
        </p:nvSpPr>
        <p:spPr>
          <a:xfrm rot="21283876">
            <a:off x="2918764" y="3705655"/>
            <a:ext cx="1326289" cy="125221"/>
          </a:xfrm>
          <a:prstGeom prst="rightArrow">
            <a:avLst/>
          </a:prstGeom>
          <a:solidFill>
            <a:srgbClr val="521B93"/>
          </a:solidFill>
          <a:ln>
            <a:solidFill>
              <a:srgbClr val="521B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右矢印 39">
            <a:extLst>
              <a:ext uri="{FF2B5EF4-FFF2-40B4-BE49-F238E27FC236}">
                <a16:creationId xmlns:a16="http://schemas.microsoft.com/office/drawing/2014/main" id="{BFFFAA41-783D-1E46-BBE9-AE08E28AC25E}"/>
              </a:ext>
            </a:extLst>
          </p:cNvPr>
          <p:cNvSpPr/>
          <p:nvPr/>
        </p:nvSpPr>
        <p:spPr>
          <a:xfrm rot="19058728" flipV="1">
            <a:off x="2369792" y="4397817"/>
            <a:ext cx="2286881" cy="134567"/>
          </a:xfrm>
          <a:prstGeom prst="rightArrow">
            <a:avLst/>
          </a:prstGeom>
          <a:solidFill>
            <a:srgbClr val="011893"/>
          </a:solidFill>
          <a:ln>
            <a:solidFill>
              <a:srgbClr val="0118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6" name="フローチャート: 処理 75"/>
          <p:cNvSpPr/>
          <p:nvPr/>
        </p:nvSpPr>
        <p:spPr>
          <a:xfrm>
            <a:off x="58958" y="3212976"/>
            <a:ext cx="3144890" cy="1199289"/>
          </a:xfrm>
          <a:prstGeom prst="flowChartProcess">
            <a:avLst/>
          </a:prstGeom>
          <a:solidFill>
            <a:schemeClr val="bg1"/>
          </a:solidFill>
          <a:ln>
            <a:solidFill>
              <a:srgbClr val="521B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100" b="1" dirty="0">
                <a:solidFill>
                  <a:schemeClr val="tx1"/>
                </a:solidFill>
              </a:rPr>
              <a:t>DPP-4 inhibitors (DPP4i)</a:t>
            </a:r>
            <a:endParaRPr lang="ja-JP" altLang="ja-JP" sz="1100" dirty="0">
              <a:solidFill>
                <a:schemeClr val="tx1"/>
              </a:solidFill>
            </a:endParaRPr>
          </a:p>
          <a:p>
            <a:r>
              <a:rPr lang="en-US" altLang="ja-JP" sz="1100" dirty="0">
                <a:solidFill>
                  <a:schemeClr val="tx1"/>
                </a:solidFill>
                <a:sym typeface="Wingdings 2" panose="05020102010507070707" pitchFamily="18" charset="2"/>
              </a:rPr>
              <a:t></a:t>
            </a:r>
            <a:r>
              <a:rPr lang="en-US" altLang="ja-JP" sz="1100" dirty="0">
                <a:solidFill>
                  <a:schemeClr val="tx1"/>
                </a:solidFill>
              </a:rPr>
              <a:t> DPP4i enhances the action of the hormones called “incretins” that are known to act on the pancreas.</a:t>
            </a:r>
            <a:endParaRPr lang="ja-JP" altLang="ja-JP" sz="1100" dirty="0">
              <a:solidFill>
                <a:schemeClr val="tx1"/>
              </a:solidFill>
            </a:endParaRPr>
          </a:p>
          <a:p>
            <a:r>
              <a:rPr lang="en-US" altLang="ja-JP" sz="1100" dirty="0">
                <a:solidFill>
                  <a:schemeClr val="tx1"/>
                </a:solidFill>
                <a:sym typeface="Wingdings 2" panose="05020102010507070707" pitchFamily="18" charset="2"/>
              </a:rPr>
              <a:t></a:t>
            </a:r>
            <a:r>
              <a:rPr lang="en-US" altLang="ja-JP" sz="1100" dirty="0">
                <a:solidFill>
                  <a:schemeClr val="tx1"/>
                </a:solidFill>
              </a:rPr>
              <a:t> Side effects: hypoglycemia (particularly when used in combination with an SU or insulin), etc.</a:t>
            </a:r>
            <a:endParaRPr lang="ja-JP" altLang="ja-JP" sz="1100" dirty="0">
              <a:solidFill>
                <a:schemeClr val="tx1"/>
              </a:solidFill>
            </a:endParaRPr>
          </a:p>
        </p:txBody>
      </p:sp>
      <p:sp>
        <p:nvSpPr>
          <p:cNvPr id="36" name="フローチャート: 処理 35">
            <a:extLst>
              <a:ext uri="{FF2B5EF4-FFF2-40B4-BE49-F238E27FC236}">
                <a16:creationId xmlns:a16="http://schemas.microsoft.com/office/drawing/2014/main" id="{448FB773-3770-A240-83A7-918444539396}"/>
              </a:ext>
            </a:extLst>
          </p:cNvPr>
          <p:cNvSpPr/>
          <p:nvPr/>
        </p:nvSpPr>
        <p:spPr>
          <a:xfrm>
            <a:off x="55711" y="4947519"/>
            <a:ext cx="2674467" cy="1364846"/>
          </a:xfrm>
          <a:prstGeom prst="flowChartProcess">
            <a:avLst/>
          </a:prstGeom>
          <a:solidFill>
            <a:schemeClr val="bg1"/>
          </a:solidFill>
          <a:ln>
            <a:solidFill>
              <a:srgbClr val="0118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100" b="1" dirty="0">
                <a:solidFill>
                  <a:schemeClr val="tx1"/>
                </a:solidFill>
              </a:rPr>
              <a:t>GLP-1 agonist</a:t>
            </a:r>
            <a:endParaRPr lang="ja-JP" altLang="ja-JP" sz="1100" dirty="0">
              <a:solidFill>
                <a:schemeClr val="tx1"/>
              </a:solidFill>
            </a:endParaRPr>
          </a:p>
          <a:p>
            <a:r>
              <a:rPr lang="ja-JP" altLang="en-US" sz="1100">
                <a:solidFill>
                  <a:schemeClr val="tx1"/>
                </a:solidFill>
              </a:rPr>
              <a:t>○</a:t>
            </a:r>
            <a:r>
              <a:rPr lang="en-US" altLang="ja-JP" sz="1100" dirty="0">
                <a:solidFill>
                  <a:schemeClr val="tx1"/>
                </a:solidFill>
              </a:rPr>
              <a:t>GLP-1 promotes secretion of insulin from the pancreas. (</a:t>
            </a:r>
            <a:r>
              <a:rPr lang="en-US" altLang="ja-JP" sz="1100" dirty="0">
                <a:solidFill>
                  <a:srgbClr val="FF0000"/>
                </a:solidFill>
              </a:rPr>
              <a:t>Take before your first meal with water less than 120ml. DO NOT  eat or drink for 30 minutes after taking it.</a:t>
            </a:r>
            <a:r>
              <a:rPr lang="en-US" altLang="ja-JP" sz="1100" dirty="0">
                <a:solidFill>
                  <a:schemeClr val="tx1"/>
                </a:solidFill>
              </a:rPr>
              <a:t>)</a:t>
            </a:r>
          </a:p>
          <a:p>
            <a:r>
              <a:rPr lang="en-US" altLang="ja-JP" sz="1100" dirty="0">
                <a:solidFill>
                  <a:schemeClr val="tx1"/>
                </a:solidFill>
                <a:sym typeface="Wingdings 2" panose="05020102010507070707" pitchFamily="18" charset="2"/>
              </a:rPr>
              <a:t></a:t>
            </a:r>
            <a:r>
              <a:rPr lang="en-US" altLang="ja-JP" sz="1100" dirty="0">
                <a:solidFill>
                  <a:schemeClr val="tx1"/>
                </a:solidFill>
              </a:rPr>
              <a:t> Side effects: hypoglycemia (particularly when used in combination with an SU or insulin), etc.</a:t>
            </a:r>
            <a:endParaRPr lang="ja-JP" altLang="ja-JP" sz="1100" dirty="0">
              <a:solidFill>
                <a:schemeClr val="tx1"/>
              </a:solidFill>
            </a:endParaRPr>
          </a:p>
        </p:txBody>
      </p:sp>
      <p:sp>
        <p:nvSpPr>
          <p:cNvPr id="74" name="フローチャート: 処理 73"/>
          <p:cNvSpPr/>
          <p:nvPr/>
        </p:nvSpPr>
        <p:spPr>
          <a:xfrm>
            <a:off x="51552" y="1803481"/>
            <a:ext cx="3168000" cy="913457"/>
          </a:xfrm>
          <a:prstGeom prst="flowChartProcess">
            <a:avLst/>
          </a:prstGeom>
          <a:solidFill>
            <a:schemeClr val="bg1"/>
          </a:solidFill>
          <a:ln>
            <a:solidFill>
              <a:srgbClr val="9420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kumimoji="1" lang="en-US" altLang="ja-JP" sz="1100" b="1" dirty="0">
              <a:solidFill>
                <a:schemeClr val="tx1"/>
              </a:solidFill>
            </a:endParaRPr>
          </a:p>
          <a:p>
            <a:pPr algn="ctr"/>
            <a:r>
              <a:rPr lang="en-US" altLang="ja-JP" sz="1100" b="1" dirty="0">
                <a:solidFill>
                  <a:schemeClr val="tx1"/>
                </a:solidFill>
              </a:rPr>
              <a:t>Sulfonylureas (SUs)</a:t>
            </a:r>
            <a:endParaRPr lang="ja-JP" altLang="ja-JP" sz="1100" dirty="0">
              <a:solidFill>
                <a:schemeClr val="tx1"/>
              </a:solidFill>
            </a:endParaRPr>
          </a:p>
          <a:p>
            <a:pPr algn="just"/>
            <a:r>
              <a:rPr lang="en-US" altLang="ja-JP" sz="1100" dirty="0">
                <a:solidFill>
                  <a:schemeClr val="tx1"/>
                </a:solidFill>
                <a:sym typeface="Wingdings 2" panose="05020102010507070707" pitchFamily="18" charset="2"/>
              </a:rPr>
              <a:t></a:t>
            </a:r>
            <a:r>
              <a:rPr lang="en-US" altLang="ja-JP" sz="1100" dirty="0">
                <a:solidFill>
                  <a:schemeClr val="tx1"/>
                </a:solidFill>
              </a:rPr>
              <a:t> SUs promotes secretion of insulin from the pancreas. </a:t>
            </a:r>
            <a:endParaRPr lang="ja-JP" altLang="ja-JP" sz="1100" dirty="0">
              <a:solidFill>
                <a:schemeClr val="tx1"/>
              </a:solidFill>
            </a:endParaRPr>
          </a:p>
          <a:p>
            <a:pPr algn="just"/>
            <a:r>
              <a:rPr lang="en-US" altLang="ja-JP" sz="1100" dirty="0">
                <a:solidFill>
                  <a:schemeClr val="tx1"/>
                </a:solidFill>
                <a:sym typeface="Wingdings 2" panose="05020102010507070707" pitchFamily="18" charset="2"/>
              </a:rPr>
              <a:t></a:t>
            </a:r>
            <a:r>
              <a:rPr lang="en-US" altLang="ja-JP" sz="1100" dirty="0">
                <a:solidFill>
                  <a:schemeClr val="tx1"/>
                </a:solidFill>
              </a:rPr>
              <a:t> Side effects: hypoglycemia, weight gain, etc.</a:t>
            </a:r>
            <a:endParaRPr lang="ja-JP" altLang="ja-JP" sz="1100" dirty="0">
              <a:solidFill>
                <a:schemeClr val="tx1"/>
              </a:solidFill>
            </a:endParaRPr>
          </a:p>
          <a:p>
            <a:pPr algn="just"/>
            <a:endParaRPr kumimoji="1" lang="en-US" altLang="ja-JP" sz="1050" dirty="0">
              <a:solidFill>
                <a:schemeClr val="tx1"/>
              </a:solidFill>
            </a:endParaRPr>
          </a:p>
        </p:txBody>
      </p:sp>
      <p:sp>
        <p:nvSpPr>
          <p:cNvPr id="35" name="フローチャート: 処理 34">
            <a:extLst>
              <a:ext uri="{FF2B5EF4-FFF2-40B4-BE49-F238E27FC236}">
                <a16:creationId xmlns:a16="http://schemas.microsoft.com/office/drawing/2014/main" id="{0C1D1796-C634-5E4F-BCFD-77CACA7729B3}"/>
              </a:ext>
            </a:extLst>
          </p:cNvPr>
          <p:cNvSpPr/>
          <p:nvPr/>
        </p:nvSpPr>
        <p:spPr>
          <a:xfrm>
            <a:off x="51552" y="2715440"/>
            <a:ext cx="2520000" cy="432000"/>
          </a:xfrm>
          <a:prstGeom prst="flowChartProcess">
            <a:avLst/>
          </a:prstGeom>
          <a:solidFill>
            <a:schemeClr val="bg1"/>
          </a:solidFill>
          <a:ln>
            <a:solidFill>
              <a:srgbClr val="9420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ja-JP" sz="1200" b="1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r>
              <a:rPr lang="en-US" altLang="ja-JP" sz="1200" dirty="0">
                <a:solidFill>
                  <a:schemeClr val="tx1"/>
                </a:solidFill>
              </a:rPr>
              <a:t>Name of the drug: ______________</a:t>
            </a:r>
            <a:endParaRPr lang="ja-JP" altLang="ja-JP" sz="1200" dirty="0">
              <a:solidFill>
                <a:schemeClr val="tx1"/>
              </a:solidFill>
            </a:endParaRPr>
          </a:p>
          <a:p>
            <a:endParaRPr kumimoji="1" lang="en-US" altLang="ja-JP" sz="11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7937</TotalTime>
  <Words>413</Words>
  <Application>Microsoft Macintosh PowerPoint</Application>
  <PresentationFormat>画面に合わせる (4:3)</PresentationFormat>
  <Paragraphs>43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HG丸ｺﾞｼｯｸM-PRO</vt:lpstr>
      <vt:lpstr>Arial</vt:lpstr>
      <vt:lpstr>Calibri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金澤</dc:creator>
  <cp:lastModifiedBy>Wakui Akiko</cp:lastModifiedBy>
  <cp:revision>116</cp:revision>
  <cp:lastPrinted>2016-09-07T06:26:13Z</cp:lastPrinted>
  <dcterms:created xsi:type="dcterms:W3CDTF">2014-02-16T08:20:30Z</dcterms:created>
  <dcterms:modified xsi:type="dcterms:W3CDTF">2021-12-09T08:05:38Z</dcterms:modified>
</cp:coreProperties>
</file>