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8" r:id="rId2"/>
  </p:sldIdLst>
  <p:sldSz cx="6858000" cy="9144000" type="screen4x3"/>
  <p:notesSz cx="6805613"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大杉 満" initials="大杉" lastIdx="2" clrIdx="0">
    <p:extLst>
      <p:ext uri="{19B8F6BF-5375-455C-9EA6-DF929625EA0E}">
        <p15:presenceInfo xmlns:p15="http://schemas.microsoft.com/office/powerpoint/2012/main" userId="560b8987fe65b13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33"/>
    <p:restoredTop sz="94697"/>
  </p:normalViewPr>
  <p:slideViewPr>
    <p:cSldViewPr>
      <p:cViewPr>
        <p:scale>
          <a:sx n="150" d="100"/>
          <a:sy n="150" d="100"/>
        </p:scale>
        <p:origin x="952" y="-181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450" y="0"/>
            <a:ext cx="2949575" cy="498475"/>
          </a:xfrm>
          <a:prstGeom prst="rect">
            <a:avLst/>
          </a:prstGeom>
        </p:spPr>
        <p:txBody>
          <a:bodyPr vert="horz" lIns="91440" tIns="45720" rIns="91440" bIns="45720" rtlCol="0"/>
          <a:lstStyle>
            <a:lvl1pPr algn="r">
              <a:defRPr sz="1200"/>
            </a:lvl1pPr>
          </a:lstStyle>
          <a:p>
            <a:fld id="{D3E86CF9-11F6-7E40-83E5-9C79FFD6003E}" type="datetimeFigureOut">
              <a:rPr kumimoji="1" lang="ja-JP" altLang="en-US" smtClean="0"/>
              <a:t>2021/12/2</a:t>
            </a:fld>
            <a:endParaRPr kumimoji="1" lang="ja-JP" altLang="en-US"/>
          </a:p>
        </p:txBody>
      </p:sp>
      <p:sp>
        <p:nvSpPr>
          <p:cNvPr id="4" name="スライド イメージ プレースホルダー 3"/>
          <p:cNvSpPr>
            <a:spLocks noGrp="1" noRot="1" noChangeAspect="1"/>
          </p:cNvSpPr>
          <p:nvPr>
            <p:ph type="sldImg" idx="2"/>
          </p:nvPr>
        </p:nvSpPr>
        <p:spPr>
          <a:xfrm>
            <a:off x="2144713" y="1243013"/>
            <a:ext cx="2516187"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3537"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450" y="9440863"/>
            <a:ext cx="2949575" cy="498475"/>
          </a:xfrm>
          <a:prstGeom prst="rect">
            <a:avLst/>
          </a:prstGeom>
        </p:spPr>
        <p:txBody>
          <a:bodyPr vert="horz" lIns="91440" tIns="45720" rIns="91440" bIns="45720" rtlCol="0" anchor="b"/>
          <a:lstStyle>
            <a:lvl1pPr algn="r">
              <a:defRPr sz="1200"/>
            </a:lvl1pPr>
          </a:lstStyle>
          <a:p>
            <a:fld id="{E7BD6F51-9035-9A48-97B0-DF3F889CDB7D}" type="slidenum">
              <a:rPr kumimoji="1" lang="ja-JP" altLang="en-US" smtClean="0"/>
              <a:t>‹#›</a:t>
            </a:fld>
            <a:endParaRPr kumimoji="1" lang="ja-JP" altLang="en-US"/>
          </a:p>
        </p:txBody>
      </p:sp>
    </p:spTree>
    <p:extLst>
      <p:ext uri="{BB962C8B-B14F-4D97-AF65-F5344CB8AC3E}">
        <p14:creationId xmlns:p14="http://schemas.microsoft.com/office/powerpoint/2010/main" val="312914730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7BD6F51-9035-9A48-97B0-DF3F889CDB7D}" type="slidenum">
              <a:rPr kumimoji="1" lang="ja-JP" altLang="en-US" smtClean="0"/>
              <a:t>1</a:t>
            </a:fld>
            <a:endParaRPr kumimoji="1" lang="ja-JP" altLang="en-US"/>
          </a:p>
        </p:txBody>
      </p:sp>
    </p:spTree>
    <p:extLst>
      <p:ext uri="{BB962C8B-B14F-4D97-AF65-F5344CB8AC3E}">
        <p14:creationId xmlns:p14="http://schemas.microsoft.com/office/powerpoint/2010/main" val="2913550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B42AAC76-87B5-493E-8743-2BD0BB57A4C0}" type="datetimeFigureOut">
              <a:rPr kumimoji="1" lang="ja-JP" altLang="en-US" smtClean="0"/>
              <a:pPr/>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97E77D5-24B1-497C-87F4-99E94AD27089}" type="slidenum">
              <a:rPr kumimoji="1" lang="ja-JP" altLang="en-US" smtClean="0"/>
              <a:pPr/>
              <a:t>‹#›</a:t>
            </a:fld>
            <a:endParaRPr kumimoji="1" lang="ja-JP" altLang="en-US"/>
          </a:p>
        </p:txBody>
      </p:sp>
    </p:spTree>
    <p:extLst>
      <p:ext uri="{BB962C8B-B14F-4D97-AF65-F5344CB8AC3E}">
        <p14:creationId xmlns:p14="http://schemas.microsoft.com/office/powerpoint/2010/main" val="891478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42AAC76-87B5-493E-8743-2BD0BB57A4C0}" type="datetimeFigureOut">
              <a:rPr kumimoji="1" lang="ja-JP" altLang="en-US" smtClean="0"/>
              <a:pPr/>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97E77D5-24B1-497C-87F4-99E94AD27089}" type="slidenum">
              <a:rPr kumimoji="1" lang="ja-JP" altLang="en-US" smtClean="0"/>
              <a:pPr/>
              <a:t>‹#›</a:t>
            </a:fld>
            <a:endParaRPr kumimoji="1" lang="ja-JP" altLang="en-US"/>
          </a:p>
        </p:txBody>
      </p:sp>
    </p:spTree>
    <p:extLst>
      <p:ext uri="{BB962C8B-B14F-4D97-AF65-F5344CB8AC3E}">
        <p14:creationId xmlns:p14="http://schemas.microsoft.com/office/powerpoint/2010/main" val="3926250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42AAC76-87B5-493E-8743-2BD0BB57A4C0}" type="datetimeFigureOut">
              <a:rPr kumimoji="1" lang="ja-JP" altLang="en-US" smtClean="0"/>
              <a:pPr/>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97E77D5-24B1-497C-87F4-99E94AD27089}" type="slidenum">
              <a:rPr kumimoji="1" lang="ja-JP" altLang="en-US" smtClean="0"/>
              <a:pPr/>
              <a:t>‹#›</a:t>
            </a:fld>
            <a:endParaRPr kumimoji="1" lang="ja-JP" altLang="en-US"/>
          </a:p>
        </p:txBody>
      </p:sp>
    </p:spTree>
    <p:extLst>
      <p:ext uri="{BB962C8B-B14F-4D97-AF65-F5344CB8AC3E}">
        <p14:creationId xmlns:p14="http://schemas.microsoft.com/office/powerpoint/2010/main" val="148658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B42AAC76-87B5-493E-8743-2BD0BB57A4C0}" type="datetimeFigureOut">
              <a:rPr kumimoji="1" lang="ja-JP" altLang="en-US" smtClean="0"/>
              <a:pPr/>
              <a:t>2021/12/2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97E77D5-24B1-497C-87F4-99E94AD27089}" type="slidenum">
              <a:rPr kumimoji="1" lang="ja-JP" altLang="en-US" smtClean="0"/>
              <a:pPr/>
              <a:t>‹#›</a:t>
            </a:fld>
            <a:endParaRPr kumimoji="1" lang="ja-JP" altLang="en-US"/>
          </a:p>
        </p:txBody>
      </p:sp>
    </p:spTree>
    <p:extLst>
      <p:ext uri="{BB962C8B-B14F-4D97-AF65-F5344CB8AC3E}">
        <p14:creationId xmlns:p14="http://schemas.microsoft.com/office/powerpoint/2010/main" val="708962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42AAC76-87B5-493E-8743-2BD0BB57A4C0}" type="datetimeFigureOut">
              <a:rPr kumimoji="1" lang="ja-JP" altLang="en-US" smtClean="0"/>
              <a:pPr/>
              <a:t>2021/12/2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397E77D5-24B1-497C-87F4-99E94AD27089}" type="slidenum">
              <a:rPr kumimoji="1" lang="ja-JP" altLang="en-US" smtClean="0"/>
              <a:pPr/>
              <a:t>‹#›</a:t>
            </a:fld>
            <a:endParaRPr kumimoji="1" lang="ja-JP" altLang="en-US"/>
          </a:p>
        </p:txBody>
      </p:sp>
    </p:spTree>
    <p:extLst>
      <p:ext uri="{BB962C8B-B14F-4D97-AF65-F5344CB8AC3E}">
        <p14:creationId xmlns:p14="http://schemas.microsoft.com/office/powerpoint/2010/main" val="304465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B42AAC76-87B5-493E-8743-2BD0BB57A4C0}" type="datetimeFigureOut">
              <a:rPr kumimoji="1" lang="ja-JP" altLang="en-US" smtClean="0"/>
              <a:pPr/>
              <a:t>2021/12/2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397E77D5-24B1-497C-87F4-99E94AD27089}" type="slidenum">
              <a:rPr kumimoji="1" lang="ja-JP" altLang="en-US" smtClean="0"/>
              <a:pPr/>
              <a:t>‹#›</a:t>
            </a:fld>
            <a:endParaRPr kumimoji="1" lang="ja-JP" altLang="en-US"/>
          </a:p>
        </p:txBody>
      </p:sp>
    </p:spTree>
    <p:extLst>
      <p:ext uri="{BB962C8B-B14F-4D97-AF65-F5344CB8AC3E}">
        <p14:creationId xmlns:p14="http://schemas.microsoft.com/office/powerpoint/2010/main" val="1474110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42AAC76-87B5-493E-8743-2BD0BB57A4C0}" type="datetimeFigureOut">
              <a:rPr kumimoji="1" lang="ja-JP" altLang="en-US" smtClean="0"/>
              <a:pPr/>
              <a:t>2021/12/2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397E77D5-24B1-497C-87F4-99E94AD27089}" type="slidenum">
              <a:rPr kumimoji="1" lang="ja-JP" altLang="en-US" smtClean="0"/>
              <a:pPr/>
              <a:t>‹#›</a:t>
            </a:fld>
            <a:endParaRPr kumimoji="1" lang="ja-JP" altLang="en-US"/>
          </a:p>
        </p:txBody>
      </p:sp>
    </p:spTree>
    <p:extLst>
      <p:ext uri="{BB962C8B-B14F-4D97-AF65-F5344CB8AC3E}">
        <p14:creationId xmlns:p14="http://schemas.microsoft.com/office/powerpoint/2010/main" val="1634881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42AAC76-87B5-493E-8743-2BD0BB57A4C0}" type="datetimeFigureOut">
              <a:rPr kumimoji="1" lang="ja-JP" altLang="en-US" smtClean="0"/>
              <a:pPr/>
              <a:t>2021/12/2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97E77D5-24B1-497C-87F4-99E94AD27089}" type="slidenum">
              <a:rPr kumimoji="1" lang="ja-JP" altLang="en-US" smtClean="0"/>
              <a:pPr/>
              <a:t>‹#›</a:t>
            </a:fld>
            <a:endParaRPr kumimoji="1" lang="ja-JP" altLang="en-US"/>
          </a:p>
        </p:txBody>
      </p:sp>
    </p:spTree>
    <p:extLst>
      <p:ext uri="{BB962C8B-B14F-4D97-AF65-F5344CB8AC3E}">
        <p14:creationId xmlns:p14="http://schemas.microsoft.com/office/powerpoint/2010/main" val="4206589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42AAC76-87B5-493E-8743-2BD0BB57A4C0}" type="datetimeFigureOut">
              <a:rPr kumimoji="1" lang="ja-JP" altLang="en-US" smtClean="0"/>
              <a:pPr/>
              <a:t>2021/12/2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97E77D5-24B1-497C-87F4-99E94AD27089}" type="slidenum">
              <a:rPr kumimoji="1" lang="ja-JP" altLang="en-US" smtClean="0"/>
              <a:pPr/>
              <a:t>‹#›</a:t>
            </a:fld>
            <a:endParaRPr kumimoji="1" lang="ja-JP" altLang="en-US"/>
          </a:p>
        </p:txBody>
      </p:sp>
    </p:spTree>
    <p:extLst>
      <p:ext uri="{BB962C8B-B14F-4D97-AF65-F5344CB8AC3E}">
        <p14:creationId xmlns:p14="http://schemas.microsoft.com/office/powerpoint/2010/main" val="1735284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42AAC76-87B5-493E-8743-2BD0BB57A4C0}" type="datetimeFigureOut">
              <a:rPr kumimoji="1" lang="ja-JP" altLang="en-US" smtClean="0"/>
              <a:pPr/>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97E77D5-24B1-497C-87F4-99E94AD27089}" type="slidenum">
              <a:rPr kumimoji="1" lang="ja-JP" altLang="en-US" smtClean="0"/>
              <a:pPr/>
              <a:t>‹#›</a:t>
            </a:fld>
            <a:endParaRPr kumimoji="1" lang="ja-JP" altLang="en-US"/>
          </a:p>
        </p:txBody>
      </p:sp>
    </p:spTree>
    <p:extLst>
      <p:ext uri="{BB962C8B-B14F-4D97-AF65-F5344CB8AC3E}">
        <p14:creationId xmlns:p14="http://schemas.microsoft.com/office/powerpoint/2010/main" val="2391480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488951"/>
            <a:ext cx="1157288" cy="10401300"/>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257175" y="488951"/>
            <a:ext cx="3357563" cy="10401300"/>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42AAC76-87B5-493E-8743-2BD0BB57A4C0}" type="datetimeFigureOut">
              <a:rPr kumimoji="1" lang="ja-JP" altLang="en-US" smtClean="0"/>
              <a:pPr/>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97E77D5-24B1-497C-87F4-99E94AD27089}" type="slidenum">
              <a:rPr kumimoji="1" lang="ja-JP" altLang="en-US" smtClean="0"/>
              <a:pPr/>
              <a:t>‹#›</a:t>
            </a:fld>
            <a:endParaRPr kumimoji="1" lang="ja-JP" altLang="en-US"/>
          </a:p>
        </p:txBody>
      </p:sp>
    </p:spTree>
    <p:extLst>
      <p:ext uri="{BB962C8B-B14F-4D97-AF65-F5344CB8AC3E}">
        <p14:creationId xmlns:p14="http://schemas.microsoft.com/office/powerpoint/2010/main" val="2561780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B42AAC76-87B5-493E-8743-2BD0BB57A4C0}" type="datetimeFigureOut">
              <a:rPr kumimoji="1" lang="ja-JP" altLang="en-US" smtClean="0"/>
              <a:pPr/>
              <a:t>2021/12/2</a:t>
            </a:fld>
            <a:endParaRPr kumimoji="1" lang="ja-JP" altLang="en-US"/>
          </a:p>
        </p:txBody>
      </p:sp>
      <p:sp>
        <p:nvSpPr>
          <p:cNvPr id="5" name="フッター プレースホルダー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397E77D5-24B1-497C-87F4-99E94AD27089}" type="slidenum">
              <a:rPr kumimoji="1" lang="ja-JP" altLang="en-US" smtClean="0"/>
              <a:pPr/>
              <a:t>‹#›</a:t>
            </a:fld>
            <a:endParaRPr kumimoji="1" lang="ja-JP" altLang="en-US"/>
          </a:p>
        </p:txBody>
      </p:sp>
    </p:spTree>
    <p:extLst>
      <p:ext uri="{BB962C8B-B14F-4D97-AF65-F5344CB8AC3E}">
        <p14:creationId xmlns:p14="http://schemas.microsoft.com/office/powerpoint/2010/main" val="29459612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176610" y="1414181"/>
            <a:ext cx="6576451" cy="6740307"/>
          </a:xfrm>
          <a:prstGeom prst="rect">
            <a:avLst/>
          </a:prstGeom>
          <a:noFill/>
          <a:ln w="28575">
            <a:solidFill>
              <a:srgbClr val="C00000"/>
            </a:solidFill>
          </a:ln>
        </p:spPr>
        <p:txBody>
          <a:bodyPr wrap="square" rtlCol="0">
            <a:spAutoFit/>
          </a:bodyPr>
          <a:lstStyle/>
          <a:p>
            <a:pPr marL="285750" lvl="0" indent="-285750">
              <a:buFont typeface="Arial" panose="020B0604020202020204" pitchFamily="34" charset="0"/>
              <a:buChar char="•"/>
            </a:pPr>
            <a:r>
              <a:rPr lang="en-US" altLang="ja-JP" sz="1600" dirty="0"/>
              <a:t>Follow your doctor`s prescription; the timing and dose (units or </a:t>
            </a:r>
          </a:p>
          <a:p>
            <a:pPr lvl="0"/>
            <a:r>
              <a:rPr lang="en-US" altLang="ja-JP" sz="1600" dirty="0"/>
              <a:t>      quantity) of injection is extremely important. (</a:t>
            </a:r>
            <a:r>
              <a:rPr lang="en-US" altLang="ja-JP" sz="1600" dirty="0">
                <a:solidFill>
                  <a:srgbClr val="FF0000"/>
                </a:solidFill>
              </a:rPr>
              <a:t>DO NOT </a:t>
            </a:r>
            <a:r>
              <a:rPr lang="en-US" altLang="ja-JP" sz="1600" dirty="0"/>
              <a:t>self-adjust doses</a:t>
            </a:r>
          </a:p>
          <a:p>
            <a:pPr lvl="0"/>
            <a:r>
              <a:rPr lang="en-US" altLang="ja-JP" sz="1600" dirty="0"/>
              <a:t>      unless told by your doctor, as this can be really dangerous)</a:t>
            </a:r>
          </a:p>
          <a:p>
            <a:pPr marL="285750" lvl="0" indent="-285750">
              <a:buFont typeface="Arial" panose="020B0604020202020204" pitchFamily="34" charset="0"/>
              <a:buChar char="•"/>
            </a:pPr>
            <a:r>
              <a:rPr lang="en-US" altLang="ja-JP" sz="1600" dirty="0"/>
              <a:t>Be sure to read and check the name of the drug before use.</a:t>
            </a:r>
            <a:endParaRPr lang="ja-JP" altLang="ja-JP" sz="1600" dirty="0"/>
          </a:p>
          <a:p>
            <a:pPr marL="285750" lvl="0" indent="-285750">
              <a:buFont typeface="Arial" panose="020B0604020202020204" pitchFamily="34" charset="0"/>
              <a:buChar char="•"/>
            </a:pPr>
            <a:r>
              <a:rPr lang="en-US" altLang="ja-JP" sz="1600" dirty="0"/>
              <a:t>If you are using a white, cloudy insulin (suspension formulation), mix it thoroughly each time before use.</a:t>
            </a:r>
            <a:endParaRPr lang="ja-JP" altLang="ja-JP" sz="1600" dirty="0"/>
          </a:p>
          <a:p>
            <a:pPr marL="285750" lvl="0" indent="-285750">
              <a:buFont typeface="Arial" panose="020B0604020202020204" pitchFamily="34" charset="0"/>
              <a:buChar char="•"/>
            </a:pPr>
            <a:r>
              <a:rPr lang="en-US" altLang="ja-JP" sz="1600" dirty="0"/>
              <a:t>Use a new needle for each injection</a:t>
            </a:r>
            <a:r>
              <a:rPr lang="en-US" altLang="ja-JP" sz="1600" baseline="30000" dirty="0">
                <a:solidFill>
                  <a:srgbClr val="0070C0"/>
                </a:solidFill>
              </a:rPr>
              <a:t>*1</a:t>
            </a:r>
            <a:r>
              <a:rPr lang="en-US" altLang="ja-JP" sz="1600" dirty="0"/>
              <a:t>.</a:t>
            </a:r>
            <a:endParaRPr lang="ja-JP" altLang="ja-JP" sz="1600" baseline="30000" dirty="0"/>
          </a:p>
          <a:p>
            <a:pPr marL="285750" lvl="0" indent="-285750">
              <a:buFont typeface="Arial" panose="020B0604020202020204" pitchFamily="34" charset="0"/>
              <a:buChar char="•"/>
            </a:pPr>
            <a:r>
              <a:rPr lang="en-US" altLang="ja-JP" sz="1600" dirty="0"/>
              <a:t>Prime the pen: fill up the needle with insulin or GLP-1</a:t>
            </a:r>
            <a:r>
              <a:rPr lang="en-US" altLang="ja-JP" sz="1600" baseline="30000" dirty="0"/>
              <a:t> </a:t>
            </a:r>
            <a:r>
              <a:rPr lang="en-US" altLang="ja-JP" sz="1600" baseline="30000" dirty="0">
                <a:solidFill>
                  <a:srgbClr val="0070C0"/>
                </a:solidFill>
              </a:rPr>
              <a:t>*1</a:t>
            </a:r>
            <a:r>
              <a:rPr lang="en-US" altLang="ja-JP" sz="1600" dirty="0">
                <a:solidFill>
                  <a:srgbClr val="0070C0"/>
                </a:solidFill>
              </a:rPr>
              <a:t> </a:t>
            </a:r>
            <a:r>
              <a:rPr lang="en-US" altLang="ja-JP" sz="1600" dirty="0"/>
              <a:t>before the injection. 1-2 scales of the formulation are needed to fill the needle tip with the drug. Check and see that the drop appears.</a:t>
            </a:r>
          </a:p>
          <a:p>
            <a:pPr marL="285750" lvl="0" indent="-285750">
              <a:buFont typeface="Arial" panose="020B0604020202020204" pitchFamily="34" charset="0"/>
              <a:buChar char="•"/>
            </a:pPr>
            <a:r>
              <a:rPr lang="en-US" altLang="ja-JP" sz="1600" dirty="0"/>
              <a:t>Dispose of the used needle or syringe: throw them away in a designated disposal container to avoid accidental needle sticks. </a:t>
            </a:r>
            <a:endParaRPr lang="ja-JP" altLang="ja-JP" sz="1600" dirty="0"/>
          </a:p>
          <a:p>
            <a:pPr marL="285750" lvl="0" indent="-285750">
              <a:buFont typeface="Arial" panose="020B0604020202020204" pitchFamily="34" charset="0"/>
              <a:buChar char="•"/>
            </a:pPr>
            <a:r>
              <a:rPr lang="en-US" altLang="ja-JP" sz="1600" dirty="0"/>
              <a:t>Consult the user manual repeatedly until you become confident of self-injections.</a:t>
            </a:r>
            <a:endParaRPr lang="ja-JP" altLang="ja-JP" sz="1600" dirty="0"/>
          </a:p>
          <a:p>
            <a:pPr marL="285750" lvl="0" indent="-285750">
              <a:buFont typeface="Arial" panose="020B0604020202020204" pitchFamily="34" charset="0"/>
              <a:buChar char="•"/>
            </a:pPr>
            <a:r>
              <a:rPr lang="en-US" altLang="ja-JP" sz="1600" dirty="0"/>
              <a:t>Be sure to rotate injection site each time, 2-3 cm away from the previous site to avoid lipodystrophy.</a:t>
            </a:r>
            <a:endParaRPr lang="ja-JP" altLang="ja-JP" sz="1600" dirty="0"/>
          </a:p>
          <a:p>
            <a:pPr marL="285750" lvl="0" indent="-285750">
              <a:buFont typeface="Arial" panose="020B0604020202020204" pitchFamily="34" charset="0"/>
              <a:buChar char="•"/>
            </a:pPr>
            <a:r>
              <a:rPr lang="en-US" altLang="ja-JP" sz="1600" dirty="0"/>
              <a:t>Visit a clinic or hospital when you have severe or repeated hypoglycemia, or have difficulty eating due to cold or any other medical conditions. (Medical assistance is available at the Emergency Outpatient Department even during nighttime or on holidays. Discuss with your doctor in advance where to consult in such times).</a:t>
            </a:r>
            <a:endParaRPr lang="ja-JP" altLang="ja-JP" sz="1600" dirty="0"/>
          </a:p>
          <a:p>
            <a:pPr marL="285750" lvl="0" indent="-285750">
              <a:buFont typeface="Arial" panose="020B0604020202020204" pitchFamily="34" charset="0"/>
              <a:buChar char="•"/>
            </a:pPr>
            <a:r>
              <a:rPr lang="en-US" altLang="ja-JP" sz="1600" dirty="0"/>
              <a:t>Always carry around glucose tablets, hard candy or so, and be well prepared for any hypoglycemic (low blood sugar) episodes.</a:t>
            </a:r>
            <a:endParaRPr lang="ja-JP" altLang="ja-JP" sz="1600" dirty="0"/>
          </a:p>
          <a:p>
            <a:pPr marL="285750" lvl="0" indent="-285750">
              <a:buFont typeface="Arial" panose="020B0604020202020204" pitchFamily="34" charset="0"/>
              <a:buChar char="•"/>
            </a:pPr>
            <a:r>
              <a:rPr lang="en-US" altLang="ja-JP" sz="1600" dirty="0"/>
              <a:t>Continue your prescribed diet/exercise program.</a:t>
            </a:r>
            <a:endParaRPr lang="ja-JP" altLang="ja-JP" sz="1600" dirty="0"/>
          </a:p>
          <a:p>
            <a:pPr marL="285750" lvl="0" indent="-285750">
              <a:buFont typeface="Arial" panose="020B0604020202020204" pitchFamily="34" charset="0"/>
              <a:buChar char="•"/>
            </a:pPr>
            <a:r>
              <a:rPr lang="en-US" altLang="ja-JP" sz="1600" dirty="0"/>
              <a:t>Consult your doctor regularly and aim for even better glycemic control.</a:t>
            </a:r>
            <a:endParaRPr lang="ja-JP" altLang="ja-JP" sz="1600" dirty="0"/>
          </a:p>
          <a:p>
            <a:pPr marL="285750" lvl="0" indent="-285750">
              <a:buFont typeface="Arial" panose="020B0604020202020204" pitchFamily="34" charset="0"/>
              <a:buChar char="•"/>
            </a:pPr>
            <a:r>
              <a:rPr lang="en-US" altLang="ja-JP" sz="1600" dirty="0"/>
              <a:t>Bring your blood glucose self-management notes when you consult your doctor if you are self-monitoring your BG.</a:t>
            </a:r>
            <a:endParaRPr lang="ja-JP" altLang="ja-JP" sz="1600" dirty="0"/>
          </a:p>
        </p:txBody>
      </p:sp>
      <p:sp>
        <p:nvSpPr>
          <p:cNvPr id="7" name="テキスト ボックス 6"/>
          <p:cNvSpPr txBox="1"/>
          <p:nvPr/>
        </p:nvSpPr>
        <p:spPr>
          <a:xfrm>
            <a:off x="297422" y="1096953"/>
            <a:ext cx="5654818" cy="338554"/>
          </a:xfrm>
          <a:prstGeom prst="rect">
            <a:avLst/>
          </a:prstGeom>
          <a:noFill/>
        </p:spPr>
        <p:txBody>
          <a:bodyPr wrap="none" rtlCol="0">
            <a:spAutoFit/>
          </a:bodyPr>
          <a:lstStyle/>
          <a:p>
            <a:r>
              <a:rPr lang="en-US" altLang="ja-JP" sz="1600" dirty="0">
                <a:solidFill>
                  <a:srgbClr val="FF0000"/>
                </a:solidFill>
              </a:rPr>
              <a:t>To safely self-inject these drugs, please take note of the following:</a:t>
            </a:r>
            <a:endParaRPr lang="ja-JP" altLang="ja-JP" sz="1600" dirty="0">
              <a:solidFill>
                <a:srgbClr val="FF0000"/>
              </a:solidFill>
            </a:endParaRPr>
          </a:p>
        </p:txBody>
      </p:sp>
      <p:pic>
        <p:nvPicPr>
          <p:cNvPr id="8" name="Picture 2" descr="http://www.tsubasa-ph.co.jp/ima/dayori10.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083" y="886001"/>
            <a:ext cx="750317" cy="76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テキスト ボックス 8"/>
          <p:cNvSpPr txBox="1"/>
          <p:nvPr/>
        </p:nvSpPr>
        <p:spPr>
          <a:xfrm>
            <a:off x="404664" y="8194717"/>
            <a:ext cx="5819795" cy="276999"/>
          </a:xfrm>
          <a:prstGeom prst="rect">
            <a:avLst/>
          </a:prstGeom>
          <a:noFill/>
        </p:spPr>
        <p:txBody>
          <a:bodyPr wrap="square" rtlCol="0">
            <a:spAutoFit/>
          </a:bodyPr>
          <a:lstStyle/>
          <a:p>
            <a:pPr algn="just"/>
            <a:r>
              <a:rPr lang="en-US" altLang="ja-JP" sz="1400" baseline="30000" dirty="0">
                <a:solidFill>
                  <a:srgbClr val="0070C0"/>
                </a:solidFill>
              </a:rPr>
              <a:t>*1</a:t>
            </a:r>
            <a:r>
              <a:rPr lang="en-US" altLang="ja-JP" sz="1200" dirty="0">
                <a:solidFill>
                  <a:srgbClr val="0070C0"/>
                </a:solidFill>
              </a:rPr>
              <a:t>Some GLP-1 receptor agonists are pre-set with needles, and some do not need to prime. </a:t>
            </a:r>
          </a:p>
        </p:txBody>
      </p:sp>
      <p:sp>
        <p:nvSpPr>
          <p:cNvPr id="5" name="円/楕円 4"/>
          <p:cNvSpPr/>
          <p:nvPr/>
        </p:nvSpPr>
        <p:spPr>
          <a:xfrm>
            <a:off x="185579" y="160849"/>
            <a:ext cx="6436096" cy="936104"/>
          </a:xfrm>
          <a:prstGeom prst="ellipse">
            <a:avLst/>
          </a:prstGeom>
          <a:ln w="28575">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ja-JP" sz="2000" b="1" dirty="0">
                <a:solidFill>
                  <a:schemeClr val="tx1"/>
                </a:solidFill>
              </a:rPr>
              <a:t>Self-injection Know-How</a:t>
            </a:r>
          </a:p>
          <a:p>
            <a:pPr algn="ctr"/>
            <a:r>
              <a:rPr lang="en-US" altLang="ja-JP" sz="2000" b="1" dirty="0">
                <a:solidFill>
                  <a:schemeClr val="tx1"/>
                </a:solidFill>
              </a:rPr>
              <a:t>Insulin and GLP-1 receptor agonists </a:t>
            </a:r>
          </a:p>
          <a:p>
            <a:pPr algn="ctr"/>
            <a:r>
              <a:rPr lang="en-US" altLang="ja-JP" sz="2000" b="1" dirty="0">
                <a:solidFill>
                  <a:schemeClr val="tx1"/>
                </a:solidFill>
              </a:rPr>
              <a:t>(Pen type) </a:t>
            </a:r>
            <a:endParaRPr lang="ja-JP" altLang="ja-JP" sz="2000" dirty="0">
              <a:solidFill>
                <a:schemeClr val="tx1"/>
              </a:solidFill>
            </a:endParaRPr>
          </a:p>
        </p:txBody>
      </p:sp>
      <p:pic>
        <p:nvPicPr>
          <p:cNvPr id="10" name="Picture 15"/>
          <p:cNvPicPr>
            <a:picLocks noChangeAspect="1"/>
          </p:cNvPicPr>
          <p:nvPr/>
        </p:nvPicPr>
        <p:blipFill>
          <a:blip r:embed="rId4" cstate="print"/>
          <a:stretch>
            <a:fillRect/>
          </a:stretch>
        </p:blipFill>
        <p:spPr>
          <a:xfrm>
            <a:off x="6397253" y="35496"/>
            <a:ext cx="438807" cy="432539"/>
          </a:xfrm>
          <a:prstGeom prst="rect">
            <a:avLst/>
          </a:prstGeom>
        </p:spPr>
      </p:pic>
      <p:sp>
        <p:nvSpPr>
          <p:cNvPr id="11" name="テキスト ボックス 10">
            <a:extLst>
              <a:ext uri="{FF2B5EF4-FFF2-40B4-BE49-F238E27FC236}">
                <a16:creationId xmlns:a16="http://schemas.microsoft.com/office/drawing/2014/main" id="{719094ED-998C-9A41-A172-4581A6706E98}"/>
              </a:ext>
            </a:extLst>
          </p:cNvPr>
          <p:cNvSpPr txBox="1"/>
          <p:nvPr/>
        </p:nvSpPr>
        <p:spPr>
          <a:xfrm>
            <a:off x="264051" y="8423861"/>
            <a:ext cx="6441093" cy="523220"/>
          </a:xfrm>
          <a:prstGeom prst="rect">
            <a:avLst/>
          </a:prstGeom>
          <a:noFill/>
        </p:spPr>
        <p:txBody>
          <a:bodyPr wrap="square" rtlCol="0">
            <a:spAutoFit/>
          </a:bodyPr>
          <a:lstStyle/>
          <a:p>
            <a:pPr algn="just"/>
            <a:r>
              <a:rPr lang="ja-JP" altLang="en-US" sz="1400"/>
              <a:t>★ </a:t>
            </a:r>
            <a:r>
              <a:rPr lang="en-US" altLang="ja-JP" sz="1400" dirty="0"/>
              <a:t>Please do not hesitate to ask your doctor or nurse if you have any questions or concerns about self-injections. </a:t>
            </a:r>
            <a:endParaRPr lang="ja-JP" altLang="ja-JP" sz="1400" dirty="0"/>
          </a:p>
        </p:txBody>
      </p:sp>
    </p:spTree>
    <p:extLst>
      <p:ext uri="{BB962C8B-B14F-4D97-AF65-F5344CB8AC3E}">
        <p14:creationId xmlns:p14="http://schemas.microsoft.com/office/powerpoint/2010/main" val="198640959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683</TotalTime>
  <Words>366</Words>
  <Application>Microsoft Macintosh PowerPoint</Application>
  <PresentationFormat>画面に合わせる (4:3)</PresentationFormat>
  <Paragraphs>22</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游ゴシック</vt:lpstr>
      <vt:lpstr>Arial</vt:lpstr>
      <vt:lpstr>Calibri</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foot</dc:creator>
  <cp:lastModifiedBy>Wakui Akiko</cp:lastModifiedBy>
  <cp:revision>28</cp:revision>
  <cp:lastPrinted>2021-12-02T06:29:00Z</cp:lastPrinted>
  <dcterms:created xsi:type="dcterms:W3CDTF">2014-06-03T01:50:40Z</dcterms:created>
  <dcterms:modified xsi:type="dcterms:W3CDTF">2021-12-02T07:17:06Z</dcterms:modified>
</cp:coreProperties>
</file>