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8"/>
    <p:restoredTop sz="94714"/>
  </p:normalViewPr>
  <p:slideViewPr>
    <p:cSldViewPr>
      <p:cViewPr>
        <p:scale>
          <a:sx n="142" d="100"/>
          <a:sy n="142" d="100"/>
        </p:scale>
        <p:origin x="3048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fld id="{9F22AB55-1D57-4683-B808-7C49F7A844F8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fld id="{2C558E48-183A-4E03-AEBD-08640BE75D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FE2FE-C92E-41A1-B78F-40DC94C5B692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-1" y="1761327"/>
            <a:ext cx="45091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 </a:t>
            </a:r>
            <a:r>
              <a:rPr lang="en-US" altLang="ja-JP" sz="1600" b="1" dirty="0"/>
              <a:t>How to store the </a:t>
            </a:r>
            <a:r>
              <a:rPr lang="en-US" altLang="ja-JP" sz="1600" b="1" dirty="0">
                <a:solidFill>
                  <a:srgbClr val="FF0000"/>
                </a:solidFill>
              </a:rPr>
              <a:t>opened</a:t>
            </a:r>
            <a:r>
              <a:rPr lang="en-US" altLang="ja-JP" sz="1600" b="1" dirty="0"/>
              <a:t> injectable medications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Store the injectable medications currently in use at room temperature (less than 30 </a:t>
            </a:r>
            <a:r>
              <a:rPr lang="en-US" altLang="ja-JP" sz="1600" dirty="0">
                <a:sym typeface="Symbol" panose="05050102010706020507" pitchFamily="18" charset="2"/>
              </a:rPr>
              <a:t></a:t>
            </a:r>
            <a:r>
              <a:rPr lang="en-US" altLang="ja-JP" sz="1600" dirty="0"/>
              <a:t>C Celsius / 86</a:t>
            </a:r>
            <a:r>
              <a:rPr lang="en-US" altLang="ja-JP" sz="1600" dirty="0">
                <a:sym typeface="Symbol" panose="05050102010706020507" pitchFamily="18" charset="2"/>
              </a:rPr>
              <a:t> </a:t>
            </a:r>
            <a:r>
              <a:rPr lang="en-US" altLang="ja-JP" sz="1600" dirty="0"/>
              <a:t>F Fahrenheit).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Store these medications away from direct sunlight or excessive heat.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Prevent these medications from freezing.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Store the medications with their needles removed.</a:t>
            </a:r>
            <a:endParaRPr lang="ja-JP" altLang="ja-JP" sz="1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950" y="4201211"/>
            <a:ext cx="684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en-US" altLang="ja-JP" sz="1600" b="1" dirty="0"/>
              <a:t>How to store </a:t>
            </a:r>
            <a:r>
              <a:rPr lang="en-US" altLang="ja-JP" sz="1600" b="1" dirty="0">
                <a:solidFill>
                  <a:srgbClr val="FF0000"/>
                </a:solidFill>
              </a:rPr>
              <a:t>unopened</a:t>
            </a:r>
            <a:r>
              <a:rPr lang="en-US" altLang="ja-JP" sz="1600" b="1" dirty="0"/>
              <a:t> injectable medications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Store unopened medications in a refrigerator (2-8 </a:t>
            </a:r>
            <a:r>
              <a:rPr lang="en-US" altLang="ja-JP" sz="1600" dirty="0">
                <a:sym typeface="Symbol" panose="05050102010706020507" pitchFamily="18" charset="2"/>
              </a:rPr>
              <a:t></a:t>
            </a:r>
            <a:r>
              <a:rPr lang="en-US" altLang="ja-JP" sz="1600" dirty="0"/>
              <a:t>C Celsius / 35.6-</a:t>
            </a:r>
            <a:r>
              <a:rPr lang="en-US" altLang="ja-JP" sz="1600" dirty="0">
                <a:sym typeface="Symbol" panose="05050102010706020507" pitchFamily="18" charset="2"/>
              </a:rPr>
              <a:t>46.4 </a:t>
            </a:r>
            <a:r>
              <a:rPr lang="en-US" altLang="ja-JP" sz="1600" dirty="0"/>
              <a:t>F Fahrenheit).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Store these medications away from the refrigerator evaporator fans in a horizontally position.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Once frozen, any injectable medication is not to be used.</a:t>
            </a:r>
            <a:endParaRPr lang="ja-JP" altLang="ja-JP" sz="1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0" y="113099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ja-JP" altLang="ja-JP" sz="1400" dirty="0">
                <a:solidFill>
                  <a:srgbClr val="FF0000"/>
                </a:solidFill>
              </a:rPr>
              <a:t> </a:t>
            </a:r>
            <a:r>
              <a:rPr lang="en-US" altLang="ja-JP" sz="1400" dirty="0">
                <a:solidFill>
                  <a:srgbClr val="FF0000"/>
                </a:solidFill>
              </a:rPr>
              <a:t>It is vitally important that injectable medications be stored under conditions of controlled room temperature.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endParaRPr kumimoji="1" lang="ja-JP" altLang="en-US" sz="1400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-1" y="6188773"/>
            <a:ext cx="56926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en-US" altLang="ja-JP" sz="1600" b="1" dirty="0"/>
              <a:t>Note the expiration dates on your medications</a:t>
            </a:r>
            <a:endParaRPr kumimoji="1" lang="en-US" altLang="ja-JP" sz="16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The expiration rate is described on the syringe pen or the outer side of its package.</a:t>
            </a:r>
            <a:endParaRPr lang="en-US" altLang="ja-JP" sz="1600" dirty="0">
              <a:latin typeface="HG丸ｺﾞｼｯｸM-PRO" pitchFamily="50" charset="-128"/>
              <a:ea typeface="HG丸ｺﾞｼｯｸM-PRO" pitchFamily="50" charset="-128"/>
            </a:endParaRPr>
          </a:p>
          <a:p>
            <a:endParaRPr lang="en-US" altLang="ja-JP" sz="1600" dirty="0">
              <a:latin typeface="HG丸ｺﾞｼｯｸM-PRO" pitchFamily="50" charset="-128"/>
              <a:ea typeface="HG丸ｺﾞｼｯｸM-PRO" pitchFamily="50" charset="-128"/>
            </a:endParaRPr>
          </a:p>
          <a:p>
            <a:endParaRPr lang="en-US" altLang="ja-JP" sz="16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kumimoji="1" lang="ja-JP" altLang="en-US" sz="1600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lang="en-US" altLang="ja-JP" sz="1600" b="1" dirty="0"/>
              <a:t>Be sure not to leave injectable medications in plain sight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Care should be taken to store your injectable medications out of reach of others or children.</a:t>
            </a:r>
            <a:endParaRPr kumimoji="1" lang="ja-JP" altLang="en-US" sz="16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260648" y="188715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</a:rPr>
              <a:t>How to store injectable medications (insulin/GLP-1 receptor agonists)</a:t>
            </a:r>
            <a:endParaRPr lang="ja-JP" altLang="ja-JP" sz="2000" dirty="0">
              <a:solidFill>
                <a:schemeClr val="tx1"/>
              </a:solidFill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64" y="335013"/>
            <a:ext cx="735675" cy="78060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368" y="6043728"/>
            <a:ext cx="1141425" cy="1102066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331" y="7360657"/>
            <a:ext cx="1037659" cy="1001878"/>
          </a:xfrm>
          <a:prstGeom prst="rect">
            <a:avLst/>
          </a:prstGeom>
        </p:spPr>
      </p:pic>
      <p:pic>
        <p:nvPicPr>
          <p:cNvPr id="11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4279768" y="2406065"/>
            <a:ext cx="2460476" cy="1272340"/>
            <a:chOff x="4386460" y="2058101"/>
            <a:chExt cx="2460476" cy="1272340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7111" y="2165213"/>
              <a:ext cx="2409825" cy="1020985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6092501" y="2058101"/>
              <a:ext cx="63863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solidFill>
                    <a:srgbClr val="0070C0"/>
                  </a:solidFill>
                </a:rPr>
                <a:t>In a car</a:t>
              </a:r>
              <a:endParaRPr kumimoji="1" lang="ja-JP" altLang="en-US" sz="1200" dirty="0">
                <a:solidFill>
                  <a:srgbClr val="0070C0"/>
                </a:solidFill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4386460" y="3053442"/>
              <a:ext cx="125556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>
                  <a:solidFill>
                    <a:srgbClr val="0070C0"/>
                  </a:solidFill>
                </a:rPr>
                <a:t>in direct sunlight   </a:t>
              </a:r>
              <a:endParaRPr kumimoji="1" lang="ja-JP" altLang="en-US" sz="1200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196</Words>
  <Application>Microsoft Macintosh PowerPoint</Application>
  <PresentationFormat>画面に合わせる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HG丸ｺﾞｼｯｸM-PRO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imcj</dc:creator>
  <cp:lastModifiedBy>Ihana-Sugiyama Noriko</cp:lastModifiedBy>
  <cp:revision>35</cp:revision>
  <cp:lastPrinted>2016-09-07T07:05:17Z</cp:lastPrinted>
  <dcterms:created xsi:type="dcterms:W3CDTF">2012-09-27T03:06:49Z</dcterms:created>
  <dcterms:modified xsi:type="dcterms:W3CDTF">2021-12-01T01:14:50Z</dcterms:modified>
</cp:coreProperties>
</file>