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
  </p:notesMasterIdLst>
  <p:sldIdLst>
    <p:sldId id="270" r:id="rId2"/>
    <p:sldId id="271" r:id="rId3"/>
  </p:sldIdLst>
  <p:sldSz cx="6858000" cy="9144000" type="screen4x3"/>
  <p:notesSz cx="6805613"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903"/>
    <p:restoredTop sz="94649"/>
  </p:normalViewPr>
  <p:slideViewPr>
    <p:cSldViewPr>
      <p:cViewPr varScale="1">
        <p:scale>
          <a:sx n="180" d="100"/>
          <a:sy n="180" d="100"/>
        </p:scale>
        <p:origin x="2200" y="192"/>
      </p:cViewPr>
      <p:guideLst>
        <p:guide orient="horz" pos="288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575" cy="498475"/>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4450" y="0"/>
            <a:ext cx="2949575" cy="498475"/>
          </a:xfrm>
          <a:prstGeom prst="rect">
            <a:avLst/>
          </a:prstGeom>
        </p:spPr>
        <p:txBody>
          <a:bodyPr vert="horz" lIns="91440" tIns="45720" rIns="91440" bIns="45720" rtlCol="0"/>
          <a:lstStyle>
            <a:lvl1pPr algn="r">
              <a:defRPr sz="1200"/>
            </a:lvl1pPr>
          </a:lstStyle>
          <a:p>
            <a:fld id="{CD14F5B6-B2BE-483A-9366-D6E80C99B226}" type="datetimeFigureOut">
              <a:rPr kumimoji="1" lang="ja-JP" altLang="en-US" smtClean="0"/>
              <a:t>2021/4/22</a:t>
            </a:fld>
            <a:endParaRPr kumimoji="1" lang="ja-JP" altLang="en-US"/>
          </a:p>
        </p:txBody>
      </p:sp>
      <p:sp>
        <p:nvSpPr>
          <p:cNvPr id="4" name="スライド イメージ プレースホルダー 3"/>
          <p:cNvSpPr>
            <a:spLocks noGrp="1" noRot="1" noChangeAspect="1"/>
          </p:cNvSpPr>
          <p:nvPr>
            <p:ph type="sldImg" idx="2"/>
          </p:nvPr>
        </p:nvSpPr>
        <p:spPr>
          <a:xfrm>
            <a:off x="2144713" y="1243013"/>
            <a:ext cx="2516187" cy="33543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1038" y="4783138"/>
            <a:ext cx="5443537" cy="3913187"/>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40863"/>
            <a:ext cx="2949575" cy="498475"/>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4450" y="9440863"/>
            <a:ext cx="2949575" cy="498475"/>
          </a:xfrm>
          <a:prstGeom prst="rect">
            <a:avLst/>
          </a:prstGeom>
        </p:spPr>
        <p:txBody>
          <a:bodyPr vert="horz" lIns="91440" tIns="45720" rIns="91440" bIns="45720" rtlCol="0" anchor="b"/>
          <a:lstStyle>
            <a:lvl1pPr algn="r">
              <a:defRPr sz="1200"/>
            </a:lvl1pPr>
          </a:lstStyle>
          <a:p>
            <a:fld id="{F00A16FB-D879-4C37-8FB2-EE9B0A3AF83F}" type="slidenum">
              <a:rPr kumimoji="1" lang="ja-JP" altLang="en-US" smtClean="0"/>
              <a:t>‹#›</a:t>
            </a:fld>
            <a:endParaRPr kumimoji="1" lang="ja-JP" altLang="en-US"/>
          </a:p>
        </p:txBody>
      </p:sp>
    </p:spTree>
    <p:extLst>
      <p:ext uri="{BB962C8B-B14F-4D97-AF65-F5344CB8AC3E}">
        <p14:creationId xmlns:p14="http://schemas.microsoft.com/office/powerpoint/2010/main" val="2717554328"/>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F00A16FB-D879-4C37-8FB2-EE9B0A3AF83F}" type="slidenum">
              <a:rPr kumimoji="1" lang="ja-JP" altLang="en-US" smtClean="0"/>
              <a:t>1</a:t>
            </a:fld>
            <a:endParaRPr kumimoji="1" lang="ja-JP" altLang="en-US"/>
          </a:p>
        </p:txBody>
      </p:sp>
    </p:spTree>
    <p:extLst>
      <p:ext uri="{BB962C8B-B14F-4D97-AF65-F5344CB8AC3E}">
        <p14:creationId xmlns:p14="http://schemas.microsoft.com/office/powerpoint/2010/main" val="10192296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F00A16FB-D879-4C37-8FB2-EE9B0A3AF83F}" type="slidenum">
              <a:rPr kumimoji="1" lang="ja-JP" altLang="en-US" smtClean="0"/>
              <a:t>2</a:t>
            </a:fld>
            <a:endParaRPr kumimoji="1" lang="ja-JP" altLang="en-US"/>
          </a:p>
        </p:txBody>
      </p:sp>
    </p:spTree>
    <p:extLst>
      <p:ext uri="{BB962C8B-B14F-4D97-AF65-F5344CB8AC3E}">
        <p14:creationId xmlns:p14="http://schemas.microsoft.com/office/powerpoint/2010/main" val="18889426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514350" y="2840568"/>
            <a:ext cx="5829300" cy="1960033"/>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C9B33F22-B41C-4C2E-8E3A-9F6E7B087A05}" type="datetime1">
              <a:rPr kumimoji="1" lang="ja-JP" altLang="en-US" smtClean="0"/>
              <a:t>2021/4/22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7484C33C-72DA-4D7E-8F3D-83FCD2BBF52F}" type="slidenum">
              <a:rPr kumimoji="1" lang="ja-JP" altLang="en-US" smtClean="0"/>
              <a:t>‹#›</a:t>
            </a:fld>
            <a:endParaRPr kumimoji="1" lang="ja-JP" altLang="en-US"/>
          </a:p>
        </p:txBody>
      </p:sp>
    </p:spTree>
    <p:extLst>
      <p:ext uri="{BB962C8B-B14F-4D97-AF65-F5344CB8AC3E}">
        <p14:creationId xmlns:p14="http://schemas.microsoft.com/office/powerpoint/2010/main" val="24877757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7A65ABF9-3DF2-4B07-8B32-2EA776BE74C3}" type="datetime1">
              <a:rPr kumimoji="1" lang="ja-JP" altLang="en-US" smtClean="0"/>
              <a:t>2021/4/22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7484C33C-72DA-4D7E-8F3D-83FCD2BBF52F}" type="slidenum">
              <a:rPr kumimoji="1" lang="ja-JP" altLang="en-US" smtClean="0"/>
              <a:t>‹#›</a:t>
            </a:fld>
            <a:endParaRPr kumimoji="1" lang="ja-JP" altLang="en-US"/>
          </a:p>
        </p:txBody>
      </p:sp>
    </p:spTree>
    <p:extLst>
      <p:ext uri="{BB962C8B-B14F-4D97-AF65-F5344CB8AC3E}">
        <p14:creationId xmlns:p14="http://schemas.microsoft.com/office/powerpoint/2010/main" val="37272702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541735" y="5875867"/>
            <a:ext cx="5829300" cy="1816100"/>
          </a:xfrm>
        </p:spPr>
        <p:txBody>
          <a:bodyPr anchor="t"/>
          <a:lstStyle>
            <a:lvl1pPr algn="l">
              <a:defRPr sz="40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6EC9D2E4-35AE-4BE4-AC55-1E1115CF6B0B}" type="datetime1">
              <a:rPr kumimoji="1" lang="ja-JP" altLang="en-US" smtClean="0"/>
              <a:t>2021/4/22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7484C33C-72DA-4D7E-8F3D-83FCD2BBF52F}" type="slidenum">
              <a:rPr kumimoji="1" lang="ja-JP" altLang="en-US" smtClean="0"/>
              <a:t>‹#›</a:t>
            </a:fld>
            <a:endParaRPr kumimoji="1" lang="ja-JP" altLang="en-US"/>
          </a:p>
        </p:txBody>
      </p:sp>
    </p:spTree>
    <p:extLst>
      <p:ext uri="{BB962C8B-B14F-4D97-AF65-F5344CB8AC3E}">
        <p14:creationId xmlns:p14="http://schemas.microsoft.com/office/powerpoint/2010/main" val="33787915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34290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348615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83615563-FFFE-4992-8B51-2721DFDC8759}" type="datetime1">
              <a:rPr kumimoji="1" lang="ja-JP" altLang="en-US" smtClean="0"/>
              <a:t>2021/4/22</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7484C33C-72DA-4D7E-8F3D-83FCD2BBF52F}" type="slidenum">
              <a:rPr kumimoji="1" lang="ja-JP" altLang="en-US" smtClean="0"/>
              <a:t>‹#›</a:t>
            </a:fld>
            <a:endParaRPr kumimoji="1" lang="ja-JP" altLang="en-US"/>
          </a:p>
        </p:txBody>
      </p:sp>
    </p:spTree>
    <p:extLst>
      <p:ext uri="{BB962C8B-B14F-4D97-AF65-F5344CB8AC3E}">
        <p14:creationId xmlns:p14="http://schemas.microsoft.com/office/powerpoint/2010/main" val="20763990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E010DDC3-B571-457E-97D0-0ECF4E1621FB}" type="datetime1">
              <a:rPr kumimoji="1" lang="ja-JP" altLang="en-US" smtClean="0"/>
              <a:t>2021/4/22</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7484C33C-72DA-4D7E-8F3D-83FCD2BBF52F}" type="slidenum">
              <a:rPr kumimoji="1" lang="ja-JP" altLang="en-US" smtClean="0"/>
              <a:t>‹#›</a:t>
            </a:fld>
            <a:endParaRPr kumimoji="1" lang="ja-JP" altLang="en-US"/>
          </a:p>
        </p:txBody>
      </p:sp>
    </p:spTree>
    <p:extLst>
      <p:ext uri="{BB962C8B-B14F-4D97-AF65-F5344CB8AC3E}">
        <p14:creationId xmlns:p14="http://schemas.microsoft.com/office/powerpoint/2010/main" val="24147917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9CACEF96-8F1A-466A-B505-423856BFF51F}" type="datetime1">
              <a:rPr kumimoji="1" lang="ja-JP" altLang="en-US" smtClean="0"/>
              <a:t>2021/4/22</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7484C33C-72DA-4D7E-8F3D-83FCD2BBF52F}" type="slidenum">
              <a:rPr kumimoji="1" lang="ja-JP" altLang="en-US" smtClean="0"/>
              <a:t>‹#›</a:t>
            </a:fld>
            <a:endParaRPr kumimoji="1" lang="ja-JP" altLang="en-US"/>
          </a:p>
        </p:txBody>
      </p:sp>
    </p:spTree>
    <p:extLst>
      <p:ext uri="{BB962C8B-B14F-4D97-AF65-F5344CB8AC3E}">
        <p14:creationId xmlns:p14="http://schemas.microsoft.com/office/powerpoint/2010/main" val="828248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D1AC9DBC-5A34-4E99-92CA-DB4867D2DAE5}" type="datetime1">
              <a:rPr kumimoji="1" lang="ja-JP" altLang="en-US" smtClean="0"/>
              <a:t>2021/4/22</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7484C33C-72DA-4D7E-8F3D-83FCD2BBF52F}" type="slidenum">
              <a:rPr kumimoji="1" lang="ja-JP" altLang="en-US" smtClean="0"/>
              <a:t>‹#›</a:t>
            </a:fld>
            <a:endParaRPr kumimoji="1" lang="ja-JP" altLang="en-US"/>
          </a:p>
        </p:txBody>
      </p:sp>
    </p:spTree>
    <p:extLst>
      <p:ext uri="{BB962C8B-B14F-4D97-AF65-F5344CB8AC3E}">
        <p14:creationId xmlns:p14="http://schemas.microsoft.com/office/powerpoint/2010/main" val="35489174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0" y="364067"/>
            <a:ext cx="2256235" cy="1549400"/>
          </a:xfrm>
        </p:spPr>
        <p:txBody>
          <a:bodyPr anchor="b"/>
          <a:lstStyle>
            <a:lvl1pPr algn="l">
              <a:defRPr sz="20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38AE2C29-37BD-432D-920A-C3B969F87447}" type="datetime1">
              <a:rPr kumimoji="1" lang="ja-JP" altLang="en-US" smtClean="0"/>
              <a:t>2021/4/22</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7484C33C-72DA-4D7E-8F3D-83FCD2BBF52F}" type="slidenum">
              <a:rPr kumimoji="1" lang="ja-JP" altLang="en-US" smtClean="0"/>
              <a:t>‹#›</a:t>
            </a:fld>
            <a:endParaRPr kumimoji="1" lang="ja-JP" altLang="en-US"/>
          </a:p>
        </p:txBody>
      </p:sp>
    </p:spTree>
    <p:extLst>
      <p:ext uri="{BB962C8B-B14F-4D97-AF65-F5344CB8AC3E}">
        <p14:creationId xmlns:p14="http://schemas.microsoft.com/office/powerpoint/2010/main" val="11831754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344216" y="6400800"/>
            <a:ext cx="4114800" cy="755651"/>
          </a:xfrm>
        </p:spPr>
        <p:txBody>
          <a:bodyPr anchor="b"/>
          <a:lstStyle>
            <a:lvl1pPr algn="l">
              <a:defRPr sz="2000" b="1"/>
            </a:lvl1pPr>
          </a:lstStyle>
          <a:p>
            <a:r>
              <a:rPr kumimoji="1" lang="ja-JP" altLang="en-US"/>
              <a:t>マスター タイトルの書式設定</a:t>
            </a:r>
          </a:p>
        </p:txBody>
      </p:sp>
      <p:sp>
        <p:nvSpPr>
          <p:cNvPr id="3" name="図プレースホルダー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F44B208A-97C8-43D6-B414-35BE8E04F9CE}" type="datetime1">
              <a:rPr kumimoji="1" lang="ja-JP" altLang="en-US" smtClean="0"/>
              <a:t>2021/4/22</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7484C33C-72DA-4D7E-8F3D-83FCD2BBF52F}" type="slidenum">
              <a:rPr kumimoji="1" lang="ja-JP" altLang="en-US" smtClean="0"/>
              <a:t>‹#›</a:t>
            </a:fld>
            <a:endParaRPr kumimoji="1" lang="ja-JP" altLang="en-US"/>
          </a:p>
        </p:txBody>
      </p:sp>
    </p:spTree>
    <p:extLst>
      <p:ext uri="{BB962C8B-B14F-4D97-AF65-F5344CB8AC3E}">
        <p14:creationId xmlns:p14="http://schemas.microsoft.com/office/powerpoint/2010/main" val="1118341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DE0811BC-9267-453C-B245-3F2B724FB81E}" type="datetime1">
              <a:rPr kumimoji="1" lang="ja-JP" altLang="en-US" smtClean="0"/>
              <a:t>2021/4/22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7484C33C-72DA-4D7E-8F3D-83FCD2BBF52F}" type="slidenum">
              <a:rPr kumimoji="1" lang="ja-JP" altLang="en-US" smtClean="0"/>
              <a:t>‹#›</a:t>
            </a:fld>
            <a:endParaRPr kumimoji="1" lang="ja-JP" altLang="en-US"/>
          </a:p>
        </p:txBody>
      </p:sp>
    </p:spTree>
    <p:extLst>
      <p:ext uri="{BB962C8B-B14F-4D97-AF65-F5344CB8AC3E}">
        <p14:creationId xmlns:p14="http://schemas.microsoft.com/office/powerpoint/2010/main" val="29035300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4972050" y="366185"/>
            <a:ext cx="1543050" cy="7802033"/>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342900" y="366185"/>
            <a:ext cx="4514850" cy="7802033"/>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6269AC95-34BF-42A0-8236-10B019783A4A}" type="datetime1">
              <a:rPr kumimoji="1" lang="ja-JP" altLang="en-US" smtClean="0"/>
              <a:t>2021/4/22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7484C33C-72DA-4D7E-8F3D-83FCD2BBF52F}" type="slidenum">
              <a:rPr kumimoji="1" lang="ja-JP" altLang="en-US" smtClean="0"/>
              <a:t>‹#›</a:t>
            </a:fld>
            <a:endParaRPr kumimoji="1" lang="ja-JP" altLang="en-US"/>
          </a:p>
        </p:txBody>
      </p:sp>
    </p:spTree>
    <p:extLst>
      <p:ext uri="{BB962C8B-B14F-4D97-AF65-F5344CB8AC3E}">
        <p14:creationId xmlns:p14="http://schemas.microsoft.com/office/powerpoint/2010/main" val="18247265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reserve="1">
  <p:cSld name="タイトルと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テキスト プレースホルダー 2"/>
          <p:cNvSpPr>
            <a:spLocks noGrp="1"/>
          </p:cNvSpPr>
          <p:nvPr>
            <p:ph type="body"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7254F2BB-5005-4FB9-9357-51C11A07CC53}" type="datetime1">
              <a:rPr kumimoji="1" lang="ja-JP" altLang="en-US" smtClean="0"/>
              <a:t>2021/4/22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7484C33C-72DA-4D7E-8F3D-83FCD2BBF52F}" type="slidenum">
              <a:rPr kumimoji="1" lang="ja-JP" altLang="en-US" smtClean="0"/>
              <a:t>‹#›</a:t>
            </a:fld>
            <a:endParaRPr kumimoji="1" lang="ja-JP" altLang="en-US"/>
          </a:p>
        </p:txBody>
      </p:sp>
    </p:spTree>
    <p:extLst>
      <p:ext uri="{BB962C8B-B14F-4D97-AF65-F5344CB8AC3E}">
        <p14:creationId xmlns:p14="http://schemas.microsoft.com/office/powerpoint/2010/main" val="18089160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B9C0CBD5-2E4A-4F13-A0A5-F78DCA970FAC}" type="datetime1">
              <a:rPr kumimoji="1" lang="ja-JP" altLang="en-US" smtClean="0"/>
              <a:t>2021/4/22</a:t>
            </a:fld>
            <a:endParaRPr kumimoji="1" lang="ja-JP" altLang="en-US"/>
          </a:p>
        </p:txBody>
      </p:sp>
      <p:sp>
        <p:nvSpPr>
          <p:cNvPr id="5" name="フッター プレースホルダー 4"/>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7484C33C-72DA-4D7E-8F3D-83FCD2BBF52F}" type="slidenum">
              <a:rPr kumimoji="1" lang="ja-JP" altLang="en-US" smtClean="0"/>
              <a:t>‹#›</a:t>
            </a:fld>
            <a:endParaRPr kumimoji="1" lang="ja-JP" altLang="en-US"/>
          </a:p>
        </p:txBody>
      </p:sp>
    </p:spTree>
    <p:extLst>
      <p:ext uri="{BB962C8B-B14F-4D97-AF65-F5344CB8AC3E}">
        <p14:creationId xmlns:p14="http://schemas.microsoft.com/office/powerpoint/2010/main" val="18094378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image" Target="../media/image3.wmf"/><Relationship Id="rId4" Type="http://schemas.openxmlformats.org/officeDocument/2006/relationships/image" Target="../media/image2.wmf"/></Relationships>
</file>

<file path=ppt/slides/_rels/slide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5.jpg"/><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8.png"/><Relationship Id="rId5" Type="http://schemas.openxmlformats.org/officeDocument/2006/relationships/image" Target="../media/image7.wmf"/><Relationship Id="rId4" Type="http://schemas.openxmlformats.org/officeDocument/2006/relationships/image" Target="../media/image6.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3"/>
          <a:stretch>
            <a:fillRect/>
          </a:stretch>
        </p:blipFill>
        <p:spPr>
          <a:xfrm>
            <a:off x="4437112" y="4283968"/>
            <a:ext cx="2315730" cy="2840629"/>
          </a:xfrm>
          <a:prstGeom prst="rect">
            <a:avLst/>
          </a:prstGeom>
        </p:spPr>
      </p:pic>
      <p:sp>
        <p:nvSpPr>
          <p:cNvPr id="15" name="テキスト ボックス 14"/>
          <p:cNvSpPr txBox="1"/>
          <p:nvPr/>
        </p:nvSpPr>
        <p:spPr>
          <a:xfrm>
            <a:off x="109799" y="850220"/>
            <a:ext cx="6624736" cy="7386638"/>
          </a:xfrm>
          <a:prstGeom prst="rect">
            <a:avLst/>
          </a:prstGeom>
          <a:noFill/>
        </p:spPr>
        <p:txBody>
          <a:bodyPr wrap="square" rtlCol="0">
            <a:spAutoFit/>
          </a:bodyPr>
          <a:lstStyle/>
          <a:p>
            <a:pPr algn="just"/>
            <a:endParaRPr lang="en-US" altLang="ja-JP" dirty="0">
              <a:latin typeface="HG丸ｺﾞｼｯｸM-PRO" panose="020F0600000000000000" pitchFamily="50" charset="-128"/>
              <a:ea typeface="HG丸ｺﾞｼｯｸM-PRO" panose="020F0600000000000000" pitchFamily="50" charset="-128"/>
            </a:endParaRPr>
          </a:p>
          <a:p>
            <a:pPr algn="just"/>
            <a:endParaRPr lang="en-US" altLang="ja-JP" dirty="0">
              <a:latin typeface="HG丸ｺﾞｼｯｸM-PRO" panose="020F0600000000000000" pitchFamily="50" charset="-128"/>
              <a:ea typeface="HG丸ｺﾞｼｯｸM-PRO" panose="020F0600000000000000" pitchFamily="50" charset="-128"/>
            </a:endParaRPr>
          </a:p>
          <a:p>
            <a:pPr algn="just"/>
            <a:endParaRPr lang="en-US" altLang="ja-JP" dirty="0">
              <a:latin typeface="HG丸ｺﾞｼｯｸM-PRO" panose="020F0600000000000000" pitchFamily="50" charset="-128"/>
              <a:ea typeface="HG丸ｺﾞｼｯｸM-PRO" panose="020F0600000000000000" pitchFamily="50" charset="-128"/>
            </a:endParaRPr>
          </a:p>
          <a:p>
            <a:pPr algn="just"/>
            <a:endParaRPr lang="en-US" altLang="ja-JP" dirty="0">
              <a:latin typeface="HG丸ｺﾞｼｯｸM-PRO" panose="020F0600000000000000" pitchFamily="50" charset="-128"/>
              <a:ea typeface="HG丸ｺﾞｼｯｸM-PRO" panose="020F0600000000000000" pitchFamily="50" charset="-128"/>
            </a:endParaRPr>
          </a:p>
          <a:p>
            <a:pPr algn="just"/>
            <a:r>
              <a:rPr lang="ja-JP" altLang="en-US" b="1" dirty="0">
                <a:solidFill>
                  <a:schemeClr val="accent1"/>
                </a:solidFill>
                <a:latin typeface="HG丸ｺﾞｼｯｸM-PRO" panose="020F0600000000000000" pitchFamily="50" charset="-128"/>
                <a:ea typeface="HG丸ｺﾞｼｯｸM-PRO" panose="020F0600000000000000" pitchFamily="50" charset="-128"/>
              </a:rPr>
              <a:t>★</a:t>
            </a:r>
            <a:r>
              <a:rPr lang="en-US" altLang="ja-JP" b="1" dirty="0"/>
              <a:t>What is hypoglycemia (low blood glucose) ?</a:t>
            </a:r>
          </a:p>
          <a:p>
            <a:pPr algn="just"/>
            <a:endParaRPr lang="en-US" altLang="ja-JP" sz="1400" dirty="0"/>
          </a:p>
          <a:p>
            <a:pPr algn="just"/>
            <a:r>
              <a:rPr lang="en-US" altLang="ja-JP" sz="1400" dirty="0"/>
              <a:t>The human body is designed to ensure that BG is maintained at a steady level as the energy source required for its function. Despite this, the BG level may be found to be lower than usual due to some cause. As a rule, when the body tries to elevate BG when it falls below 70 mg/</a:t>
            </a:r>
            <a:r>
              <a:rPr lang="en-US" altLang="ja-JP" sz="1400" dirty="0" err="1"/>
              <a:t>dL</a:t>
            </a:r>
            <a:r>
              <a:rPr lang="en-US" altLang="ja-JP" sz="1400" dirty="0"/>
              <a:t>, symptoms occur specifically in association with this process and are called the symptoms of “hypoglycemia”. You need to be aware of this process and watch for any symptoms of hyperglycemia, which may occur with BG &gt; 70 mg/</a:t>
            </a:r>
            <a:r>
              <a:rPr lang="en-US" altLang="ja-JP" sz="1400" dirty="0" err="1"/>
              <a:t>dL</a:t>
            </a:r>
            <a:r>
              <a:rPr lang="en-US" altLang="ja-JP" sz="1400" dirty="0"/>
              <a:t> or, conversely, may not occur with BG &lt; 70 mg/</a:t>
            </a:r>
            <a:r>
              <a:rPr lang="en-US" altLang="ja-JP" sz="1400" dirty="0" err="1"/>
              <a:t>dL</a:t>
            </a:r>
            <a:r>
              <a:rPr lang="en-US" altLang="ja-JP" sz="1400" dirty="0"/>
              <a:t>.</a:t>
            </a:r>
            <a:endParaRPr lang="ja-JP" altLang="ja-JP" sz="1400" dirty="0"/>
          </a:p>
          <a:p>
            <a:pPr algn="just"/>
            <a:endParaRPr lang="en-US" altLang="ja-JP" dirty="0">
              <a:latin typeface="HG丸ｺﾞｼｯｸM-PRO" panose="020F0600000000000000" pitchFamily="50" charset="-128"/>
              <a:ea typeface="HG丸ｺﾞｼｯｸM-PRO" panose="020F0600000000000000" pitchFamily="50" charset="-128"/>
            </a:endParaRPr>
          </a:p>
          <a:p>
            <a:pPr algn="just"/>
            <a:r>
              <a:rPr lang="ja-JP" altLang="en-US" b="1" dirty="0">
                <a:solidFill>
                  <a:schemeClr val="accent1"/>
                </a:solidFill>
                <a:latin typeface="HG丸ｺﾞｼｯｸM-PRO" panose="020F0600000000000000" pitchFamily="50" charset="-128"/>
                <a:ea typeface="HG丸ｺﾞｼｯｸM-PRO" panose="020F0600000000000000" pitchFamily="50" charset="-128"/>
              </a:rPr>
              <a:t>★</a:t>
            </a:r>
            <a:r>
              <a:rPr lang="en-US" altLang="ja-JP" b="1" dirty="0"/>
              <a:t>Symptoms of hypoglycemia</a:t>
            </a:r>
          </a:p>
          <a:p>
            <a:endParaRPr lang="en-US" altLang="ja-JP" sz="1400" dirty="0"/>
          </a:p>
          <a:p>
            <a:r>
              <a:rPr lang="en-US" altLang="ja-JP" sz="1400" dirty="0"/>
              <a:t>Symptoms of hypoglycemia include those listed in the </a:t>
            </a:r>
          </a:p>
          <a:p>
            <a:r>
              <a:rPr lang="en-US" altLang="ja-JP" sz="1400" dirty="0"/>
              <a:t>figure. Be aware that if you experience hypoglycemia </a:t>
            </a:r>
          </a:p>
          <a:p>
            <a:r>
              <a:rPr lang="en-US" altLang="ja-JP" sz="1400" dirty="0"/>
              <a:t>frequently you may have no subjective symptoms associated </a:t>
            </a:r>
          </a:p>
          <a:p>
            <a:r>
              <a:rPr lang="en-US" altLang="ja-JP" sz="1400" dirty="0"/>
              <a:t>with low blood glucose. This is “hypoglycemia unawareness”. </a:t>
            </a:r>
          </a:p>
          <a:p>
            <a:pPr algn="just"/>
            <a:endParaRPr lang="en-US" altLang="ja-JP" sz="1400" dirty="0">
              <a:latin typeface="HG丸ｺﾞｼｯｸM-PRO" panose="020F0600000000000000" pitchFamily="50" charset="-128"/>
              <a:ea typeface="HG丸ｺﾞｼｯｸM-PRO" panose="020F0600000000000000" pitchFamily="50" charset="-128"/>
            </a:endParaRPr>
          </a:p>
          <a:p>
            <a:pPr algn="just"/>
            <a:r>
              <a:rPr kumimoji="1" lang="ja-JP" altLang="en-US" b="1" dirty="0">
                <a:solidFill>
                  <a:schemeClr val="accent1"/>
                </a:solidFill>
                <a:latin typeface="HG丸ｺﾞｼｯｸM-PRO" panose="020F0600000000000000" pitchFamily="50" charset="-128"/>
                <a:ea typeface="HG丸ｺﾞｼｯｸM-PRO" panose="020F0600000000000000" pitchFamily="50" charset="-128"/>
              </a:rPr>
              <a:t>★ </a:t>
            </a:r>
            <a:r>
              <a:rPr lang="en-US" altLang="ja-JP" b="1" dirty="0"/>
              <a:t>Causes of hypoglycemia</a:t>
            </a:r>
          </a:p>
          <a:p>
            <a:pPr algn="just"/>
            <a:endParaRPr lang="en-US" altLang="ja-JP" b="1" dirty="0"/>
          </a:p>
          <a:p>
            <a:pPr marL="285750" lvl="0" indent="-285750">
              <a:buFont typeface="Arial" panose="020B0604020202020204" pitchFamily="34" charset="0"/>
              <a:buChar char="•"/>
            </a:pPr>
            <a:r>
              <a:rPr lang="en-US" altLang="ja-JP" sz="1400" dirty="0"/>
              <a:t>Medication or insulin overdose</a:t>
            </a:r>
            <a:endParaRPr lang="ja-JP" altLang="ja-JP" sz="1400" dirty="0"/>
          </a:p>
          <a:p>
            <a:pPr marL="285750" lvl="0" indent="-285750">
              <a:buFont typeface="Arial" panose="020B0604020202020204" pitchFamily="34" charset="0"/>
              <a:buChar char="•"/>
            </a:pPr>
            <a:r>
              <a:rPr lang="en-US" altLang="ja-JP" sz="1400" dirty="0"/>
              <a:t>Meals taken at different times or in different amounts </a:t>
            </a:r>
          </a:p>
          <a:p>
            <a:pPr lvl="0"/>
            <a:r>
              <a:rPr lang="en-US" altLang="ja-JP" sz="1400" dirty="0"/>
              <a:t>         than usual</a:t>
            </a:r>
            <a:endParaRPr lang="ja-JP" altLang="ja-JP" sz="1400" dirty="0"/>
          </a:p>
          <a:p>
            <a:pPr marL="285750" lvl="0" indent="-285750">
              <a:buFont typeface="Arial" panose="020B0604020202020204" pitchFamily="34" charset="0"/>
              <a:buChar char="•"/>
            </a:pPr>
            <a:r>
              <a:rPr lang="en-US" altLang="ja-JP" sz="1400" dirty="0"/>
              <a:t>Insufficient carbohydrate intake</a:t>
            </a:r>
            <a:endParaRPr lang="ja-JP" altLang="ja-JP" sz="1400" dirty="0"/>
          </a:p>
          <a:p>
            <a:pPr marL="285750" lvl="0" indent="-285750">
              <a:buFont typeface="Arial" panose="020B0604020202020204" pitchFamily="34" charset="0"/>
              <a:buChar char="•"/>
            </a:pPr>
            <a:r>
              <a:rPr lang="en-US" altLang="ja-JP" sz="1400" dirty="0"/>
              <a:t>Falls in BG during or after a high-impact/long-lasting exercise</a:t>
            </a:r>
            <a:endParaRPr lang="ja-JP" altLang="ja-JP" sz="1400" dirty="0"/>
          </a:p>
          <a:p>
            <a:pPr marL="285750" lvl="0" indent="-285750">
              <a:buFont typeface="Arial" panose="020B0604020202020204" pitchFamily="34" charset="0"/>
              <a:buChar char="•"/>
            </a:pPr>
            <a:r>
              <a:rPr lang="en-US" altLang="ja-JP" sz="1400" dirty="0"/>
              <a:t>Falls in BG during drinking or bathing</a:t>
            </a:r>
            <a:endParaRPr lang="ja-JP" altLang="ja-JP" sz="1400" dirty="0"/>
          </a:p>
          <a:p>
            <a:pPr marL="285750" lvl="0" indent="-285750">
              <a:buFont typeface="Arial" panose="020B0604020202020204" pitchFamily="34" charset="0"/>
              <a:buChar char="•"/>
            </a:pPr>
            <a:r>
              <a:rPr lang="en-US" altLang="ja-JP" sz="1400" dirty="0"/>
              <a:t>Heightened efficacy of medications associated with successful lifestyle modification</a:t>
            </a:r>
            <a:endParaRPr lang="ja-JP" altLang="ja-JP" sz="1400" dirty="0"/>
          </a:p>
          <a:p>
            <a:pPr algn="just"/>
            <a:endParaRPr lang="en-US" altLang="ja-JP" dirty="0">
              <a:latin typeface="HG丸ｺﾞｼｯｸM-PRO" panose="020F0600000000000000" pitchFamily="50" charset="-128"/>
              <a:ea typeface="HG丸ｺﾞｼｯｸM-PRO" panose="020F0600000000000000" pitchFamily="50" charset="-128"/>
            </a:endParaRPr>
          </a:p>
        </p:txBody>
      </p:sp>
      <p:sp>
        <p:nvSpPr>
          <p:cNvPr id="13" name="円/楕円 12"/>
          <p:cNvSpPr/>
          <p:nvPr/>
        </p:nvSpPr>
        <p:spPr>
          <a:xfrm>
            <a:off x="188640" y="35496"/>
            <a:ext cx="6408712" cy="854893"/>
          </a:xfrm>
          <a:prstGeom prst="ellipse">
            <a:avLst/>
          </a:prstGeom>
          <a:solidFill>
            <a:srgbClr val="CCFFFF"/>
          </a:solidFill>
          <a:ln w="28575">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2800" b="1" dirty="0">
                <a:solidFill>
                  <a:schemeClr val="tx1"/>
                </a:solidFill>
              </a:rPr>
              <a:t>What is hypoglycemia</a:t>
            </a:r>
          </a:p>
          <a:p>
            <a:pPr algn="ctr"/>
            <a:r>
              <a:rPr lang="en-US" altLang="ja-JP" sz="2800" b="1" dirty="0">
                <a:solidFill>
                  <a:schemeClr val="tx1"/>
                </a:solidFill>
              </a:rPr>
              <a:t> (low blood glucose) ?</a:t>
            </a:r>
            <a:endParaRPr lang="ja-JP" altLang="ja-JP" sz="2800" dirty="0">
              <a:solidFill>
                <a:schemeClr val="tx1"/>
              </a:solidFill>
            </a:endParaRPr>
          </a:p>
        </p:txBody>
      </p:sp>
      <p:pic>
        <p:nvPicPr>
          <p:cNvPr id="17" name="図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37112" y="4644008"/>
            <a:ext cx="438576" cy="435067"/>
          </a:xfrm>
          <a:prstGeom prst="rect">
            <a:avLst/>
          </a:prstGeom>
        </p:spPr>
      </p:pic>
      <p:pic>
        <p:nvPicPr>
          <p:cNvPr id="19" name="図 1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624" y="828053"/>
            <a:ext cx="1290205" cy="1151659"/>
          </a:xfrm>
          <a:prstGeom prst="rect">
            <a:avLst/>
          </a:prstGeom>
        </p:spPr>
      </p:pic>
      <p:sp>
        <p:nvSpPr>
          <p:cNvPr id="6" name="角丸四角形吹き出し 5"/>
          <p:cNvSpPr/>
          <p:nvPr/>
        </p:nvSpPr>
        <p:spPr>
          <a:xfrm>
            <a:off x="1478845" y="1055920"/>
            <a:ext cx="5255690" cy="820597"/>
          </a:xfrm>
          <a:prstGeom prst="wedgeRoundRectCallout">
            <a:avLst>
              <a:gd name="adj1" fmla="val -57301"/>
              <a:gd name="adj2" fmla="val -2130"/>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just"/>
            <a:r>
              <a:rPr lang="en-US" altLang="ja-JP" sz="1400" dirty="0"/>
              <a:t>DO NOT panic if you  experience a hypoglycemic episode, as it is likely to occur to anybody being treated for DM and can be alleviated if appropriately treated.</a:t>
            </a:r>
            <a:endParaRPr lang="ja-JP" altLang="en-US" sz="1400" dirty="0">
              <a:solidFill>
                <a:schemeClr val="tx1"/>
              </a:solidFill>
            </a:endParaRPr>
          </a:p>
        </p:txBody>
      </p:sp>
      <p:sp>
        <p:nvSpPr>
          <p:cNvPr id="3" name="スライド番号プレースホルダー 2"/>
          <p:cNvSpPr>
            <a:spLocks noGrp="1"/>
          </p:cNvSpPr>
          <p:nvPr>
            <p:ph type="sldNum" sz="quarter" idx="12"/>
          </p:nvPr>
        </p:nvSpPr>
        <p:spPr>
          <a:xfrm>
            <a:off x="4915978" y="8460432"/>
            <a:ext cx="1600200" cy="486833"/>
          </a:xfrm>
        </p:spPr>
        <p:txBody>
          <a:bodyPr/>
          <a:lstStyle/>
          <a:p>
            <a:fld id="{7484C33C-72DA-4D7E-8F3D-83FCD2BBF52F}" type="slidenum">
              <a:rPr kumimoji="1" lang="ja-JP" altLang="en-US" smtClean="0"/>
              <a:t>1</a:t>
            </a:fld>
            <a:endParaRPr kumimoji="1" lang="ja-JP" altLang="en-US" dirty="0"/>
          </a:p>
        </p:txBody>
      </p:sp>
      <p:pic>
        <p:nvPicPr>
          <p:cNvPr id="9" name="Picture 15"/>
          <p:cNvPicPr>
            <a:picLocks noChangeAspect="1"/>
          </p:cNvPicPr>
          <p:nvPr/>
        </p:nvPicPr>
        <p:blipFill>
          <a:blip r:embed="rId6" cstate="print"/>
          <a:stretch>
            <a:fillRect/>
          </a:stretch>
        </p:blipFill>
        <p:spPr>
          <a:xfrm>
            <a:off x="6419193" y="35496"/>
            <a:ext cx="438807" cy="432539"/>
          </a:xfrm>
          <a:prstGeom prst="rect">
            <a:avLst/>
          </a:prstGeom>
        </p:spPr>
      </p:pic>
      <p:sp>
        <p:nvSpPr>
          <p:cNvPr id="4" name="テキスト ボックス 3"/>
          <p:cNvSpPr txBox="1"/>
          <p:nvPr/>
        </p:nvSpPr>
        <p:spPr>
          <a:xfrm>
            <a:off x="5013176" y="4543539"/>
            <a:ext cx="323165" cy="932307"/>
          </a:xfrm>
          <a:prstGeom prst="rect">
            <a:avLst/>
          </a:prstGeom>
          <a:solidFill>
            <a:schemeClr val="accent5">
              <a:lumMod val="20000"/>
              <a:lumOff val="80000"/>
            </a:schemeClr>
          </a:solidFill>
        </p:spPr>
        <p:txBody>
          <a:bodyPr vert="vert270" wrap="none" rtlCol="0">
            <a:spAutoFit/>
          </a:bodyPr>
          <a:lstStyle/>
          <a:p>
            <a:r>
              <a:rPr kumimoji="1" lang="en-US" altLang="ja-JP" sz="900" dirty="0"/>
              <a:t>About &lt; 70 mg/</a:t>
            </a:r>
            <a:r>
              <a:rPr kumimoji="1" lang="en-US" altLang="ja-JP" sz="900" dirty="0" err="1"/>
              <a:t>dL</a:t>
            </a:r>
            <a:endParaRPr kumimoji="1" lang="ja-JP" altLang="en-US" sz="900" dirty="0"/>
          </a:p>
        </p:txBody>
      </p:sp>
      <p:sp>
        <p:nvSpPr>
          <p:cNvPr id="5" name="テキスト ボックス 4"/>
          <p:cNvSpPr txBox="1"/>
          <p:nvPr/>
        </p:nvSpPr>
        <p:spPr>
          <a:xfrm>
            <a:off x="4890866" y="4283968"/>
            <a:ext cx="567784" cy="230832"/>
          </a:xfrm>
          <a:prstGeom prst="rect">
            <a:avLst/>
          </a:prstGeom>
          <a:solidFill>
            <a:schemeClr val="bg1"/>
          </a:solidFill>
        </p:spPr>
        <p:txBody>
          <a:bodyPr wrap="none" rtlCol="0">
            <a:spAutoFit/>
          </a:bodyPr>
          <a:lstStyle/>
          <a:p>
            <a:r>
              <a:rPr kumimoji="1" lang="en-US" altLang="ja-JP" sz="900"/>
              <a:t>BG level</a:t>
            </a:r>
            <a:endParaRPr kumimoji="1" lang="ja-JP" altLang="en-US" sz="900" dirty="0"/>
          </a:p>
        </p:txBody>
      </p:sp>
      <p:sp>
        <p:nvSpPr>
          <p:cNvPr id="7" name="テキスト ボックス 6"/>
          <p:cNvSpPr txBox="1"/>
          <p:nvPr/>
        </p:nvSpPr>
        <p:spPr>
          <a:xfrm>
            <a:off x="5755794" y="4257690"/>
            <a:ext cx="681597" cy="230832"/>
          </a:xfrm>
          <a:prstGeom prst="rect">
            <a:avLst/>
          </a:prstGeom>
          <a:solidFill>
            <a:schemeClr val="bg1"/>
          </a:solidFill>
        </p:spPr>
        <p:txBody>
          <a:bodyPr wrap="none" rtlCol="0">
            <a:spAutoFit/>
          </a:bodyPr>
          <a:lstStyle/>
          <a:p>
            <a:r>
              <a:rPr kumimoji="1" lang="en-US" altLang="ja-JP" sz="900" dirty="0"/>
              <a:t>Symptoms</a:t>
            </a:r>
            <a:endParaRPr kumimoji="1" lang="ja-JP" altLang="en-US" sz="900" dirty="0"/>
          </a:p>
        </p:txBody>
      </p:sp>
      <p:sp>
        <p:nvSpPr>
          <p:cNvPr id="8" name="テキスト ボックス 7"/>
          <p:cNvSpPr txBox="1"/>
          <p:nvPr/>
        </p:nvSpPr>
        <p:spPr>
          <a:xfrm>
            <a:off x="5546833" y="4465662"/>
            <a:ext cx="1068569" cy="1061829"/>
          </a:xfrm>
          <a:prstGeom prst="rect">
            <a:avLst/>
          </a:prstGeom>
          <a:solidFill>
            <a:schemeClr val="accent5">
              <a:lumMod val="40000"/>
              <a:lumOff val="60000"/>
            </a:schemeClr>
          </a:solidFill>
        </p:spPr>
        <p:txBody>
          <a:bodyPr wrap="square" rtlCol="0">
            <a:spAutoFit/>
          </a:bodyPr>
          <a:lstStyle/>
          <a:p>
            <a:endParaRPr lang="en-US" altLang="ja-JP" sz="700" dirty="0"/>
          </a:p>
          <a:p>
            <a:r>
              <a:rPr lang="en-US" altLang="ja-JP" sz="700" dirty="0"/>
              <a:t>Sympathetic nerve symptoms</a:t>
            </a:r>
            <a:endParaRPr lang="ja-JP" altLang="ja-JP" sz="700" dirty="0"/>
          </a:p>
          <a:p>
            <a:pPr marL="285750" indent="-285750">
              <a:buFont typeface="Arial" panose="020B0604020202020204" pitchFamily="34" charset="0"/>
              <a:buChar char="•"/>
            </a:pPr>
            <a:r>
              <a:rPr lang="en-US" altLang="ja-JP" sz="700" dirty="0"/>
              <a:t>Perspiration</a:t>
            </a:r>
            <a:endParaRPr lang="ja-JP" altLang="ja-JP" sz="700" dirty="0"/>
          </a:p>
          <a:p>
            <a:pPr marL="285750" indent="-285750">
              <a:buFont typeface="Arial" panose="020B0604020202020204" pitchFamily="34" charset="0"/>
              <a:buChar char="•"/>
            </a:pPr>
            <a:r>
              <a:rPr lang="en-US" altLang="ja-JP" sz="700" dirty="0"/>
              <a:t>Anxiety</a:t>
            </a:r>
            <a:endParaRPr lang="ja-JP" altLang="ja-JP" sz="700" dirty="0"/>
          </a:p>
          <a:p>
            <a:pPr marL="285750" indent="-285750">
              <a:buFont typeface="Arial" panose="020B0604020202020204" pitchFamily="34" charset="0"/>
              <a:buChar char="•"/>
            </a:pPr>
            <a:r>
              <a:rPr lang="en-US" altLang="ja-JP" sz="700" dirty="0"/>
              <a:t>Bounding pulse</a:t>
            </a:r>
            <a:endParaRPr lang="ja-JP" altLang="ja-JP" sz="700" dirty="0"/>
          </a:p>
          <a:p>
            <a:pPr marL="285750" indent="-285750">
              <a:buFont typeface="Arial" panose="020B0604020202020204" pitchFamily="34" charset="0"/>
              <a:buChar char="•"/>
            </a:pPr>
            <a:r>
              <a:rPr lang="en-US" altLang="ja-JP" sz="700" dirty="0"/>
              <a:t>Trembling</a:t>
            </a:r>
            <a:endParaRPr lang="ja-JP" altLang="ja-JP" sz="700" dirty="0"/>
          </a:p>
          <a:p>
            <a:pPr marL="285750" indent="-285750">
              <a:buFont typeface="Arial" panose="020B0604020202020204" pitchFamily="34" charset="0"/>
              <a:buChar char="•"/>
            </a:pPr>
            <a:r>
              <a:rPr lang="en-US" altLang="ja-JP" sz="700" dirty="0"/>
              <a:t>Facial pallor</a:t>
            </a:r>
          </a:p>
          <a:p>
            <a:pPr marL="285750" indent="-285750">
              <a:buFont typeface="Arial" panose="020B0604020202020204" pitchFamily="34" charset="0"/>
              <a:buChar char="•"/>
            </a:pPr>
            <a:endParaRPr lang="ja-JP" altLang="ja-JP" sz="700" dirty="0"/>
          </a:p>
        </p:txBody>
      </p:sp>
      <p:sp>
        <p:nvSpPr>
          <p:cNvPr id="10" name="テキスト ボックス 9"/>
          <p:cNvSpPr txBox="1"/>
          <p:nvPr/>
        </p:nvSpPr>
        <p:spPr>
          <a:xfrm>
            <a:off x="5546833" y="5505292"/>
            <a:ext cx="1068569" cy="846386"/>
          </a:xfrm>
          <a:prstGeom prst="rect">
            <a:avLst/>
          </a:prstGeom>
          <a:solidFill>
            <a:srgbClr val="FFFFCC"/>
          </a:solidFill>
        </p:spPr>
        <p:txBody>
          <a:bodyPr wrap="square" rtlCol="0">
            <a:spAutoFit/>
          </a:bodyPr>
          <a:lstStyle/>
          <a:p>
            <a:r>
              <a:rPr lang="en-US" altLang="ja-JP" sz="700" dirty="0"/>
              <a:t>Central nervous system symptoms</a:t>
            </a:r>
            <a:endParaRPr lang="ja-JP" altLang="ja-JP" sz="700" dirty="0"/>
          </a:p>
          <a:p>
            <a:pPr marL="285750" indent="-285750">
              <a:buFont typeface="Arial" panose="020B0604020202020204" pitchFamily="34" charset="0"/>
              <a:buChar char="•"/>
            </a:pPr>
            <a:r>
              <a:rPr lang="en-US" altLang="ja-JP" sz="700" dirty="0"/>
              <a:t>Headache</a:t>
            </a:r>
            <a:endParaRPr lang="ja-JP" altLang="ja-JP" sz="700" dirty="0"/>
          </a:p>
          <a:p>
            <a:pPr marL="285750" indent="-285750">
              <a:buFont typeface="Arial" panose="020B0604020202020204" pitchFamily="34" charset="0"/>
              <a:buChar char="•"/>
            </a:pPr>
            <a:r>
              <a:rPr lang="en-US" altLang="ja-JP" sz="700" dirty="0"/>
              <a:t>Blurred vision</a:t>
            </a:r>
            <a:endParaRPr lang="ja-JP" altLang="ja-JP" sz="700" dirty="0"/>
          </a:p>
          <a:p>
            <a:pPr marL="285750" indent="-285750">
              <a:buFont typeface="Arial" panose="020B0604020202020204" pitchFamily="34" charset="0"/>
              <a:buChar char="•"/>
            </a:pPr>
            <a:r>
              <a:rPr lang="en-US" altLang="ja-JP" sz="700" dirty="0"/>
              <a:t>Decreased concentration</a:t>
            </a:r>
            <a:endParaRPr lang="ja-JP" altLang="ja-JP" sz="700" dirty="0"/>
          </a:p>
          <a:p>
            <a:pPr marL="285750" indent="-285750">
              <a:buFont typeface="Arial" panose="020B0604020202020204" pitchFamily="34" charset="0"/>
              <a:buChar char="•"/>
            </a:pPr>
            <a:r>
              <a:rPr lang="en-US" altLang="ja-JP" sz="700" dirty="0"/>
              <a:t>Yawning</a:t>
            </a:r>
            <a:endParaRPr lang="ja-JP" altLang="ja-JP" sz="700" dirty="0"/>
          </a:p>
        </p:txBody>
      </p:sp>
      <p:sp>
        <p:nvSpPr>
          <p:cNvPr id="11" name="テキスト ボックス 10"/>
          <p:cNvSpPr txBox="1"/>
          <p:nvPr/>
        </p:nvSpPr>
        <p:spPr>
          <a:xfrm>
            <a:off x="5530839" y="6381572"/>
            <a:ext cx="1095993" cy="707886"/>
          </a:xfrm>
          <a:prstGeom prst="rect">
            <a:avLst/>
          </a:prstGeom>
          <a:solidFill>
            <a:schemeClr val="accent2">
              <a:lumMod val="20000"/>
              <a:lumOff val="80000"/>
            </a:schemeClr>
          </a:solidFill>
        </p:spPr>
        <p:txBody>
          <a:bodyPr wrap="square" rtlCol="0">
            <a:spAutoFit/>
          </a:bodyPr>
          <a:lstStyle/>
          <a:p>
            <a:pPr marL="285750" indent="-285750">
              <a:buFont typeface="Arial" panose="020B0604020202020204" pitchFamily="34" charset="0"/>
              <a:buChar char="•"/>
            </a:pPr>
            <a:r>
              <a:rPr lang="en-US" altLang="ja-JP" sz="800" dirty="0"/>
              <a:t>Abnormal behavior</a:t>
            </a:r>
            <a:endParaRPr lang="ja-JP" altLang="ja-JP" sz="800" dirty="0"/>
          </a:p>
          <a:p>
            <a:pPr marL="285750" indent="-285750">
              <a:buFont typeface="Arial" panose="020B0604020202020204" pitchFamily="34" charset="0"/>
              <a:buChar char="•"/>
            </a:pPr>
            <a:r>
              <a:rPr lang="en-US" altLang="ja-JP" sz="800" dirty="0"/>
              <a:t>Convulsion</a:t>
            </a:r>
            <a:endParaRPr lang="ja-JP" altLang="ja-JP" sz="800" dirty="0"/>
          </a:p>
          <a:p>
            <a:pPr marL="285750" indent="-285750">
              <a:buFont typeface="Arial" panose="020B0604020202020204" pitchFamily="34" charset="0"/>
              <a:buChar char="•"/>
            </a:pPr>
            <a:r>
              <a:rPr lang="en-US" altLang="ja-JP" sz="800" dirty="0"/>
              <a:t>Coma </a:t>
            </a:r>
          </a:p>
          <a:p>
            <a:r>
              <a:rPr lang="en-US" altLang="ja-JP" sz="800" dirty="0"/>
              <a:t>(unconsciousness)</a:t>
            </a:r>
            <a:endParaRPr lang="ja-JP" altLang="ja-JP" sz="800" dirty="0"/>
          </a:p>
        </p:txBody>
      </p:sp>
      <p:sp>
        <p:nvSpPr>
          <p:cNvPr id="16" name="テキスト ボックス 15"/>
          <p:cNvSpPr txBox="1"/>
          <p:nvPr/>
        </p:nvSpPr>
        <p:spPr>
          <a:xfrm>
            <a:off x="5043953" y="5553877"/>
            <a:ext cx="292388" cy="680636"/>
          </a:xfrm>
          <a:prstGeom prst="rect">
            <a:avLst/>
          </a:prstGeom>
          <a:solidFill>
            <a:srgbClr val="FFFFCC"/>
          </a:solidFill>
        </p:spPr>
        <p:txBody>
          <a:bodyPr vert="vert270" wrap="none" rtlCol="0">
            <a:spAutoFit/>
          </a:bodyPr>
          <a:lstStyle/>
          <a:p>
            <a:r>
              <a:rPr kumimoji="1" lang="en-US" altLang="ja-JP" sz="700" dirty="0"/>
              <a:t>About 50 mg/</a:t>
            </a:r>
            <a:r>
              <a:rPr kumimoji="1" lang="en-US" altLang="ja-JP" sz="700" dirty="0" err="1"/>
              <a:t>dL</a:t>
            </a:r>
            <a:endParaRPr kumimoji="1" lang="ja-JP" altLang="en-US" sz="700" dirty="0"/>
          </a:p>
        </p:txBody>
      </p:sp>
      <p:sp>
        <p:nvSpPr>
          <p:cNvPr id="18" name="テキスト ボックス 17"/>
          <p:cNvSpPr txBox="1"/>
          <p:nvPr/>
        </p:nvSpPr>
        <p:spPr>
          <a:xfrm>
            <a:off x="5024606" y="6384914"/>
            <a:ext cx="292388" cy="502702"/>
          </a:xfrm>
          <a:prstGeom prst="rect">
            <a:avLst/>
          </a:prstGeom>
          <a:solidFill>
            <a:schemeClr val="accent2">
              <a:lumMod val="20000"/>
              <a:lumOff val="80000"/>
            </a:schemeClr>
          </a:solidFill>
        </p:spPr>
        <p:txBody>
          <a:bodyPr vert="vert270" wrap="none" rtlCol="0">
            <a:spAutoFit/>
          </a:bodyPr>
          <a:lstStyle/>
          <a:p>
            <a:r>
              <a:rPr kumimoji="1" lang="en-US" altLang="ja-JP" sz="700" dirty="0"/>
              <a:t>&lt; 50 mg/</a:t>
            </a:r>
            <a:r>
              <a:rPr kumimoji="1" lang="en-US" altLang="ja-JP" sz="700" dirty="0" err="1"/>
              <a:t>dL</a:t>
            </a:r>
            <a:endParaRPr kumimoji="1" lang="ja-JP" altLang="en-US" sz="700" dirty="0"/>
          </a:p>
        </p:txBody>
      </p:sp>
    </p:spTree>
    <p:extLst>
      <p:ext uri="{BB962C8B-B14F-4D97-AF65-F5344CB8AC3E}">
        <p14:creationId xmlns:p14="http://schemas.microsoft.com/office/powerpoint/2010/main" val="40025591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テキスト ボックス 14"/>
          <p:cNvSpPr txBox="1"/>
          <p:nvPr/>
        </p:nvSpPr>
        <p:spPr>
          <a:xfrm>
            <a:off x="0" y="304358"/>
            <a:ext cx="6858000" cy="7580010"/>
          </a:xfrm>
          <a:prstGeom prst="rect">
            <a:avLst/>
          </a:prstGeom>
          <a:noFill/>
        </p:spPr>
        <p:txBody>
          <a:bodyPr wrap="square" rtlCol="0">
            <a:spAutoFit/>
          </a:bodyPr>
          <a:lstStyle/>
          <a:p>
            <a:pPr algn="just"/>
            <a:r>
              <a:rPr lang="ja-JP" altLang="en-US" b="1" dirty="0">
                <a:solidFill>
                  <a:schemeClr val="accent1"/>
                </a:solidFill>
                <a:latin typeface="HG丸ｺﾞｼｯｸM-PRO" panose="020F0600000000000000" pitchFamily="50" charset="-128"/>
                <a:ea typeface="HG丸ｺﾞｼｯｸM-PRO" panose="020F0600000000000000" pitchFamily="50" charset="-128"/>
              </a:rPr>
              <a:t>★</a:t>
            </a:r>
            <a:r>
              <a:rPr lang="en-US" altLang="ja-JP" b="1" dirty="0"/>
              <a:t>How to deal with your hypoglycemic episodes</a:t>
            </a:r>
          </a:p>
          <a:p>
            <a:pPr algn="just"/>
            <a:endParaRPr lang="en-US" altLang="ja-JP" dirty="0">
              <a:latin typeface="HG丸ｺﾞｼｯｸM-PRO" panose="020F0600000000000000" pitchFamily="50" charset="-128"/>
              <a:ea typeface="HG丸ｺﾞｼｯｸM-PRO" panose="020F0600000000000000" pitchFamily="50" charset="-128"/>
            </a:endParaRPr>
          </a:p>
          <a:p>
            <a:pPr marL="285750" lvl="0" indent="-285750">
              <a:buFont typeface="Arial" panose="020B0604020202020204" pitchFamily="34" charset="0"/>
              <a:buChar char="•"/>
            </a:pPr>
            <a:r>
              <a:rPr lang="en-US" altLang="ja-JP" sz="1400" dirty="0"/>
              <a:t>Always carry with you glucose or some other option ready for hypoglycemia.</a:t>
            </a:r>
            <a:endParaRPr lang="ja-JP" altLang="ja-JP" sz="1400" dirty="0"/>
          </a:p>
          <a:p>
            <a:pPr marL="285750" lvl="0" indent="-285750">
              <a:buFont typeface="Arial" panose="020B0604020202020204" pitchFamily="34" charset="0"/>
              <a:buChar char="•"/>
            </a:pPr>
            <a:r>
              <a:rPr lang="en-US" altLang="ja-JP" sz="1400" dirty="0"/>
              <a:t>Take 10 g of glucose or 150-200 ml of water containing glucose </a:t>
            </a:r>
          </a:p>
          <a:p>
            <a:pPr lvl="0"/>
            <a:r>
              <a:rPr lang="en-US" altLang="ja-JP" sz="1400" dirty="0"/>
              <a:t>        whenever you feel you have some symptom of hypoglycemia.</a:t>
            </a:r>
            <a:endParaRPr lang="ja-JP" altLang="ja-JP" sz="1400" dirty="0"/>
          </a:p>
          <a:p>
            <a:pPr marL="285750" lvl="0" indent="-285750">
              <a:buFont typeface="Arial" panose="020B0604020202020204" pitchFamily="34" charset="0"/>
              <a:buChar char="•"/>
            </a:pPr>
            <a:r>
              <a:rPr lang="en-US" altLang="ja-JP" sz="1400" dirty="0"/>
              <a:t>Take a meal, as you should, when you have hypoglycemia at a meal time.</a:t>
            </a:r>
            <a:endParaRPr lang="ja-JP" altLang="ja-JP" sz="1400" dirty="0"/>
          </a:p>
          <a:p>
            <a:pPr marL="285750" lvl="0" indent="-285750">
              <a:buFont typeface="Arial" panose="020B0604020202020204" pitchFamily="34" charset="0"/>
              <a:buChar char="•"/>
            </a:pPr>
            <a:r>
              <a:rPr lang="en-US" altLang="ja-JP" sz="1400" dirty="0"/>
              <a:t>Take a carbohydrate-rich meal soon after remission of your symptom. </a:t>
            </a:r>
          </a:p>
          <a:p>
            <a:pPr lvl="0"/>
            <a:r>
              <a:rPr lang="en-US" altLang="ja-JP" sz="1400" dirty="0"/>
              <a:t>        Take carbohydrates equivalent to 80 kcal if you have 1 hour or more before your next</a:t>
            </a:r>
          </a:p>
          <a:p>
            <a:pPr lvl="0"/>
            <a:r>
              <a:rPr lang="en-US" altLang="ja-JP" sz="1400" dirty="0"/>
              <a:t>         meal.</a:t>
            </a:r>
            <a:endParaRPr lang="ja-JP" altLang="ja-JP" sz="1400" dirty="0"/>
          </a:p>
          <a:p>
            <a:pPr marL="285750" lvl="0" indent="-285750">
              <a:buFont typeface="Arial" panose="020B0604020202020204" pitchFamily="34" charset="0"/>
              <a:buChar char="•"/>
            </a:pPr>
            <a:r>
              <a:rPr lang="en-US" altLang="ja-JP" sz="1400" dirty="0"/>
              <a:t>Do not use chocolate, among the sweets, to deal with your hypoglycemia, as it is likely to be absorbed only slowly.</a:t>
            </a:r>
            <a:endParaRPr lang="ja-JP" altLang="ja-JP" sz="1400" dirty="0"/>
          </a:p>
          <a:p>
            <a:pPr marL="285750" lvl="0" indent="-285750">
              <a:buFont typeface="Arial" panose="020B0604020202020204" pitchFamily="34" charset="0"/>
              <a:buChar char="•"/>
            </a:pPr>
            <a:r>
              <a:rPr lang="en-US" altLang="ja-JP" sz="1400" dirty="0"/>
              <a:t>Be careful not to take too much glucose, as this may lead to an acute </a:t>
            </a:r>
          </a:p>
          <a:p>
            <a:pPr lvl="0"/>
            <a:r>
              <a:rPr lang="en-US" altLang="ja-JP" sz="1400" dirty="0"/>
              <a:t>         increase in BG later.</a:t>
            </a:r>
            <a:endParaRPr lang="ja-JP" altLang="ja-JP" sz="1400" dirty="0"/>
          </a:p>
          <a:p>
            <a:pPr marL="285750" lvl="0" indent="-285750">
              <a:buFont typeface="Arial" panose="020B0604020202020204" pitchFamily="34" charset="0"/>
              <a:buChar char="•"/>
            </a:pPr>
            <a:r>
              <a:rPr lang="en-US" altLang="ja-JP" sz="1400" dirty="0"/>
              <a:t>Be sure to take pure glucose if you are taking an α-glucosidase inhibitor, as this drug delays carbohydrate digestion and absorption. </a:t>
            </a:r>
            <a:endParaRPr lang="en-US" altLang="ja-JP" sz="1400" dirty="0">
              <a:latin typeface="HG丸ｺﾞｼｯｸM-PRO" panose="020F0600000000000000" pitchFamily="50" charset="-128"/>
              <a:ea typeface="HG丸ｺﾞｼｯｸM-PRO" panose="020F0600000000000000" pitchFamily="50" charset="-128"/>
            </a:endParaRPr>
          </a:p>
          <a:p>
            <a:pPr algn="just"/>
            <a:endParaRPr lang="en-US" altLang="ja-JP" dirty="0">
              <a:latin typeface="HG丸ｺﾞｼｯｸM-PRO" panose="020F0600000000000000" pitchFamily="50" charset="-128"/>
              <a:ea typeface="HG丸ｺﾞｼｯｸM-PRO" panose="020F0600000000000000" pitchFamily="50" charset="-128"/>
            </a:endParaRPr>
          </a:p>
          <a:p>
            <a:r>
              <a:rPr lang="ja-JP" altLang="en-US" b="1" dirty="0">
                <a:solidFill>
                  <a:schemeClr val="accent1"/>
                </a:solidFill>
                <a:latin typeface="HG丸ｺﾞｼｯｸM-PRO" panose="020F0600000000000000" pitchFamily="50" charset="-128"/>
                <a:ea typeface="HG丸ｺﾞｼｯｸM-PRO" panose="020F0600000000000000" pitchFamily="50" charset="-128"/>
              </a:rPr>
              <a:t>★</a:t>
            </a:r>
            <a:r>
              <a:rPr lang="en-US" altLang="ja-JP" b="1" dirty="0"/>
              <a:t>What to do to prevent recurrent or severe hypoglycemia</a:t>
            </a:r>
          </a:p>
          <a:p>
            <a:endParaRPr lang="en-US" altLang="ja-JP" dirty="0">
              <a:latin typeface="HG丸ｺﾞｼｯｸM-PRO" panose="020F0600000000000000" pitchFamily="50" charset="-128"/>
              <a:ea typeface="HG丸ｺﾞｼｯｸM-PRO" panose="020F0600000000000000" pitchFamily="50" charset="-128"/>
            </a:endParaRPr>
          </a:p>
          <a:p>
            <a:pPr marL="285750" lvl="0" indent="-285750">
              <a:buFont typeface="Arial" panose="020B0604020202020204" pitchFamily="34" charset="0"/>
              <a:buChar char="•"/>
            </a:pPr>
            <a:r>
              <a:rPr lang="en-US" altLang="ja-JP" sz="1400" dirty="0"/>
              <a:t>Learn to take your medications and inject your insulin properly.</a:t>
            </a:r>
            <a:endParaRPr lang="ja-JP" altLang="ja-JP" sz="1400" dirty="0"/>
          </a:p>
          <a:p>
            <a:pPr marL="285750" lvl="0" indent="-285750">
              <a:buFont typeface="Arial" panose="020B0604020202020204" pitchFamily="34" charset="0"/>
              <a:buChar char="•"/>
            </a:pPr>
            <a:r>
              <a:rPr lang="en-US" altLang="ja-JP" sz="1400" dirty="0"/>
              <a:t>Be sure to carry with you glucose at all times, so you can deal with </a:t>
            </a:r>
          </a:p>
          <a:p>
            <a:pPr lvl="0"/>
            <a:r>
              <a:rPr lang="en-US" altLang="ja-JP" sz="1400" dirty="0"/>
              <a:t>          hypoglycemic episodes as they occur.</a:t>
            </a:r>
            <a:endParaRPr lang="ja-JP" altLang="ja-JP" sz="1400" dirty="0"/>
          </a:p>
          <a:p>
            <a:pPr marL="285750" lvl="0" indent="-285750">
              <a:buFont typeface="Arial" panose="020B0604020202020204" pitchFamily="34" charset="0"/>
              <a:buChar char="•"/>
            </a:pPr>
            <a:r>
              <a:rPr lang="en-US" altLang="ja-JP" sz="1400" dirty="0"/>
              <a:t>Try to live an orderly life.</a:t>
            </a:r>
            <a:endParaRPr lang="ja-JP" altLang="ja-JP" sz="1400" dirty="0"/>
          </a:p>
          <a:p>
            <a:pPr marL="285750" lvl="0" indent="-285750">
              <a:buFont typeface="Arial" panose="020B0604020202020204" pitchFamily="34" charset="0"/>
              <a:buChar char="•"/>
            </a:pPr>
            <a:r>
              <a:rPr lang="en-US" altLang="ja-JP" sz="1400" dirty="0"/>
              <a:t>Tell your doctor about any hypoglycemic episode or symptom suggestive of hypoglycemia you have had.</a:t>
            </a:r>
            <a:endParaRPr lang="ja-JP" altLang="ja-JP" sz="1400" dirty="0"/>
          </a:p>
          <a:p>
            <a:pPr marL="285750" lvl="0" indent="-285750">
              <a:buFont typeface="Arial" panose="020B0604020202020204" pitchFamily="34" charset="0"/>
              <a:buChar char="•"/>
            </a:pPr>
            <a:r>
              <a:rPr lang="en-US" altLang="ja-JP" sz="1400" dirty="0"/>
              <a:t>Familiarize your family or those around you with the symptoms of hypoglycemia and how to deal with hypoglycemic episodes, so you can depend on them for help in dealing with your hypoglycemic episodes.</a:t>
            </a:r>
            <a:endParaRPr lang="ja-JP" altLang="ja-JP" sz="1400" dirty="0"/>
          </a:p>
          <a:p>
            <a:pPr marL="285750" lvl="0" indent="-285750">
              <a:buFont typeface="Arial" panose="020B0604020202020204" pitchFamily="34" charset="0"/>
              <a:buChar char="•"/>
            </a:pPr>
            <a:r>
              <a:rPr lang="en-US" altLang="ja-JP" sz="1400" dirty="0"/>
              <a:t>Carry with you your diabetes card at all times,  so those around you </a:t>
            </a:r>
          </a:p>
          <a:p>
            <a:pPr lvl="0"/>
            <a:r>
              <a:rPr lang="en-US" altLang="ja-JP" sz="1400" dirty="0"/>
              <a:t>        can take care of you, as required, during your hypoglycemic episodes.</a:t>
            </a:r>
            <a:endParaRPr lang="ja-JP" altLang="ja-JP" sz="1400" dirty="0"/>
          </a:p>
          <a:p>
            <a:pPr marL="285750" lvl="0" indent="-285750">
              <a:buFont typeface="Arial" panose="020B0604020202020204" pitchFamily="34" charset="0"/>
              <a:buChar char="•"/>
            </a:pPr>
            <a:r>
              <a:rPr lang="en-US" altLang="ja-JP" sz="1400" dirty="0"/>
              <a:t>Drivers should have plenty of glucose-rich foods in their cars at all times. </a:t>
            </a:r>
          </a:p>
          <a:p>
            <a:pPr lvl="0"/>
            <a:r>
              <a:rPr lang="en-US" altLang="ja-JP" sz="1400" dirty="0"/>
              <a:t>       Do not hesitate to </a:t>
            </a:r>
            <a:r>
              <a:rPr lang="en-US" altLang="ja-JP" sz="1400"/>
              <a:t>ask your </a:t>
            </a:r>
            <a:r>
              <a:rPr lang="en-US" altLang="ja-JP" sz="1400" dirty="0"/>
              <a:t>doctor or nurse if you have any concern about </a:t>
            </a:r>
          </a:p>
          <a:p>
            <a:pPr lvl="0"/>
            <a:r>
              <a:rPr lang="en-US" altLang="ja-JP" sz="1400" dirty="0"/>
              <a:t>        dealing with your hypoglycemic episodes.</a:t>
            </a:r>
            <a:endParaRPr lang="ja-JP" altLang="ja-JP" sz="1400" dirty="0"/>
          </a:p>
        </p:txBody>
      </p:sp>
      <p:pic>
        <p:nvPicPr>
          <p:cNvPr id="14" name="図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47799" y="6300192"/>
            <a:ext cx="940848" cy="603251"/>
          </a:xfrm>
          <a:prstGeom prst="rect">
            <a:avLst/>
          </a:prstGeom>
        </p:spPr>
      </p:pic>
      <p:pic>
        <p:nvPicPr>
          <p:cNvPr id="13" name="図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11498" y="1092335"/>
            <a:ext cx="1001878" cy="887377"/>
          </a:xfrm>
          <a:prstGeom prst="rect">
            <a:avLst/>
          </a:prstGeom>
        </p:spPr>
      </p:pic>
      <p:pic>
        <p:nvPicPr>
          <p:cNvPr id="18" name="図 1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288181" y="7683227"/>
            <a:ext cx="1212827" cy="630670"/>
          </a:xfrm>
          <a:prstGeom prst="rect">
            <a:avLst/>
          </a:prstGeom>
        </p:spPr>
      </p:pic>
      <p:pic>
        <p:nvPicPr>
          <p:cNvPr id="2" name="図 1"/>
          <p:cNvPicPr>
            <a:picLocks noChangeAspect="1"/>
          </p:cNvPicPr>
          <p:nvPr/>
        </p:nvPicPr>
        <p:blipFill>
          <a:blip r:embed="rId6"/>
          <a:stretch>
            <a:fillRect/>
          </a:stretch>
        </p:blipFill>
        <p:spPr>
          <a:xfrm>
            <a:off x="6235483" y="3725348"/>
            <a:ext cx="591613" cy="1035322"/>
          </a:xfrm>
          <a:prstGeom prst="rect">
            <a:avLst/>
          </a:prstGeom>
        </p:spPr>
      </p:pic>
      <p:pic>
        <p:nvPicPr>
          <p:cNvPr id="3" name="図 2"/>
          <p:cNvPicPr>
            <a:picLocks noChangeAspect="1"/>
          </p:cNvPicPr>
          <p:nvPr/>
        </p:nvPicPr>
        <p:blipFill>
          <a:blip r:embed="rId7"/>
          <a:stretch>
            <a:fillRect/>
          </a:stretch>
        </p:blipFill>
        <p:spPr>
          <a:xfrm>
            <a:off x="6095466" y="2676363"/>
            <a:ext cx="747941" cy="525750"/>
          </a:xfrm>
          <a:prstGeom prst="rect">
            <a:avLst/>
          </a:prstGeom>
        </p:spPr>
      </p:pic>
      <p:sp>
        <p:nvSpPr>
          <p:cNvPr id="4" name="スライド番号プレースホルダー 3"/>
          <p:cNvSpPr>
            <a:spLocks noGrp="1"/>
          </p:cNvSpPr>
          <p:nvPr>
            <p:ph type="sldNum" sz="quarter" idx="12"/>
          </p:nvPr>
        </p:nvSpPr>
        <p:spPr/>
        <p:txBody>
          <a:bodyPr/>
          <a:lstStyle/>
          <a:p>
            <a:fld id="{7484C33C-72DA-4D7E-8F3D-83FCD2BBF52F}" type="slidenum">
              <a:rPr kumimoji="1" lang="ja-JP" altLang="en-US" smtClean="0"/>
              <a:t>2</a:t>
            </a:fld>
            <a:endParaRPr kumimoji="1" lang="ja-JP" altLang="en-US"/>
          </a:p>
        </p:txBody>
      </p:sp>
      <p:pic>
        <p:nvPicPr>
          <p:cNvPr id="9" name="Picture 15"/>
          <p:cNvPicPr>
            <a:picLocks noChangeAspect="1"/>
          </p:cNvPicPr>
          <p:nvPr/>
        </p:nvPicPr>
        <p:blipFill>
          <a:blip r:embed="rId8" cstate="print"/>
          <a:stretch>
            <a:fillRect/>
          </a:stretch>
        </p:blipFill>
        <p:spPr>
          <a:xfrm>
            <a:off x="6400857" y="99809"/>
            <a:ext cx="438807" cy="432539"/>
          </a:xfrm>
          <a:prstGeom prst="rect">
            <a:avLst/>
          </a:prstGeom>
        </p:spPr>
      </p:pic>
    </p:spTree>
    <p:extLst>
      <p:ext uri="{BB962C8B-B14F-4D97-AF65-F5344CB8AC3E}">
        <p14:creationId xmlns:p14="http://schemas.microsoft.com/office/powerpoint/2010/main" val="4201927461"/>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349</TotalTime>
  <Words>641</Words>
  <Application>Microsoft Macintosh PowerPoint</Application>
  <PresentationFormat>画面に合わせる (4:3)</PresentationFormat>
  <Paragraphs>79</Paragraphs>
  <Slides>2</Slides>
  <Notes>2</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2</vt:i4>
      </vt:variant>
    </vt:vector>
  </HeadingPairs>
  <TitlesOfParts>
    <vt:vector size="6" baseType="lpstr">
      <vt:lpstr>HG丸ｺﾞｼｯｸM-PRO</vt:lpstr>
      <vt:lpstr>Arial</vt:lpstr>
      <vt:lpstr>Calibri</vt:lpstr>
      <vt:lpstr>Office ​​テーマ</vt:lpstr>
      <vt:lpstr>PowerPoint プレゼンテーション</vt:lpstr>
      <vt:lpstr>PowerPoint プレゼンテーション</vt:lpstr>
    </vt:vector>
  </TitlesOfParts>
  <Company>Toshiba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低血糖</dc:title>
  <dc:creator>hashimoto</dc:creator>
  <cp:lastModifiedBy>大杉 満</cp:lastModifiedBy>
  <cp:revision>43</cp:revision>
  <cp:lastPrinted>2016-09-07T06:57:56Z</cp:lastPrinted>
  <dcterms:created xsi:type="dcterms:W3CDTF">2014-09-02T21:52:41Z</dcterms:created>
  <dcterms:modified xsi:type="dcterms:W3CDTF">2021-04-22T05:33:31Z</dcterms:modified>
</cp:coreProperties>
</file>