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906000" type="A4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68"/>
    <p:restoredTop sz="94714"/>
  </p:normalViewPr>
  <p:slideViewPr>
    <p:cSldViewPr>
      <p:cViewPr>
        <p:scale>
          <a:sx n="84" d="100"/>
          <a:sy n="84" d="100"/>
        </p:scale>
        <p:origin x="3152" y="84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1FE1B-CEAD-134C-A8E0-7F71189F858F}" type="datetimeFigureOut">
              <a:rPr kumimoji="1" lang="ja-JP" altLang="en-US" smtClean="0"/>
              <a:t>2021/12/1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DA3A5-BB2E-8F4D-9269-9EF5EC3A60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7545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DA3A5-BB2E-8F4D-9269-9EF5EC3A600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884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80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801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98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86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42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1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19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07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05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28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593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0AA3-30C9-42DC-9E30-74C7D6A4F20A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30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0AA3-30C9-42DC-9E30-74C7D6A4F20A}" type="datetimeFigureOut">
              <a:rPr kumimoji="1" lang="ja-JP" altLang="en-US" smtClean="0"/>
              <a:pPr/>
              <a:t>2021/12/1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82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91231" y="1064568"/>
            <a:ext cx="662473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en-US" altLang="ja-JP" b="1" dirty="0"/>
              <a:t>What is a </a:t>
            </a:r>
            <a:r>
              <a:rPr lang="en-US" altLang="ja-JP" sz="2000" b="1" u="sng" dirty="0"/>
              <a:t>Sick Day</a:t>
            </a:r>
            <a:r>
              <a:rPr lang="en-US" altLang="ja-JP" b="1" dirty="0"/>
              <a:t>?</a:t>
            </a: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ja-JP" sz="1600" dirty="0"/>
              <a:t>A Sick Day is defined as one in which you are sick with a cold, the flu or diarrhea or nausea that makes it difficult for you to take meals.</a:t>
            </a:r>
            <a:endParaRPr lang="ja-JP" altLang="ja-JP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As you are likely to have erratic glycemic control on a Sick Day, an appropriate measure needs to be taken to deal with it as soon as possible.</a:t>
            </a:r>
            <a:endParaRPr lang="ja-JP" altLang="ja-JP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You are likely to have high BG due to the secretion of stress hormones and the associated decrease in insulin action during a Sick Day.</a:t>
            </a:r>
            <a:endParaRPr lang="ja-JP" altLang="ja-JP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Conversely, being unable to eat, you are likely to have hypoglycemia.</a:t>
            </a:r>
            <a:endParaRPr lang="ja-JP" altLang="ja-JP" sz="1600" dirty="0"/>
          </a:p>
          <a:p>
            <a:pPr algn="just"/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sz="1600" dirty="0">
                <a:latin typeface="Calibri" panose="020F0502020204030204" pitchFamily="34" charset="0"/>
                <a:ea typeface="HG丸ｺﾞｼｯｸM-PRO" panose="020F0600000000000000" pitchFamily="50" charset="-128"/>
                <a:cs typeface="Calibri" panose="020F0502020204030204" pitchFamily="34" charset="0"/>
              </a:rPr>
              <a:t> </a:t>
            </a:r>
            <a:r>
              <a:rPr lang="en-US" altLang="ja-JP" sz="1600" dirty="0">
                <a:latin typeface="Calibri" panose="020F0502020204030204" pitchFamily="34" charset="0"/>
                <a:ea typeface="HG丸ｺﾞｼｯｸM-PRO" panose="020F0600000000000000" pitchFamily="50" charset="-128"/>
                <a:cs typeface="Calibri" panose="020F0502020204030204" pitchFamily="34" charset="0"/>
              </a:rPr>
              <a:t>Diarrhea   	            Vomiting</a:t>
            </a:r>
            <a:r>
              <a:rPr lang="ja-JP" altLang="en-US" sz="1600">
                <a:latin typeface="Calibri" panose="020F0502020204030204" pitchFamily="34" charset="0"/>
                <a:ea typeface="HG丸ｺﾞｼｯｸM-PRO" panose="020F0600000000000000" pitchFamily="50" charset="-128"/>
                <a:cs typeface="Calibri" panose="020F0502020204030204" pitchFamily="34" charset="0"/>
              </a:rPr>
              <a:t>      </a:t>
            </a:r>
            <a:r>
              <a:rPr lang="en-US" altLang="ja-JP" sz="1600" dirty="0">
                <a:latin typeface="Calibri" panose="020F0502020204030204" pitchFamily="34" charset="0"/>
                <a:ea typeface="HG丸ｺﾞｼｯｸM-PRO" panose="020F0600000000000000" pitchFamily="50" charset="-128"/>
                <a:cs typeface="Calibri" panose="020F0502020204030204" pitchFamily="34" charset="0"/>
              </a:rPr>
              <a:t>   </a:t>
            </a:r>
            <a:r>
              <a:rPr lang="ja-JP" altLang="en-US" sz="1600">
                <a:latin typeface="Calibri" panose="020F0502020204030204" pitchFamily="34" charset="0"/>
                <a:ea typeface="HG丸ｺﾞｼｯｸM-PRO" panose="020F0600000000000000" pitchFamily="50" charset="-128"/>
                <a:cs typeface="Calibri" panose="020F0502020204030204" pitchFamily="34" charset="0"/>
              </a:rPr>
              <a:t> </a:t>
            </a:r>
            <a:r>
              <a:rPr lang="en-US" altLang="ja-JP" sz="1600" dirty="0">
                <a:latin typeface="Calibri" panose="020F0502020204030204" pitchFamily="34" charset="0"/>
                <a:ea typeface="HG丸ｺﾞｼｯｸM-PRO" panose="020F0600000000000000" pitchFamily="50" charset="-128"/>
                <a:cs typeface="Calibri" panose="020F0502020204030204" pitchFamily="34" charset="0"/>
              </a:rPr>
              <a:t>Cough/cold</a:t>
            </a:r>
            <a:r>
              <a:rPr lang="ja-JP" altLang="en-US" sz="1600">
                <a:latin typeface="Calibri" panose="020F0502020204030204" pitchFamily="34" charset="0"/>
                <a:ea typeface="HG丸ｺﾞｼｯｸM-PRO" panose="020F0600000000000000" pitchFamily="50" charset="-128"/>
                <a:cs typeface="Calibri" panose="020F0502020204030204" pitchFamily="34" charset="0"/>
              </a:rPr>
              <a:t>　         </a:t>
            </a:r>
            <a:r>
              <a:rPr lang="en-US" altLang="ja-JP" sz="1600" dirty="0">
                <a:latin typeface="Calibri" panose="020F0502020204030204" pitchFamily="34" charset="0"/>
                <a:ea typeface="HG丸ｺﾞｼｯｸM-PRO" panose="020F0600000000000000" pitchFamily="50" charset="-128"/>
                <a:cs typeface="Calibri" panose="020F0502020204030204" pitchFamily="34" charset="0"/>
              </a:rPr>
              <a:t>Fever </a:t>
            </a:r>
            <a:r>
              <a:rPr lang="ja-JP" altLang="en-US" sz="1600">
                <a:latin typeface="Calibri" panose="020F0502020204030204" pitchFamily="34" charset="0"/>
                <a:ea typeface="HG丸ｺﾞｼｯｸM-PRO" panose="020F0600000000000000" pitchFamily="50" charset="-128"/>
                <a:cs typeface="Calibri" panose="020F0502020204030204" pitchFamily="34" charset="0"/>
              </a:rPr>
              <a:t>　</a:t>
            </a:r>
            <a:r>
              <a:rPr lang="en-US" altLang="ja-JP" sz="1600" dirty="0">
                <a:latin typeface="Calibri" panose="020F0502020204030204" pitchFamily="34" charset="0"/>
                <a:ea typeface="HG丸ｺﾞｼｯｸM-PRO" panose="020F0600000000000000" pitchFamily="50" charset="-128"/>
                <a:cs typeface="Calibri" panose="020F0502020204030204" pitchFamily="34" charset="0"/>
              </a:rPr>
              <a:t>   </a:t>
            </a:r>
            <a:r>
              <a:rPr lang="ja-JP" altLang="en-US" sz="1600">
                <a:latin typeface="Calibri" panose="020F0502020204030204" pitchFamily="34" charset="0"/>
                <a:ea typeface="HG丸ｺﾞｼｯｸM-PRO" panose="020F0600000000000000" pitchFamily="50" charset="-128"/>
                <a:cs typeface="Calibri" panose="020F0502020204030204" pitchFamily="34" charset="0"/>
              </a:rPr>
              <a:t> </a:t>
            </a:r>
            <a:r>
              <a:rPr lang="en-US" altLang="ja-JP" sz="1600" dirty="0">
                <a:latin typeface="Calibri" panose="020F0502020204030204" pitchFamily="34" charset="0"/>
                <a:ea typeface="HG丸ｺﾞｼｯｸM-PRO" panose="020F0600000000000000" pitchFamily="50" charset="-128"/>
                <a:cs typeface="Calibri" panose="020F0502020204030204" pitchFamily="34" charset="0"/>
              </a:rPr>
              <a:t>Abdominal pain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　　　　　　　　　　</a:t>
            </a:r>
            <a:endParaRPr lang="en-US" altLang="ja-JP" kern="100" dirty="0">
              <a:latin typeface="HG丸ｺﾞｼｯｸM-PRO"/>
              <a:ea typeface="HG丸ｺﾞｼｯｸM-PRO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-1451148" y="4160912"/>
            <a:ext cx="61722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800" kern="100" dirty="0">
              <a:latin typeface="HG丸ｺﾞｼｯｸM-PRO"/>
              <a:ea typeface="HG丸ｺﾞｼｯｸM-PRO"/>
            </a:endParaRP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ja-JP" altLang="en-US" sz="1800" kern="100" dirty="0">
              <a:latin typeface="HG丸ｺﾞｼｯｸM-PRO"/>
              <a:ea typeface="HG丸ｺﾞｼｯｸM-PRO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260648" y="137667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>
                <a:solidFill>
                  <a:schemeClr val="tx1"/>
                </a:solidFill>
              </a:rPr>
              <a:t>How are you supposed to deal with your </a:t>
            </a:r>
            <a:r>
              <a:rPr lang="en-US" altLang="ja-JP" sz="2800" b="1" u="sng" dirty="0">
                <a:solidFill>
                  <a:schemeClr val="tx1"/>
                </a:solidFill>
              </a:rPr>
              <a:t>Sick Day</a:t>
            </a:r>
            <a:r>
              <a:rPr lang="en-US" altLang="ja-JP" sz="2400" b="1" dirty="0">
                <a:solidFill>
                  <a:schemeClr val="tx1"/>
                </a:solidFill>
              </a:rPr>
              <a:t>?</a:t>
            </a:r>
            <a:endParaRPr lang="ja-JP" altLang="ja-JP" sz="2400" dirty="0">
              <a:solidFill>
                <a:schemeClr val="tx1"/>
              </a:solidFill>
            </a:endParaRPr>
          </a:p>
        </p:txBody>
      </p:sp>
      <p:sp>
        <p:nvSpPr>
          <p:cNvPr id="10" name="四角形吹き出し 9"/>
          <p:cNvSpPr/>
          <p:nvPr/>
        </p:nvSpPr>
        <p:spPr>
          <a:xfrm>
            <a:off x="2040833" y="9179286"/>
            <a:ext cx="4095507" cy="622883"/>
          </a:xfrm>
          <a:prstGeom prst="wedgeRectCallout">
            <a:avLst>
              <a:gd name="adj1" fmla="val -54139"/>
              <a:gd name="adj2" fmla="val -2080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ja-JP" kern="100" dirty="0">
              <a:latin typeface="HG丸ｺﾞｼｯｸM-PRO"/>
              <a:ea typeface="HG丸ｺﾞｼｯｸM-PRO"/>
            </a:endParaRPr>
          </a:p>
          <a:p>
            <a:r>
              <a:rPr lang="en-US" altLang="ja-JP" sz="1600" dirty="0"/>
              <a:t>Be sure to have your </a:t>
            </a:r>
            <a:r>
              <a:rPr lang="en-US" altLang="ja-JP" sz="1600" b="1" u="sng" dirty="0"/>
              <a:t>Sick Day</a:t>
            </a:r>
            <a:r>
              <a:rPr lang="en-US" altLang="ja-JP" sz="1600" dirty="0"/>
              <a:t> plan determined beforehand in consultation with your doctor!</a:t>
            </a:r>
            <a:endParaRPr lang="ja-JP" altLang="ja-JP" sz="1600"/>
          </a:p>
          <a:p>
            <a:pPr algn="ctr"/>
            <a:endParaRPr kumimoji="1" lang="ja-JP" altLang="en-US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717" y="3160467"/>
            <a:ext cx="936822" cy="962844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677" y="3220930"/>
            <a:ext cx="936822" cy="878269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634" y="3219017"/>
            <a:ext cx="943326" cy="904294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3152800"/>
            <a:ext cx="956338" cy="956338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178" y="3211161"/>
            <a:ext cx="891281" cy="930315"/>
          </a:xfrm>
          <a:prstGeom prst="rect">
            <a:avLst/>
          </a:prstGeom>
        </p:spPr>
      </p:pic>
      <p:sp>
        <p:nvSpPr>
          <p:cNvPr id="5" name="フローチャート: 代替処理 4"/>
          <p:cNvSpPr/>
          <p:nvPr/>
        </p:nvSpPr>
        <p:spPr>
          <a:xfrm>
            <a:off x="397980" y="4964461"/>
            <a:ext cx="2184690" cy="82809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1. Keep warm and rest.</a:t>
            </a:r>
            <a:endParaRPr lang="ja-JP" altLang="ja-JP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フローチャート: 代替処理 23"/>
          <p:cNvSpPr/>
          <p:nvPr/>
        </p:nvSpPr>
        <p:spPr>
          <a:xfrm>
            <a:off x="397980" y="5990892"/>
            <a:ext cx="2184690" cy="82809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2. Take adequate meals, water and minerals.</a:t>
            </a:r>
            <a:endParaRPr kumimoji="1" lang="ja-JP" altLang="en-US" dirty="0">
              <a:latin typeface="Calibri" panose="020F0502020204030204" pitchFamily="34" charset="0"/>
              <a:ea typeface="HG丸ｺﾞｼｯｸM-PRO" panose="020F0600000000000000" pitchFamily="50" charset="-128"/>
              <a:cs typeface="Calibri" panose="020F0502020204030204" pitchFamily="34" charset="0"/>
            </a:endParaRPr>
          </a:p>
        </p:txBody>
      </p:sp>
      <p:sp>
        <p:nvSpPr>
          <p:cNvPr id="29" name="フローチャート: 代替処理 28"/>
          <p:cNvSpPr/>
          <p:nvPr/>
        </p:nvSpPr>
        <p:spPr>
          <a:xfrm>
            <a:off x="422430" y="7017323"/>
            <a:ext cx="2184690" cy="82809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3. Contact/visit your hospital as soon as possible</a:t>
            </a:r>
            <a:endParaRPr lang="ja-JP" altLang="ja-JP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フローチャート: 代替処理 34"/>
          <p:cNvSpPr/>
          <p:nvPr/>
        </p:nvSpPr>
        <p:spPr>
          <a:xfrm>
            <a:off x="422430" y="8043755"/>
            <a:ext cx="2184690" cy="82809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altLang="ja-JP" dirty="0">
                <a:latin typeface="Calibri" panose="020F0502020204030204" pitchFamily="34" charset="0"/>
                <a:ea typeface="HG丸ｺﾞｼｯｸM-PRO" panose="020F0600000000000000" pitchFamily="50" charset="-128"/>
                <a:cs typeface="Calibri" panose="020F0502020204030204" pitchFamily="34" charset="0"/>
              </a:rPr>
              <a:t>4. </a:t>
            </a: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Check your condition as often as you can.</a:t>
            </a:r>
            <a:endParaRPr lang="ja-JP" altLang="ja-JP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52" y="8913440"/>
            <a:ext cx="504056" cy="886883"/>
          </a:xfrm>
          <a:prstGeom prst="rect">
            <a:avLst/>
          </a:prstGeom>
        </p:spPr>
      </p:pic>
      <p:pic>
        <p:nvPicPr>
          <p:cNvPr id="17" name="Picture 1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53336" y="59026"/>
            <a:ext cx="362650" cy="35747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57704" y="4655676"/>
            <a:ext cx="3476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en-US" altLang="ja-JP" b="1" dirty="0"/>
              <a:t>How to deal with your </a:t>
            </a:r>
            <a:r>
              <a:rPr lang="en-US" altLang="ja-JP" b="1" u="sng" dirty="0"/>
              <a:t>Sick Day</a:t>
            </a:r>
            <a:endParaRPr kumimoji="1" lang="ja-JP" altLang="en-US" u="sng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690769" y="5158729"/>
            <a:ext cx="4195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4150" lvl="0" indent="-184150">
              <a:buFont typeface="Arial" panose="020B0604020202020204" pitchFamily="34" charset="0"/>
              <a:buChar char="•"/>
            </a:pPr>
            <a:r>
              <a:rPr lang="en-US" altLang="ja-JP" sz="1200" dirty="0"/>
              <a:t>This basic coping method is effective in itself.</a:t>
            </a:r>
            <a:endParaRPr lang="ja-JP" altLang="ja-JP" sz="1200" dirty="0"/>
          </a:p>
          <a:p>
            <a:pPr marL="184150" lvl="0" indent="-184150">
              <a:buFont typeface="Arial" panose="020B0604020202020204" pitchFamily="34" charset="0"/>
              <a:buChar char="•"/>
            </a:pPr>
            <a:r>
              <a:rPr lang="en-US" altLang="ja-JP" sz="1200" dirty="0"/>
              <a:t>This helps to prevent exhaustion and promote recovery.</a:t>
            </a:r>
            <a:endParaRPr lang="ja-JP" altLang="ja-JP" sz="12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680684" y="5981454"/>
            <a:ext cx="4195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4150" lvl="0" indent="-184150">
              <a:buFont typeface="Arial" panose="020B0604020202020204" pitchFamily="34" charset="0"/>
              <a:buChar char="•"/>
            </a:pPr>
            <a:r>
              <a:rPr lang="en-US" altLang="ja-JP" sz="1200" dirty="0"/>
              <a:t>Take precautions against dehydration likely to result from fever, diarrhea or vomiting.</a:t>
            </a:r>
            <a:endParaRPr lang="ja-JP" altLang="ja-JP" sz="1200" dirty="0"/>
          </a:p>
          <a:p>
            <a:pPr marL="184150" lvl="0" indent="-184150">
              <a:buFont typeface="Arial" panose="020B0604020202020204" pitchFamily="34" charset="0"/>
              <a:buChar char="•"/>
            </a:pPr>
            <a:r>
              <a:rPr lang="en-US" altLang="ja-JP" sz="1200" dirty="0"/>
              <a:t>This measure also helps to keep your symptoms from worsening.</a:t>
            </a:r>
            <a:endParaRPr lang="ja-JP" altLang="ja-JP" sz="12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681499" y="7011866"/>
            <a:ext cx="41344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4150" lvl="0" indent="-184150">
              <a:buFont typeface="Arial" panose="020B0604020202020204" pitchFamily="34" charset="0"/>
              <a:buChar char="•"/>
            </a:pPr>
            <a:r>
              <a:rPr lang="en-US" altLang="ja-JP" sz="1200" dirty="0"/>
              <a:t>When you cannot take any meals due to diarrhea or vomiting</a:t>
            </a:r>
            <a:endParaRPr lang="ja-JP" altLang="ja-JP" sz="1200" dirty="0"/>
          </a:p>
          <a:p>
            <a:pPr marL="184150" lvl="0" indent="-184150">
              <a:buFont typeface="Arial" panose="020B0604020202020204" pitchFamily="34" charset="0"/>
              <a:buChar char="•"/>
            </a:pPr>
            <a:r>
              <a:rPr lang="en-US" altLang="ja-JP" sz="1200" dirty="0"/>
              <a:t>When you have severe abdominal pain</a:t>
            </a:r>
            <a:endParaRPr lang="ja-JP" altLang="ja-JP" sz="1200" dirty="0"/>
          </a:p>
          <a:p>
            <a:pPr marL="184150" lvl="0" indent="-184150">
              <a:buFont typeface="Arial" panose="020B0604020202020204" pitchFamily="34" charset="0"/>
              <a:buChar char="•"/>
            </a:pPr>
            <a:r>
              <a:rPr lang="en-US" altLang="ja-JP" sz="1200" dirty="0"/>
              <a:t>When you continue to have a high fever (38</a:t>
            </a:r>
            <a:r>
              <a:rPr lang="en-US" altLang="ja-JP" sz="1200" dirty="0">
                <a:sym typeface="Symbol" panose="05050102010706020507" pitchFamily="18" charset="2"/>
              </a:rPr>
              <a:t></a:t>
            </a:r>
            <a:r>
              <a:rPr lang="en-US" altLang="ja-JP" sz="1200" dirty="0"/>
              <a:t>Celcius/100.4</a:t>
            </a:r>
            <a:r>
              <a:rPr lang="ja-JP" altLang="en-US" sz="1200"/>
              <a:t>℉</a:t>
            </a:r>
            <a:r>
              <a:rPr lang="en-US" altLang="ja-JP" sz="1200" dirty="0"/>
              <a:t> </a:t>
            </a:r>
            <a:r>
              <a:rPr lang="en" altLang="ja-JP" sz="1200" dirty="0"/>
              <a:t>Fahrenheit </a:t>
            </a:r>
            <a:r>
              <a:rPr lang="en-US" altLang="ja-JP" sz="1200" dirty="0"/>
              <a:t>or higher)</a:t>
            </a:r>
            <a:endParaRPr lang="ja-JP" altLang="ja-JP" sz="12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690769" y="8039861"/>
            <a:ext cx="41252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altLang="ja-JP" sz="1200" dirty="0"/>
              <a:t>Measure your BG, body temperature, blood pressure, dietary/water intake, and subjective symptoms.</a:t>
            </a:r>
            <a:endParaRPr lang="ja-JP" altLang="ja-JP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altLang="ja-JP" sz="1200" dirty="0"/>
              <a:t>Closely monitor your condition on a sick day, and your doctor will be able to give detailed instructions on how to deal with your health problems.</a:t>
            </a:r>
            <a:endParaRPr lang="ja-JP" altLang="ja-JP" sz="1200" dirty="0"/>
          </a:p>
        </p:txBody>
      </p:sp>
    </p:spTree>
    <p:extLst>
      <p:ext uri="{BB962C8B-B14F-4D97-AF65-F5344CB8AC3E}">
        <p14:creationId xmlns:p14="http://schemas.microsoft.com/office/powerpoint/2010/main" val="1481783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321</Words>
  <Application>Microsoft Macintosh PowerPoint</Application>
  <PresentationFormat>A4 210 x 297 mm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游ゴシック</vt:lpstr>
      <vt:lpstr>Arial</vt:lpstr>
      <vt:lpstr>Calibri</vt:lpstr>
      <vt:lpstr>Office ​​テーマ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シックデイ（病気の日はどうする）</dc:title>
  <dc:creator>hashimoto</dc:creator>
  <cp:lastModifiedBy>Ihana-Sugiyama Noriko</cp:lastModifiedBy>
  <cp:revision>26</cp:revision>
  <cp:lastPrinted>2014-11-13T07:14:19Z</cp:lastPrinted>
  <dcterms:created xsi:type="dcterms:W3CDTF">2014-09-02T20:38:53Z</dcterms:created>
  <dcterms:modified xsi:type="dcterms:W3CDTF">2021-12-01T01:47:56Z</dcterms:modified>
</cp:coreProperties>
</file>