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56" r:id="rId2"/>
    <p:sldId id="257" r:id="rId3"/>
  </p:sldIdLst>
  <p:sldSz cx="6858000" cy="9144000" type="screen4x3"/>
  <p:notesSz cx="6805613" cy="9939338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7EC2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256"/>
    <p:restoredTop sz="94714"/>
  </p:normalViewPr>
  <p:slideViewPr>
    <p:cSldViewPr>
      <p:cViewPr>
        <p:scale>
          <a:sx n="128" d="100"/>
          <a:sy n="128" d="100"/>
        </p:scale>
        <p:origin x="1288" y="144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54450" y="0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A98D179-A256-4493-9257-ECB15B2A9B3A}" type="datetimeFigureOut">
              <a:rPr kumimoji="1" lang="ja-JP" altLang="en-US" smtClean="0"/>
              <a:t>2021/12/1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2144713" y="1243013"/>
            <a:ext cx="2516187" cy="33543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1038" y="4783138"/>
            <a:ext cx="5443537" cy="39131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440863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54450" y="9440863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297D5D6-81A4-4AD8-AB45-8785DA6F009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142127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97D5D6-81A4-4AD8-AB45-8785DA6F009D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510193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97D5D6-81A4-4AD8-AB45-8785DA6F009D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974082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85CF82-86F2-4233-816B-CBAB148542C9}" type="datetime1">
              <a:rPr kumimoji="1" lang="ja-JP" altLang="en-US" smtClean="0"/>
              <a:t>2021/12/1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20DCFD-70E9-446B-B16F-DB594DC4C831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683131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01082B-F6F0-4526-BB98-297EC44CBA66}" type="datetime1">
              <a:rPr kumimoji="1" lang="ja-JP" altLang="en-US" smtClean="0"/>
              <a:t>2021/12/1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20DCFD-70E9-446B-B16F-DB594DC4C831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751268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67F11D-9E34-47E6-805D-EB8604CE1300}" type="datetime1">
              <a:rPr kumimoji="1" lang="ja-JP" altLang="en-US" smtClean="0"/>
              <a:t>2021/12/1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20DCFD-70E9-446B-B16F-DB594DC4C831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835007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257175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2628900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342AEC-1050-4C27-8B62-87A9C82F4BA0}" type="datetime1">
              <a:rPr kumimoji="1" lang="ja-JP" altLang="en-US" smtClean="0"/>
              <a:t>2021/12/1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20DCFD-70E9-446B-B16F-DB594DC4C831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736113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2EBC36-E459-4273-89D2-98D7B5A90DC1}" type="datetime1">
              <a:rPr kumimoji="1" lang="ja-JP" altLang="en-US" smtClean="0"/>
              <a:t>2021/12/1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20DCFD-70E9-446B-B16F-DB594DC4C831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045831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6D9F5E-9624-4E20-B64D-695DF5780992}" type="datetime1">
              <a:rPr kumimoji="1" lang="ja-JP" altLang="en-US" smtClean="0"/>
              <a:t>2021/12/1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20DCFD-70E9-446B-B16F-DB594DC4C831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535784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8B8BD0-108E-41D7-84D6-726BF22A0265}" type="datetime1">
              <a:rPr kumimoji="1" lang="ja-JP" altLang="en-US" smtClean="0"/>
              <a:t>2021/12/1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20DCFD-70E9-446B-B16F-DB594DC4C831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993380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72AB15-3EF4-47CC-849E-D36F0484FC92}" type="datetime1">
              <a:rPr kumimoji="1" lang="ja-JP" altLang="en-US" smtClean="0"/>
              <a:t>2021/12/1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20DCFD-70E9-446B-B16F-DB594DC4C831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315973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CCA22E-056A-4683-B052-903053EE99F9}" type="datetime1">
              <a:rPr kumimoji="1" lang="ja-JP" altLang="en-US" smtClean="0"/>
              <a:t>2021/12/1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20DCFD-70E9-446B-B16F-DB594DC4C831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005066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3BB1AB-32B6-4F09-B080-607752497E01}" type="datetime1">
              <a:rPr kumimoji="1" lang="ja-JP" altLang="en-US" smtClean="0"/>
              <a:t>2021/12/1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20DCFD-70E9-446B-B16F-DB594DC4C831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88878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3729037" y="488951"/>
            <a:ext cx="1157288" cy="10401300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257175" y="488951"/>
            <a:ext cx="3357563" cy="10401300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4ADC1B-482B-4902-B952-ED6F6BEDEA7A}" type="datetime1">
              <a:rPr kumimoji="1" lang="ja-JP" altLang="en-US" smtClean="0"/>
              <a:t>2021/12/1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20DCFD-70E9-446B-B16F-DB594DC4C831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371209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2F1342-C51F-4369-BAB8-909C4FA20E4C}" type="datetime1">
              <a:rPr kumimoji="1" lang="ja-JP" altLang="en-US" smtClean="0"/>
              <a:t>2021/12/1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20DCFD-70E9-446B-B16F-DB594DC4C831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429203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wmf"/><Relationship Id="rId13" Type="http://schemas.openxmlformats.org/officeDocument/2006/relationships/image" Target="../media/image12.wmf"/><Relationship Id="rId3" Type="http://schemas.openxmlformats.org/officeDocument/2006/relationships/image" Target="../media/image3.wmf"/><Relationship Id="rId7" Type="http://schemas.openxmlformats.org/officeDocument/2006/relationships/image" Target="../media/image7.wmf"/><Relationship Id="rId12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wmf"/><Relationship Id="rId11" Type="http://schemas.openxmlformats.org/officeDocument/2006/relationships/image" Target="../media/image11.wmf"/><Relationship Id="rId5" Type="http://schemas.openxmlformats.org/officeDocument/2006/relationships/image" Target="../media/image5.wmf"/><Relationship Id="rId10" Type="http://schemas.openxmlformats.org/officeDocument/2006/relationships/image" Target="../media/image10.wmf"/><Relationship Id="rId4" Type="http://schemas.openxmlformats.org/officeDocument/2006/relationships/image" Target="../media/image4.wmf"/><Relationship Id="rId9" Type="http://schemas.openxmlformats.org/officeDocument/2006/relationships/image" Target="../media/image9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" name="グループ化 36"/>
          <p:cNvGrpSpPr/>
          <p:nvPr/>
        </p:nvGrpSpPr>
        <p:grpSpPr>
          <a:xfrm>
            <a:off x="112014" y="1192515"/>
            <a:ext cx="6690812" cy="7526035"/>
            <a:chOff x="107396" y="1229324"/>
            <a:chExt cx="6690812" cy="7526035"/>
          </a:xfrm>
        </p:grpSpPr>
        <p:sp>
          <p:nvSpPr>
            <p:cNvPr id="5" name="角丸四角形 4"/>
            <p:cNvSpPr/>
            <p:nvPr/>
          </p:nvSpPr>
          <p:spPr bwMode="auto">
            <a:xfrm>
              <a:off x="107396" y="1229324"/>
              <a:ext cx="6633972" cy="7526035"/>
            </a:xfrm>
            <a:prstGeom prst="roundRect">
              <a:avLst/>
            </a:prstGeom>
            <a:noFill/>
            <a:ln w="19050"/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ja-JP" altLang="en-US"/>
            </a:p>
          </p:txBody>
        </p:sp>
        <p:sp>
          <p:nvSpPr>
            <p:cNvPr id="6" name="爆発 1 5"/>
            <p:cNvSpPr/>
            <p:nvPr/>
          </p:nvSpPr>
          <p:spPr bwMode="auto">
            <a:xfrm>
              <a:off x="4376928" y="7129089"/>
              <a:ext cx="2421280" cy="1123061"/>
            </a:xfrm>
            <a:prstGeom prst="irregularSeal1">
              <a:avLst/>
            </a:prstGeom>
            <a:solidFill>
              <a:srgbClr val="FFF3FF"/>
            </a:solidFill>
            <a:ln w="19050">
              <a:solidFill>
                <a:srgbClr val="C00000"/>
              </a:solidFill>
            </a:ln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anchor="ctr"/>
            <a:lstStyle/>
            <a:p>
              <a:r>
                <a:rPr lang="en-US" altLang="ja-JP" b="1" dirty="0"/>
                <a:t>Amputation</a:t>
              </a:r>
              <a:endParaRPr lang="ja-JP" altLang="ja-JP" b="1" dirty="0"/>
            </a:p>
          </p:txBody>
        </p:sp>
        <p:grpSp>
          <p:nvGrpSpPr>
            <p:cNvPr id="7" name="グループ化 42"/>
            <p:cNvGrpSpPr>
              <a:grpSpLocks/>
            </p:cNvGrpSpPr>
            <p:nvPr/>
          </p:nvGrpSpPr>
          <p:grpSpPr bwMode="auto">
            <a:xfrm>
              <a:off x="211244" y="3308627"/>
              <a:ext cx="5004576" cy="1346687"/>
              <a:chOff x="4881533" y="1860560"/>
              <a:chExt cx="3232622" cy="1133308"/>
            </a:xfrm>
          </p:grpSpPr>
          <p:sp>
            <p:nvSpPr>
              <p:cNvPr id="25" name="角丸四角形 24"/>
              <p:cNvSpPr/>
              <p:nvPr/>
            </p:nvSpPr>
            <p:spPr>
              <a:xfrm>
                <a:off x="4881533" y="1860560"/>
                <a:ext cx="3232622" cy="1133308"/>
              </a:xfrm>
              <a:prstGeom prst="roundRect">
                <a:avLst>
                  <a:gd name="adj" fmla="val 15900"/>
                </a:avLst>
              </a:prstGeom>
              <a:solidFill>
                <a:srgbClr val="FFFFCC"/>
              </a:solidFill>
              <a:ln w="19050">
                <a:solidFill>
                  <a:schemeClr val="accent6">
                    <a:lumMod val="60000"/>
                    <a:lumOff val="40000"/>
                  </a:schemeClr>
                </a:solidFill>
              </a:ln>
              <a:effectLst/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ja-JP" altLang="en-US">
                  <a:ln>
                    <a:solidFill>
                      <a:schemeClr val="accent6">
                        <a:lumMod val="60000"/>
                        <a:lumOff val="40000"/>
                      </a:schemeClr>
                    </a:solidFill>
                  </a:ln>
                  <a:solidFill>
                    <a:schemeClr val="tx1"/>
                  </a:solidFill>
                </a:endParaRPr>
              </a:p>
            </p:txBody>
          </p:sp>
          <p:sp>
            <p:nvSpPr>
              <p:cNvPr id="26" name="正方形/長方形 25"/>
              <p:cNvSpPr/>
              <p:nvPr/>
            </p:nvSpPr>
            <p:spPr>
              <a:xfrm>
                <a:off x="4913444" y="2135974"/>
                <a:ext cx="1195692" cy="569891"/>
              </a:xfrm>
              <a:prstGeom prst="rect">
                <a:avLst/>
              </a:prstGeom>
              <a:solidFill>
                <a:srgbClr val="FFF3FF"/>
              </a:solidFill>
              <a:ln w="19050"/>
              <a:effectLst/>
            </p:spPr>
            <p:style>
              <a:lnRef idx="1">
                <a:schemeClr val="accent5"/>
              </a:lnRef>
              <a:fillRef idx="2">
                <a:schemeClr val="accent5"/>
              </a:fillRef>
              <a:effectRef idx="1">
                <a:schemeClr val="accent5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altLang="ja-JP" dirty="0"/>
                  <a:t>Impaired </a:t>
                </a:r>
                <a:br>
                  <a:rPr lang="en-US" altLang="ja-JP" dirty="0"/>
                </a:br>
                <a:r>
                  <a:rPr lang="en-US" altLang="ja-JP" dirty="0"/>
                  <a:t>immune system</a:t>
                </a:r>
                <a:endParaRPr lang="ja-JP" altLang="en-US" dirty="0">
                  <a:solidFill>
                    <a:schemeClr val="tx1"/>
                  </a:solidFill>
                  <a:latin typeface="HG丸ｺﾞｼｯｸM-PRO" pitchFamily="50" charset="-128"/>
                  <a:ea typeface="HG丸ｺﾞｼｯｸM-PRO" pitchFamily="50" charset="-128"/>
                </a:endParaRPr>
              </a:p>
            </p:txBody>
          </p:sp>
          <p:sp>
            <p:nvSpPr>
              <p:cNvPr id="27" name="テキスト ボックス 29"/>
              <p:cNvSpPr txBox="1">
                <a:spLocks noChangeArrowheads="1"/>
              </p:cNvSpPr>
              <p:nvPr/>
            </p:nvSpPr>
            <p:spPr bwMode="auto">
              <a:xfrm>
                <a:off x="6355328" y="2156633"/>
                <a:ext cx="1748931" cy="492119"/>
              </a:xfrm>
              <a:prstGeom prst="rect">
                <a:avLst/>
              </a:prstGeom>
              <a:noFill/>
              <a:ln w="19050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r>
                  <a:rPr lang="en-US" altLang="ja-JP" sz="1600" dirty="0"/>
                  <a:t>Leads to festering/delayed healing of your wound</a:t>
                </a:r>
                <a:endParaRPr lang="ja-JP" altLang="en-US" sz="1600" dirty="0">
                  <a:latin typeface="HG丸ｺﾞｼｯｸM-PRO" pitchFamily="50" charset="-128"/>
                  <a:ea typeface="HG丸ｺﾞｼｯｸM-PRO" pitchFamily="50" charset="-128"/>
                </a:endParaRPr>
              </a:p>
            </p:txBody>
          </p:sp>
          <p:sp>
            <p:nvSpPr>
              <p:cNvPr id="28" name="右矢印 27"/>
              <p:cNvSpPr/>
              <p:nvPr/>
            </p:nvSpPr>
            <p:spPr>
              <a:xfrm>
                <a:off x="6167955" y="2202113"/>
                <a:ext cx="187373" cy="382554"/>
              </a:xfrm>
              <a:prstGeom prst="rightArrow">
                <a:avLst/>
              </a:prstGeom>
              <a:solidFill>
                <a:srgbClr val="92D05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ja-JP" altLang="en-US"/>
              </a:p>
            </p:txBody>
          </p:sp>
        </p:grpSp>
        <p:grpSp>
          <p:nvGrpSpPr>
            <p:cNvPr id="8" name="グループ化 60"/>
            <p:cNvGrpSpPr>
              <a:grpSpLocks/>
            </p:cNvGrpSpPr>
            <p:nvPr/>
          </p:nvGrpSpPr>
          <p:grpSpPr bwMode="auto">
            <a:xfrm>
              <a:off x="211244" y="1844427"/>
              <a:ext cx="5017114" cy="1336555"/>
              <a:chOff x="4857338" y="705584"/>
              <a:chExt cx="3240721" cy="1124781"/>
            </a:xfrm>
          </p:grpSpPr>
          <p:grpSp>
            <p:nvGrpSpPr>
              <p:cNvPr id="20" name="グループ化 40"/>
              <p:cNvGrpSpPr>
                <a:grpSpLocks/>
              </p:cNvGrpSpPr>
              <p:nvPr/>
            </p:nvGrpSpPr>
            <p:grpSpPr bwMode="auto">
              <a:xfrm>
                <a:off x="4857338" y="705584"/>
                <a:ext cx="3240721" cy="1124781"/>
                <a:chOff x="4857338" y="705584"/>
                <a:chExt cx="3240721" cy="1124781"/>
              </a:xfrm>
            </p:grpSpPr>
            <p:sp>
              <p:nvSpPr>
                <p:cNvPr id="22" name="角丸四角形 21"/>
                <p:cNvSpPr/>
                <p:nvPr/>
              </p:nvSpPr>
              <p:spPr>
                <a:xfrm>
                  <a:off x="4857338" y="705584"/>
                  <a:ext cx="3240721" cy="1124781"/>
                </a:xfrm>
                <a:prstGeom prst="roundRect">
                  <a:avLst/>
                </a:prstGeom>
                <a:solidFill>
                  <a:srgbClr val="FFFFCC"/>
                </a:solidFill>
                <a:ln w="19050"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  <a:effectLst/>
              </p:spPr>
              <p:style>
                <a:lnRef idx="1">
                  <a:schemeClr val="accent4"/>
                </a:lnRef>
                <a:fillRef idx="2">
                  <a:schemeClr val="accent4"/>
                </a:fillRef>
                <a:effectRef idx="1">
                  <a:schemeClr val="accent4"/>
                </a:effectRef>
                <a:fontRef idx="minor">
                  <a:schemeClr val="dk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ja-JP" altLang="en-US"/>
                </a:p>
              </p:txBody>
            </p:sp>
            <p:sp>
              <p:nvSpPr>
                <p:cNvPr id="23" name="正方形/長方形 22"/>
                <p:cNvSpPr/>
                <p:nvPr/>
              </p:nvSpPr>
              <p:spPr>
                <a:xfrm>
                  <a:off x="4889250" y="975628"/>
                  <a:ext cx="1221099" cy="541290"/>
                </a:xfrm>
                <a:prstGeom prst="rect">
                  <a:avLst/>
                </a:prstGeom>
                <a:solidFill>
                  <a:srgbClr val="FFF3FF"/>
                </a:solidFill>
                <a:ln w="19050"/>
                <a:effectLst/>
              </p:spPr>
              <p:style>
                <a:lnRef idx="1">
                  <a:schemeClr val="accent5"/>
                </a:lnRef>
                <a:fillRef idx="2">
                  <a:schemeClr val="accent5"/>
                </a:fillRef>
                <a:effectRef idx="1">
                  <a:schemeClr val="accent5"/>
                </a:effectRef>
                <a:fontRef idx="minor">
                  <a:schemeClr val="dk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en-US" altLang="ja-JP" dirty="0"/>
                    <a:t>Nerve damage</a:t>
                  </a:r>
                  <a:br>
                    <a:rPr lang="en-US" altLang="ja-JP" dirty="0"/>
                  </a:br>
                  <a:r>
                    <a:rPr lang="en-US" altLang="ja-JP" dirty="0"/>
                    <a:t>(Neuropathy)</a:t>
                  </a:r>
                  <a:endParaRPr lang="ja-JP" altLang="en-US" dirty="0">
                    <a:solidFill>
                      <a:sysClr val="windowText" lastClr="000000"/>
                    </a:solidFill>
                    <a:latin typeface="HG丸ｺﾞｼｯｸM-PRO" pitchFamily="50" charset="-128"/>
                    <a:ea typeface="HG丸ｺﾞｼｯｸM-PRO" pitchFamily="50" charset="-128"/>
                  </a:endParaRPr>
                </a:p>
              </p:txBody>
            </p:sp>
            <p:sp>
              <p:nvSpPr>
                <p:cNvPr id="24" name="テキスト ボックス 24"/>
                <p:cNvSpPr txBox="1">
                  <a:spLocks noChangeArrowheads="1"/>
                </p:cNvSpPr>
                <p:nvPr/>
              </p:nvSpPr>
              <p:spPr bwMode="auto">
                <a:xfrm>
                  <a:off x="6345256" y="763397"/>
                  <a:ext cx="1734809" cy="906535"/>
                </a:xfrm>
                <a:prstGeom prst="rect">
                  <a:avLst/>
                </a:prstGeom>
                <a:noFill/>
                <a:ln w="19050">
                  <a:noFill/>
                  <a:miter lim="800000"/>
                  <a:headEnd/>
                  <a:tailEnd/>
                </a:ln>
              </p:spPr>
              <p:txBody>
                <a:bodyPr>
                  <a:spAutoFit/>
                </a:bodyPr>
                <a:lstStyle/>
                <a:p>
                  <a:pPr algn="just"/>
                  <a:r>
                    <a:rPr lang="en-US" altLang="ja-JP" sz="1600" dirty="0"/>
                    <a:t>Makes you less sensitive to pain, then less aware of any injury or burn, which, in turn, may be left untreated.</a:t>
                  </a:r>
                  <a:endParaRPr lang="ja-JP" altLang="en-US" sz="1600" dirty="0">
                    <a:latin typeface="HG丸ｺﾞｼｯｸM-PRO" pitchFamily="50" charset="-128"/>
                    <a:ea typeface="HG丸ｺﾞｼｯｸM-PRO" pitchFamily="50" charset="-128"/>
                  </a:endParaRPr>
                </a:p>
              </p:txBody>
            </p:sp>
          </p:grpSp>
          <p:sp>
            <p:nvSpPr>
              <p:cNvPr id="21" name="右矢印 20"/>
              <p:cNvSpPr/>
              <p:nvPr/>
            </p:nvSpPr>
            <p:spPr>
              <a:xfrm>
                <a:off x="6145083" y="1034738"/>
                <a:ext cx="188960" cy="384142"/>
              </a:xfrm>
              <a:prstGeom prst="rightArrow">
                <a:avLst/>
              </a:prstGeom>
              <a:solidFill>
                <a:srgbClr val="92D05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ja-JP" altLang="en-US"/>
              </a:p>
            </p:txBody>
          </p:sp>
        </p:grpSp>
        <p:grpSp>
          <p:nvGrpSpPr>
            <p:cNvPr id="9" name="グループ化 64"/>
            <p:cNvGrpSpPr>
              <a:grpSpLocks/>
            </p:cNvGrpSpPr>
            <p:nvPr/>
          </p:nvGrpSpPr>
          <p:grpSpPr bwMode="auto">
            <a:xfrm>
              <a:off x="211244" y="4788025"/>
              <a:ext cx="5017111" cy="1362545"/>
              <a:chOff x="4857338" y="3003200"/>
              <a:chExt cx="3240719" cy="1146653"/>
            </a:xfrm>
          </p:grpSpPr>
          <p:sp>
            <p:nvSpPr>
              <p:cNvPr id="15" name="角丸四角形 14"/>
              <p:cNvSpPr/>
              <p:nvPr/>
            </p:nvSpPr>
            <p:spPr>
              <a:xfrm>
                <a:off x="4857338" y="3006376"/>
                <a:ext cx="3240719" cy="1143477"/>
              </a:xfrm>
              <a:prstGeom prst="roundRect">
                <a:avLst/>
              </a:prstGeom>
              <a:solidFill>
                <a:srgbClr val="FFFFCC"/>
              </a:solidFill>
              <a:ln w="19050">
                <a:solidFill>
                  <a:schemeClr val="accent6">
                    <a:lumMod val="60000"/>
                    <a:lumOff val="40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ja-JP" altLang="en-US"/>
              </a:p>
            </p:txBody>
          </p:sp>
          <p:grpSp>
            <p:nvGrpSpPr>
              <p:cNvPr id="16" name="グループ化 61"/>
              <p:cNvGrpSpPr>
                <a:grpSpLocks/>
              </p:cNvGrpSpPr>
              <p:nvPr/>
            </p:nvGrpSpPr>
            <p:grpSpPr bwMode="auto">
              <a:xfrm>
                <a:off x="4889250" y="3003200"/>
                <a:ext cx="3167172" cy="1113743"/>
                <a:chOff x="4889039" y="3185886"/>
                <a:chExt cx="3167172" cy="1113743"/>
              </a:xfrm>
            </p:grpSpPr>
            <p:sp>
              <p:nvSpPr>
                <p:cNvPr id="17" name="正方形/長方形 16"/>
                <p:cNvSpPr/>
                <p:nvPr/>
              </p:nvSpPr>
              <p:spPr>
                <a:xfrm>
                  <a:off x="4889039" y="3422786"/>
                  <a:ext cx="1149642" cy="598436"/>
                </a:xfrm>
                <a:prstGeom prst="rect">
                  <a:avLst/>
                </a:prstGeom>
                <a:solidFill>
                  <a:srgbClr val="FFF3FF"/>
                </a:solidFill>
                <a:ln w="19050"/>
                <a:effectLst/>
              </p:spPr>
              <p:style>
                <a:lnRef idx="1">
                  <a:schemeClr val="accent5"/>
                </a:lnRef>
                <a:fillRef idx="2">
                  <a:schemeClr val="accent5"/>
                </a:fillRef>
                <a:effectRef idx="1">
                  <a:schemeClr val="accent5"/>
                </a:effectRef>
                <a:fontRef idx="minor">
                  <a:schemeClr val="dk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en-US" altLang="ja-JP" dirty="0"/>
                    <a:t>Impaired blood flow</a:t>
                  </a:r>
                  <a:endParaRPr lang="ja-JP" altLang="en-US" dirty="0">
                    <a:solidFill>
                      <a:schemeClr val="tx1"/>
                    </a:solidFill>
                    <a:latin typeface="HG丸ｺﾞｼｯｸM-PRO" pitchFamily="50" charset="-128"/>
                    <a:ea typeface="HG丸ｺﾞｼｯｸM-PRO" pitchFamily="50" charset="-128"/>
                  </a:endParaRPr>
                </a:p>
              </p:txBody>
            </p:sp>
            <p:sp>
              <p:nvSpPr>
                <p:cNvPr id="18" name="テキスト ボックス 35"/>
                <p:cNvSpPr txBox="1">
                  <a:spLocks noChangeArrowheads="1"/>
                </p:cNvSpPr>
                <p:nvPr/>
              </p:nvSpPr>
              <p:spPr bwMode="auto">
                <a:xfrm>
                  <a:off x="6287322" y="3185886"/>
                  <a:ext cx="1768889" cy="1113743"/>
                </a:xfrm>
                <a:prstGeom prst="rect">
                  <a:avLst/>
                </a:prstGeom>
                <a:noFill/>
                <a:ln w="19050">
                  <a:noFill/>
                  <a:miter lim="800000"/>
                  <a:headEnd/>
                  <a:tailEnd/>
                </a:ln>
              </p:spPr>
              <p:txBody>
                <a:bodyPr wrap="square">
                  <a:spAutoFit/>
                </a:bodyPr>
                <a:lstStyle/>
                <a:p>
                  <a:r>
                    <a:rPr lang="en-US" altLang="ja-JP" sz="1600" dirty="0"/>
                    <a:t>Leads to less blood flow in the limbs (e.g., feet), failure to provide the amount of blood or oxygen required for the cells</a:t>
                  </a:r>
                  <a:endParaRPr lang="ja-JP" altLang="en-US" sz="1600" dirty="0">
                    <a:latin typeface="HG丸ｺﾞｼｯｸM-PRO" pitchFamily="50" charset="-128"/>
                    <a:ea typeface="HG丸ｺﾞｼｯｸM-PRO" pitchFamily="50" charset="-128"/>
                  </a:endParaRPr>
                </a:p>
              </p:txBody>
            </p:sp>
            <p:sp>
              <p:nvSpPr>
                <p:cNvPr id="19" name="右矢印 18"/>
                <p:cNvSpPr/>
                <p:nvPr/>
              </p:nvSpPr>
              <p:spPr>
                <a:xfrm>
                  <a:off x="6098361" y="3543426"/>
                  <a:ext cx="188961" cy="382555"/>
                </a:xfrm>
                <a:prstGeom prst="rightArrow">
                  <a:avLst/>
                </a:prstGeom>
                <a:solidFill>
                  <a:srgbClr val="92D050"/>
                </a:solidFill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ja-JP" altLang="en-US"/>
                </a:p>
              </p:txBody>
            </p:sp>
          </p:grpSp>
        </p:grpSp>
        <p:sp>
          <p:nvSpPr>
            <p:cNvPr id="10" name="フローチャート : 結合子 9"/>
            <p:cNvSpPr/>
            <p:nvPr/>
          </p:nvSpPr>
          <p:spPr bwMode="auto">
            <a:xfrm>
              <a:off x="5272733" y="2016796"/>
              <a:ext cx="1396626" cy="1138357"/>
            </a:xfrm>
            <a:prstGeom prst="flowChartConnector">
              <a:avLst/>
            </a:prstGeom>
            <a:ln w="19050">
              <a:solidFill>
                <a:srgbClr val="0070C0"/>
              </a:solidFill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/>
              <a:r>
                <a:rPr lang="en-US" altLang="ja-JP" sz="1600" dirty="0">
                  <a:solidFill>
                    <a:schemeClr val="accent4">
                      <a:lumMod val="75000"/>
                    </a:schemeClr>
                  </a:solidFill>
                </a:rPr>
                <a:t>Delayed detection of injury/ burn</a:t>
              </a:r>
              <a:endParaRPr lang="ja-JP" altLang="ja-JP" sz="1600" dirty="0">
                <a:solidFill>
                  <a:schemeClr val="accent4">
                    <a:lumMod val="75000"/>
                  </a:schemeClr>
                </a:solidFill>
              </a:endParaRPr>
            </a:p>
          </p:txBody>
        </p:sp>
        <p:sp>
          <p:nvSpPr>
            <p:cNvPr id="11" name="フローチャート : 結合子 10"/>
            <p:cNvSpPr/>
            <p:nvPr/>
          </p:nvSpPr>
          <p:spPr bwMode="auto">
            <a:xfrm>
              <a:off x="5286772" y="3872362"/>
              <a:ext cx="1310580" cy="809964"/>
            </a:xfrm>
            <a:prstGeom prst="flowChartConnector">
              <a:avLst/>
            </a:prstGeom>
            <a:ln w="19050">
              <a:solidFill>
                <a:srgbClr val="0070C0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anchor="ctr"/>
            <a:lstStyle/>
            <a:p>
              <a:r>
                <a:rPr lang="en-US" altLang="ja-JP" sz="1600" dirty="0">
                  <a:solidFill>
                    <a:schemeClr val="accent4">
                      <a:lumMod val="75000"/>
                    </a:schemeClr>
                  </a:solidFill>
                </a:rPr>
                <a:t>Infection</a:t>
              </a:r>
              <a:endParaRPr lang="ja-JP" altLang="ja-JP" sz="1600" dirty="0">
                <a:solidFill>
                  <a:schemeClr val="accent4">
                    <a:lumMod val="75000"/>
                  </a:schemeClr>
                </a:solidFill>
              </a:endParaRPr>
            </a:p>
          </p:txBody>
        </p:sp>
        <p:sp>
          <p:nvSpPr>
            <p:cNvPr id="12" name="フローチャート : 結合子 11"/>
            <p:cNvSpPr/>
            <p:nvPr/>
          </p:nvSpPr>
          <p:spPr bwMode="auto">
            <a:xfrm>
              <a:off x="5286770" y="5081440"/>
              <a:ext cx="1310581" cy="739288"/>
            </a:xfrm>
            <a:prstGeom prst="flowChartConnector">
              <a:avLst/>
            </a:prstGeom>
            <a:ln w="19050">
              <a:solidFill>
                <a:srgbClr val="0070C0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/>
              <a:r>
                <a:rPr lang="en-US" altLang="ja-JP" sz="1200" b="1" dirty="0">
                  <a:solidFill>
                    <a:schemeClr val="accent4">
                      <a:lumMod val="75000"/>
                    </a:schemeClr>
                  </a:solidFill>
                </a:rPr>
                <a:t>Ulceration</a:t>
              </a:r>
              <a:endParaRPr lang="ja-JP" altLang="ja-JP" sz="1200" b="1" dirty="0">
                <a:solidFill>
                  <a:schemeClr val="accent4">
                    <a:lumMod val="75000"/>
                  </a:schemeClr>
                </a:solidFill>
              </a:endParaRPr>
            </a:p>
          </p:txBody>
        </p:sp>
        <p:sp>
          <p:nvSpPr>
            <p:cNvPr id="13" name="フローチャート : 結合子 12"/>
            <p:cNvSpPr/>
            <p:nvPr/>
          </p:nvSpPr>
          <p:spPr bwMode="auto">
            <a:xfrm>
              <a:off x="5301052" y="5866273"/>
              <a:ext cx="1296300" cy="748834"/>
            </a:xfrm>
            <a:prstGeom prst="flowChartConnector">
              <a:avLst/>
            </a:prstGeom>
            <a:ln w="19050">
              <a:solidFill>
                <a:srgbClr val="0070C0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ja-JP" sz="1400" dirty="0">
                  <a:solidFill>
                    <a:schemeClr val="accent4">
                      <a:lumMod val="75000"/>
                    </a:schemeClr>
                  </a:solidFill>
                </a:rPr>
                <a:t>Gangrene</a:t>
              </a:r>
              <a:endParaRPr lang="ja-JP" altLang="en-US" sz="1400" b="1" dirty="0">
                <a:solidFill>
                  <a:schemeClr val="accent4">
                    <a:lumMod val="75000"/>
                  </a:schemeClr>
                </a:solidFill>
                <a:latin typeface="HG丸ｺﾞｼｯｸM-PRO" pitchFamily="50" charset="-128"/>
                <a:ea typeface="HG丸ｺﾞｼｯｸM-PRO" pitchFamily="50" charset="-128"/>
              </a:endParaRPr>
            </a:p>
          </p:txBody>
        </p:sp>
      </p:grpSp>
      <p:pic>
        <p:nvPicPr>
          <p:cNvPr id="30" name="図 2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824" y="6391954"/>
            <a:ext cx="2345230" cy="2411760"/>
          </a:xfrm>
          <a:prstGeom prst="rect">
            <a:avLst/>
          </a:prstGeom>
        </p:spPr>
      </p:pic>
      <p:sp>
        <p:nvSpPr>
          <p:cNvPr id="29" name="角丸四角形 28"/>
          <p:cNvSpPr/>
          <p:nvPr/>
        </p:nvSpPr>
        <p:spPr>
          <a:xfrm>
            <a:off x="648073" y="1159328"/>
            <a:ext cx="5373216" cy="496856"/>
          </a:xfrm>
          <a:prstGeom prst="roundRect">
            <a:avLst/>
          </a:prstGeom>
          <a:solidFill>
            <a:schemeClr val="bg1"/>
          </a:solidFill>
          <a:ln w="38100"/>
          <a:effectLst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r>
              <a:rPr lang="en-US" altLang="ja-JP" sz="2000" dirty="0"/>
              <a:t>Lack of good glycemic control leads to:</a:t>
            </a:r>
            <a:endParaRPr lang="ja-JP" altLang="ja-JP" sz="2000" dirty="0"/>
          </a:p>
        </p:txBody>
      </p:sp>
      <p:sp>
        <p:nvSpPr>
          <p:cNvPr id="33" name="円/楕円 32"/>
          <p:cNvSpPr/>
          <p:nvPr/>
        </p:nvSpPr>
        <p:spPr>
          <a:xfrm>
            <a:off x="211244" y="170187"/>
            <a:ext cx="6408712" cy="854893"/>
          </a:xfrm>
          <a:prstGeom prst="ellipse">
            <a:avLst/>
          </a:prstGeom>
          <a:solidFill>
            <a:srgbClr val="CCFFFF"/>
          </a:solidFill>
          <a:ln w="28575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sz="2800" b="1" dirty="0">
                <a:solidFill>
                  <a:schemeClr val="tx1"/>
                </a:solidFill>
              </a:rPr>
              <a:t>Diabetes Foot Care</a:t>
            </a:r>
            <a:endParaRPr lang="ja-JP" altLang="ja-JP" sz="2800" dirty="0">
              <a:solidFill>
                <a:schemeClr val="tx1"/>
              </a:solidFill>
            </a:endParaRPr>
          </a:p>
        </p:txBody>
      </p:sp>
      <p:sp>
        <p:nvSpPr>
          <p:cNvPr id="2" name="スライド番号プレースホルダー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20DCFD-70E9-446B-B16F-DB594DC4C831}" type="slidenum">
              <a:rPr kumimoji="1" lang="ja-JP" altLang="en-US" smtClean="0"/>
              <a:pPr/>
              <a:t>1</a:t>
            </a:fld>
            <a:endParaRPr kumimoji="1" lang="ja-JP" altLang="en-US"/>
          </a:p>
        </p:txBody>
      </p:sp>
      <p:pic>
        <p:nvPicPr>
          <p:cNvPr id="31" name="Picture 15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419193" y="5284"/>
            <a:ext cx="438807" cy="432539"/>
          </a:xfrm>
          <a:prstGeom prst="rect">
            <a:avLst/>
          </a:prstGeom>
        </p:spPr>
      </p:pic>
      <p:sp>
        <p:nvSpPr>
          <p:cNvPr id="32" name="円/楕円 31"/>
          <p:cNvSpPr/>
          <p:nvPr/>
        </p:nvSpPr>
        <p:spPr>
          <a:xfrm>
            <a:off x="1977455" y="6302259"/>
            <a:ext cx="2171625" cy="769519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ja-JP" sz="1200" b="1" dirty="0">
                <a:solidFill>
                  <a:srgbClr val="00B050"/>
                </a:solidFill>
              </a:rPr>
              <a:t>Impaired blood flow</a:t>
            </a:r>
            <a:r>
              <a:rPr lang="en-US" altLang="ja-JP" sz="1200" b="1" dirty="0"/>
              <a:t> </a:t>
            </a:r>
            <a:r>
              <a:rPr lang="en-US" altLang="ja-JP" sz="1200" dirty="0">
                <a:solidFill>
                  <a:sysClr val="windowText" lastClr="000000"/>
                </a:solidFill>
              </a:rPr>
              <a:t>makes wound healing difficult!</a:t>
            </a:r>
            <a:endParaRPr lang="ja-JP" altLang="ja-JP" sz="1200" dirty="0">
              <a:solidFill>
                <a:sysClr val="windowText" lastClr="000000"/>
              </a:solidFill>
            </a:endParaRPr>
          </a:p>
        </p:txBody>
      </p:sp>
      <p:sp>
        <p:nvSpPr>
          <p:cNvPr id="3" name="円/楕円 2"/>
          <p:cNvSpPr/>
          <p:nvPr/>
        </p:nvSpPr>
        <p:spPr>
          <a:xfrm>
            <a:off x="220811" y="6126459"/>
            <a:ext cx="1954439" cy="1241204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sz="1200" b="1" dirty="0">
                <a:solidFill>
                  <a:schemeClr val="accent6">
                    <a:lumMod val="50000"/>
                  </a:schemeClr>
                </a:solidFill>
              </a:rPr>
              <a:t>Nerve damage  </a:t>
            </a:r>
            <a:r>
              <a:rPr lang="en-US" altLang="ja-JP" sz="1200" dirty="0">
                <a:solidFill>
                  <a:schemeClr val="tx1"/>
                </a:solidFill>
              </a:rPr>
              <a:t>makes you less aware of any small injury, callosity, or worsening of athlete’s foot!</a:t>
            </a:r>
            <a:endParaRPr lang="ja-JP" altLang="ja-JP" sz="1200" dirty="0">
              <a:solidFill>
                <a:schemeClr val="tx1"/>
              </a:solidFill>
            </a:endParaRPr>
          </a:p>
        </p:txBody>
      </p:sp>
      <p:sp>
        <p:nvSpPr>
          <p:cNvPr id="35" name="円/楕円 34"/>
          <p:cNvSpPr/>
          <p:nvPr/>
        </p:nvSpPr>
        <p:spPr>
          <a:xfrm>
            <a:off x="1757795" y="7543463"/>
            <a:ext cx="2789596" cy="873921"/>
          </a:xfrm>
          <a:prstGeom prst="ellipse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sz="12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Impaired immune</a:t>
            </a:r>
            <a:r>
              <a:rPr lang="en-US" altLang="ja-JP" sz="1200" b="1" dirty="0">
                <a:solidFill>
                  <a:schemeClr val="tx1"/>
                </a:solidFill>
              </a:rPr>
              <a:t> </a:t>
            </a:r>
            <a:r>
              <a:rPr lang="en-US" altLang="ja-JP" sz="1200" b="1" dirty="0">
                <a:solidFill>
                  <a:schemeClr val="accent1"/>
                </a:solidFill>
              </a:rPr>
              <a:t>system  </a:t>
            </a:r>
            <a:r>
              <a:rPr lang="en-US" altLang="ja-JP" sz="1200" dirty="0">
                <a:solidFill>
                  <a:schemeClr val="tx1"/>
                </a:solidFill>
              </a:rPr>
              <a:t>makes you more susceptible to bacterial infection and wound festering!</a:t>
            </a:r>
            <a:endParaRPr lang="ja-JP" altLang="ja-JP" sz="1200" dirty="0">
              <a:solidFill>
                <a:schemeClr val="tx1"/>
              </a:solidFill>
            </a:endParaRPr>
          </a:p>
        </p:txBody>
      </p:sp>
      <p:sp>
        <p:nvSpPr>
          <p:cNvPr id="36" name="テキスト ボックス 35"/>
          <p:cNvSpPr txBox="1"/>
          <p:nvPr/>
        </p:nvSpPr>
        <p:spPr>
          <a:xfrm>
            <a:off x="648073" y="8417384"/>
            <a:ext cx="1600200" cy="5847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kumimoji="1" lang="en-US" altLang="ja-JP" sz="1600" b="1" dirty="0"/>
              <a:t>Ulceration or Gangrene</a:t>
            </a:r>
            <a:endParaRPr kumimoji="1" lang="ja-JP" altLang="en-US" sz="1600" b="1" dirty="0"/>
          </a:p>
        </p:txBody>
      </p:sp>
      <p:sp>
        <p:nvSpPr>
          <p:cNvPr id="4" name="下矢印 3">
            <a:extLst>
              <a:ext uri="{FF2B5EF4-FFF2-40B4-BE49-F238E27FC236}">
                <a16:creationId xmlns:a16="http://schemas.microsoft.com/office/drawing/2014/main" id="{D65562BD-B054-2640-8F2C-79034A929460}"/>
              </a:ext>
            </a:extLst>
          </p:cNvPr>
          <p:cNvSpPr/>
          <p:nvPr/>
        </p:nvSpPr>
        <p:spPr>
          <a:xfrm>
            <a:off x="5727216" y="6578298"/>
            <a:ext cx="294073" cy="580415"/>
          </a:xfrm>
          <a:prstGeom prst="downArrow">
            <a:avLst/>
          </a:prstGeom>
          <a:noFill/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4" name="下矢印 33">
            <a:extLst>
              <a:ext uri="{FF2B5EF4-FFF2-40B4-BE49-F238E27FC236}">
                <a16:creationId xmlns:a16="http://schemas.microsoft.com/office/drawing/2014/main" id="{9F617D56-BBBD-3347-9669-E58AC03ECB29}"/>
              </a:ext>
            </a:extLst>
          </p:cNvPr>
          <p:cNvSpPr/>
          <p:nvPr/>
        </p:nvSpPr>
        <p:spPr>
          <a:xfrm rot="1366573">
            <a:off x="1327662" y="8154440"/>
            <a:ext cx="398494" cy="351100"/>
          </a:xfrm>
          <a:prstGeom prst="downArrow">
            <a:avLst>
              <a:gd name="adj1" fmla="val 50000"/>
              <a:gd name="adj2" fmla="val 65161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027489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コンテンツ プレースホルダー 11"/>
          <p:cNvSpPr txBox="1">
            <a:spLocks/>
          </p:cNvSpPr>
          <p:nvPr/>
        </p:nvSpPr>
        <p:spPr>
          <a:xfrm>
            <a:off x="260647" y="793001"/>
            <a:ext cx="5544615" cy="7558967"/>
          </a:xfrm>
          <a:prstGeom prst="rect">
            <a:avLst/>
          </a:prstGeom>
          <a:noFill/>
          <a:ln w="57150" cap="flat" cmpd="sng" algn="ctr">
            <a:noFill/>
            <a:prstDash val="solid"/>
          </a:ln>
          <a:effectLst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kumimoji="1"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kumimoji="1"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kumimoji="1"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  <a:defRPr/>
            </a:pPr>
            <a:endParaRPr lang="en-US" altLang="ja-JP" sz="1400" dirty="0">
              <a:solidFill>
                <a:schemeClr val="tx1"/>
              </a:solidFill>
              <a:latin typeface="HG丸ｺﾞｼｯｸM-PRO" pitchFamily="50" charset="-128"/>
              <a:ea typeface="HG丸ｺﾞｼｯｸM-PRO" pitchFamily="50" charset="-128"/>
            </a:endParaRPr>
          </a:p>
          <a:p>
            <a:pPr marL="0" indent="0">
              <a:buNone/>
              <a:defRPr/>
            </a:pPr>
            <a:r>
              <a:rPr lang="ja-JP" altLang="en-US" sz="1400" dirty="0">
                <a:solidFill>
                  <a:schemeClr val="accent1"/>
                </a:solidFill>
                <a:latin typeface="HG丸ｺﾞｼｯｸM-PRO" pitchFamily="50" charset="-128"/>
                <a:ea typeface="HG丸ｺﾞｼｯｸM-PRO" pitchFamily="50" charset="-128"/>
              </a:rPr>
              <a:t>★ </a:t>
            </a:r>
            <a:r>
              <a:rPr lang="en-US" altLang="ja-JP" sz="1400" dirty="0"/>
              <a:t>Examine your feet every day.</a:t>
            </a:r>
            <a:r>
              <a:rPr lang="ja-JP" altLang="en-US" sz="1400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　</a:t>
            </a:r>
            <a:endParaRPr lang="en-US" altLang="ja-JP" sz="1400" dirty="0">
              <a:solidFill>
                <a:schemeClr val="tx1"/>
              </a:solidFill>
              <a:latin typeface="HG丸ｺﾞｼｯｸM-PRO" pitchFamily="50" charset="-128"/>
              <a:ea typeface="HG丸ｺﾞｼｯｸM-PRO" pitchFamily="50" charset="-128"/>
            </a:endParaRPr>
          </a:p>
          <a:p>
            <a:pPr lvl="0"/>
            <a:r>
              <a:rPr lang="en-US" altLang="ja-JP" sz="1400" dirty="0"/>
              <a:t>Use a mirror to examine the parts of your feet you cannot see directly or ask your family to examine them.</a:t>
            </a:r>
          </a:p>
          <a:p>
            <a:pPr marL="0" lvl="0" indent="0">
              <a:buNone/>
            </a:pPr>
            <a:endParaRPr lang="en-US" altLang="ja-JP" sz="1400" dirty="0">
              <a:solidFill>
                <a:schemeClr val="tx1"/>
              </a:solidFill>
              <a:latin typeface="HG丸ｺﾞｼｯｸM-PRO" pitchFamily="50" charset="-128"/>
              <a:ea typeface="HG丸ｺﾞｼｯｸM-PRO" pitchFamily="50" charset="-128"/>
            </a:endParaRPr>
          </a:p>
          <a:p>
            <a:pPr marL="0" indent="0">
              <a:buNone/>
            </a:pPr>
            <a:r>
              <a:rPr lang="ja-JP" altLang="en-US" sz="1400" dirty="0">
                <a:solidFill>
                  <a:schemeClr val="accent1"/>
                </a:solidFill>
                <a:latin typeface="HG丸ｺﾞｼｯｸM-PRO" pitchFamily="50" charset="-128"/>
                <a:ea typeface="HG丸ｺﾞｼｯｸM-PRO" pitchFamily="50" charset="-128"/>
              </a:rPr>
              <a:t>★ </a:t>
            </a:r>
            <a:r>
              <a:rPr lang="en-US" altLang="ja-JP" sz="1400" dirty="0"/>
              <a:t>Wash your feet clean and dry them well every day.</a:t>
            </a:r>
            <a:endParaRPr lang="ja-JP" altLang="ja-JP" sz="1400" dirty="0"/>
          </a:p>
          <a:p>
            <a:pPr lvl="0"/>
            <a:r>
              <a:rPr lang="en-US" altLang="ja-JP" sz="1400" dirty="0"/>
              <a:t>Wash between your toes thoroughly clean.</a:t>
            </a:r>
            <a:endParaRPr lang="ja-JP" altLang="ja-JP" sz="1400" dirty="0"/>
          </a:p>
          <a:p>
            <a:pPr lvl="0"/>
            <a:r>
              <a:rPr lang="en-US" altLang="ja-JP" sz="1400" dirty="0"/>
              <a:t>First make a lather with your soap first and then wash your feet gently.</a:t>
            </a:r>
            <a:endParaRPr lang="ja-JP" altLang="ja-JP" sz="1400" dirty="0"/>
          </a:p>
          <a:p>
            <a:pPr lvl="0"/>
            <a:r>
              <a:rPr lang="en-US" altLang="ja-JP" sz="1400" dirty="0"/>
              <a:t>Dry your feet well after cleaning them.</a:t>
            </a:r>
            <a:endParaRPr lang="ja-JP" altLang="ja-JP" sz="1400" dirty="0"/>
          </a:p>
          <a:p>
            <a:pPr lvl="0"/>
            <a:r>
              <a:rPr lang="en-US" altLang="ja-JP" sz="1400" dirty="0"/>
              <a:t>Use cream to moisturize your feet when too dry. (Do not apply moisturizing cream between the toes)</a:t>
            </a:r>
            <a:endParaRPr lang="ja-JP" altLang="ja-JP" sz="1400" dirty="0"/>
          </a:p>
          <a:p>
            <a:pPr marL="0" indent="0">
              <a:buFont typeface="Arial" pitchFamily="34" charset="0"/>
              <a:buNone/>
              <a:defRPr/>
            </a:pPr>
            <a:endParaRPr lang="en-US" altLang="ja-JP" sz="1400" dirty="0">
              <a:solidFill>
                <a:schemeClr val="tx1"/>
              </a:solidFill>
              <a:latin typeface="HG丸ｺﾞｼｯｸM-PRO" pitchFamily="50" charset="-128"/>
              <a:ea typeface="HG丸ｺﾞｼｯｸM-PRO" pitchFamily="50" charset="-128"/>
            </a:endParaRPr>
          </a:p>
          <a:p>
            <a:pPr marL="0" indent="0">
              <a:buNone/>
            </a:pPr>
            <a:r>
              <a:rPr lang="ja-JP" altLang="en-US" sz="1400" dirty="0">
                <a:solidFill>
                  <a:schemeClr val="accent1"/>
                </a:solidFill>
                <a:latin typeface="HG丸ｺﾞｼｯｸM-PRO" pitchFamily="50" charset="-128"/>
                <a:ea typeface="HG丸ｺﾞｼｯｸM-PRO" pitchFamily="50" charset="-128"/>
              </a:rPr>
              <a:t>★ </a:t>
            </a:r>
            <a:r>
              <a:rPr lang="en-US" altLang="ja-JP" sz="1400" dirty="0"/>
              <a:t>Be careful not to clip your nails too short.</a:t>
            </a:r>
            <a:endParaRPr lang="ja-JP" altLang="ja-JP" sz="1400" dirty="0"/>
          </a:p>
          <a:p>
            <a:pPr lvl="0"/>
            <a:r>
              <a:rPr lang="en-US" altLang="ja-JP" sz="1400" dirty="0"/>
              <a:t>Avoid cutting your nails too short.</a:t>
            </a:r>
            <a:endParaRPr lang="ja-JP" altLang="ja-JP" sz="1400" dirty="0"/>
          </a:p>
          <a:p>
            <a:pPr lvl="0"/>
            <a:r>
              <a:rPr lang="en-US" altLang="ja-JP" sz="1400" dirty="0"/>
              <a:t>Be careful not to trim the ingrowing edges too much.</a:t>
            </a:r>
          </a:p>
          <a:p>
            <a:pPr marL="0" lvl="0" indent="0">
              <a:buNone/>
            </a:pPr>
            <a:endParaRPr lang="en-US" altLang="ja-JP" sz="1400" dirty="0">
              <a:solidFill>
                <a:schemeClr val="tx1"/>
              </a:solidFill>
              <a:latin typeface="HG丸ｺﾞｼｯｸM-PRO" pitchFamily="50" charset="-128"/>
              <a:ea typeface="HG丸ｺﾞｼｯｸM-PRO" pitchFamily="50" charset="-128"/>
            </a:endParaRPr>
          </a:p>
          <a:p>
            <a:pPr marL="0" indent="0">
              <a:buNone/>
              <a:defRPr/>
            </a:pPr>
            <a:r>
              <a:rPr lang="ja-JP" altLang="en-US" sz="1400" dirty="0">
                <a:solidFill>
                  <a:schemeClr val="accent1"/>
                </a:solidFill>
                <a:latin typeface="HG丸ｺﾞｼｯｸM-PRO" pitchFamily="50" charset="-128"/>
                <a:ea typeface="HG丸ｺﾞｼｯｸM-PRO" pitchFamily="50" charset="-128"/>
              </a:rPr>
              <a:t>★ </a:t>
            </a:r>
            <a:r>
              <a:rPr lang="en-US" altLang="ja-JP" sz="1400" dirty="0"/>
              <a:t>Be sure to wear shoes that fit your feet.</a:t>
            </a:r>
            <a:endParaRPr lang="en-US" altLang="ja-JP" sz="1400" dirty="0">
              <a:solidFill>
                <a:schemeClr val="tx1"/>
              </a:solidFill>
              <a:latin typeface="HG丸ｺﾞｼｯｸM-PRO" pitchFamily="50" charset="-128"/>
              <a:ea typeface="HG丸ｺﾞｼｯｸM-PRO" pitchFamily="50" charset="-128"/>
            </a:endParaRPr>
          </a:p>
          <a:p>
            <a:pPr lvl="0"/>
            <a:r>
              <a:rPr lang="en-US" altLang="ja-JP" sz="1400" dirty="0"/>
              <a:t>Beware of shoe sores. </a:t>
            </a:r>
            <a:endParaRPr lang="ja-JP" altLang="ja-JP" sz="1400" dirty="0"/>
          </a:p>
          <a:p>
            <a:pPr lvl="0"/>
            <a:r>
              <a:rPr lang="en-US" altLang="ja-JP" sz="1400" dirty="0"/>
              <a:t>Choose a pair of shoes that fit your feet perfectly.</a:t>
            </a:r>
            <a:endParaRPr lang="ja-JP" altLang="ja-JP" sz="1400" dirty="0"/>
          </a:p>
          <a:p>
            <a:pPr lvl="0"/>
            <a:r>
              <a:rPr lang="en-US" altLang="ja-JP" sz="1400" dirty="0"/>
              <a:t>Make sure that your shoes contain no foreign object before putting them on.</a:t>
            </a:r>
            <a:endParaRPr lang="ja-JP" altLang="ja-JP" sz="1400" dirty="0"/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altLang="ja-JP" sz="1400" dirty="0">
              <a:solidFill>
                <a:schemeClr val="tx1"/>
              </a:solidFill>
              <a:latin typeface="HG丸ｺﾞｼｯｸM-PRO" pitchFamily="50" charset="-128"/>
              <a:ea typeface="HG丸ｺﾞｼｯｸM-PRO" pitchFamily="50" charset="-128"/>
            </a:endParaRPr>
          </a:p>
          <a:p>
            <a:pPr marL="0" indent="0">
              <a:spcBef>
                <a:spcPts val="0"/>
              </a:spcBef>
              <a:buNone/>
              <a:defRPr/>
            </a:pPr>
            <a:r>
              <a:rPr lang="ja-JP" altLang="en-US" sz="1400" dirty="0">
                <a:solidFill>
                  <a:schemeClr val="accent1"/>
                </a:solidFill>
                <a:latin typeface="HG丸ｺﾞｼｯｸM-PRO" pitchFamily="50" charset="-128"/>
                <a:ea typeface="HG丸ｺﾞｼｯｸM-PRO" pitchFamily="50" charset="-128"/>
              </a:rPr>
              <a:t>★ </a:t>
            </a:r>
            <a:r>
              <a:rPr lang="en-US" altLang="ja-JP" sz="1400" dirty="0"/>
              <a:t>Do not put shoes on your bare feet; put on socks to protect your feet.</a:t>
            </a:r>
            <a:endParaRPr lang="en-US" altLang="ja-JP" sz="1400" dirty="0">
              <a:solidFill>
                <a:schemeClr val="tx1"/>
              </a:solidFill>
              <a:latin typeface="HG丸ｺﾞｼｯｸM-PRO" pitchFamily="50" charset="-128"/>
              <a:ea typeface="HG丸ｺﾞｼｯｸM-PRO" pitchFamily="50" charset="-128"/>
            </a:endParaRPr>
          </a:p>
          <a:p>
            <a:pPr lvl="0"/>
            <a:r>
              <a:rPr lang="en-US" altLang="ja-JP" sz="1400" dirty="0"/>
              <a:t>This helps prevent athlete’s foot and protect your feet.</a:t>
            </a:r>
            <a:endParaRPr lang="ja-JP" altLang="ja-JP" sz="1400" dirty="0"/>
          </a:p>
          <a:p>
            <a:pPr lvl="0"/>
            <a:r>
              <a:rPr lang="en-US" altLang="ja-JP" sz="1400" dirty="0"/>
              <a:t>You might like to use five-finger socks.</a:t>
            </a:r>
            <a:endParaRPr lang="ja-JP" altLang="ja-JP" sz="1400" dirty="0"/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en-US" altLang="ja-JP" sz="1400" dirty="0">
              <a:solidFill>
                <a:schemeClr val="tx1"/>
              </a:solidFill>
              <a:latin typeface="HG丸ｺﾞｼｯｸM-PRO" pitchFamily="50" charset="-128"/>
              <a:ea typeface="HG丸ｺﾞｼｯｸM-PRO" pitchFamily="50" charset="-128"/>
            </a:endParaRPr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ja-JP" altLang="en-US" sz="1400" dirty="0">
                <a:solidFill>
                  <a:schemeClr val="accent1"/>
                </a:solidFill>
                <a:latin typeface="HG丸ｺﾞｼｯｸM-PRO" pitchFamily="50" charset="-128"/>
                <a:ea typeface="HG丸ｺﾞｼｯｸM-PRO" pitchFamily="50" charset="-128"/>
              </a:rPr>
              <a:t>★</a:t>
            </a:r>
            <a:r>
              <a:rPr lang="en-US" altLang="ja-JP" sz="1400" dirty="0"/>
              <a:t>Be careful not to get burned.</a:t>
            </a:r>
          </a:p>
          <a:p>
            <a:pPr lvl="0"/>
            <a:r>
              <a:rPr lang="en-US" altLang="ja-JP" sz="1400" dirty="0"/>
              <a:t>Beware of low-temperature burns associated with the use of hot water bottles or disposable body warmers.</a:t>
            </a:r>
            <a:endParaRPr lang="en-US" altLang="ja-JP" sz="1400" dirty="0">
              <a:solidFill>
                <a:schemeClr val="tx1"/>
              </a:solidFill>
              <a:latin typeface="HG丸ｺﾞｼｯｸM-PRO" pitchFamily="50" charset="-128"/>
              <a:ea typeface="HG丸ｺﾞｼｯｸM-PRO" pitchFamily="50" charset="-128"/>
            </a:endParaRPr>
          </a:p>
          <a:p>
            <a:pPr marL="0" indent="0">
              <a:buFont typeface="Arial" pitchFamily="34" charset="0"/>
              <a:buNone/>
              <a:defRPr/>
            </a:pPr>
            <a:endParaRPr lang="en-US" altLang="ja-JP" sz="1400" dirty="0">
              <a:solidFill>
                <a:schemeClr val="tx1"/>
              </a:solidFill>
              <a:latin typeface="HG丸ｺﾞｼｯｸM-PRO" pitchFamily="50" charset="-128"/>
              <a:ea typeface="HG丸ｺﾞｼｯｸM-PRO" pitchFamily="50" charset="-128"/>
            </a:endParaRPr>
          </a:p>
          <a:p>
            <a:pPr marL="0" indent="0">
              <a:buFont typeface="Arial" pitchFamily="34" charset="0"/>
              <a:buNone/>
              <a:defRPr/>
            </a:pPr>
            <a:endParaRPr lang="en-US" altLang="ja-JP" sz="1400" dirty="0">
              <a:solidFill>
                <a:schemeClr val="tx1"/>
              </a:solidFill>
            </a:endParaRPr>
          </a:p>
        </p:txBody>
      </p:sp>
      <p:pic>
        <p:nvPicPr>
          <p:cNvPr id="6" name="図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8387" y="5103431"/>
            <a:ext cx="691826" cy="955087"/>
          </a:xfrm>
          <a:prstGeom prst="rect">
            <a:avLst/>
          </a:prstGeom>
        </p:spPr>
      </p:pic>
      <p:pic>
        <p:nvPicPr>
          <p:cNvPr id="7" name="図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4144" y="6420739"/>
            <a:ext cx="648072" cy="591528"/>
          </a:xfrm>
          <a:prstGeom prst="rect">
            <a:avLst/>
          </a:prstGeom>
        </p:spPr>
      </p:pic>
      <p:pic>
        <p:nvPicPr>
          <p:cNvPr id="8" name="図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2258" y="7875231"/>
            <a:ext cx="1362642" cy="823923"/>
          </a:xfrm>
          <a:prstGeom prst="rect">
            <a:avLst/>
          </a:prstGeom>
        </p:spPr>
      </p:pic>
      <p:pic>
        <p:nvPicPr>
          <p:cNvPr id="9" name="図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4037" y="7598772"/>
            <a:ext cx="824923" cy="471385"/>
          </a:xfrm>
          <a:prstGeom prst="rect">
            <a:avLst/>
          </a:prstGeom>
        </p:spPr>
      </p:pic>
      <p:pic>
        <p:nvPicPr>
          <p:cNvPr id="11" name="図 1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7272" y="1234229"/>
            <a:ext cx="768017" cy="1065956"/>
          </a:xfrm>
          <a:prstGeom prst="rect">
            <a:avLst/>
          </a:prstGeom>
        </p:spPr>
      </p:pic>
      <p:pic>
        <p:nvPicPr>
          <p:cNvPr id="12" name="図 1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2513" y="2588217"/>
            <a:ext cx="561787" cy="1287427"/>
          </a:xfrm>
          <a:prstGeom prst="rect">
            <a:avLst/>
          </a:prstGeom>
        </p:spPr>
      </p:pic>
      <p:pic>
        <p:nvPicPr>
          <p:cNvPr id="13" name="図 12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8556" y="4049846"/>
            <a:ext cx="730517" cy="869156"/>
          </a:xfrm>
          <a:prstGeom prst="rect">
            <a:avLst/>
          </a:prstGeom>
        </p:spPr>
      </p:pic>
      <p:grpSp>
        <p:nvGrpSpPr>
          <p:cNvPr id="14" name="グループ化 13"/>
          <p:cNvGrpSpPr/>
          <p:nvPr/>
        </p:nvGrpSpPr>
        <p:grpSpPr>
          <a:xfrm>
            <a:off x="5715000" y="4253401"/>
            <a:ext cx="946350" cy="642463"/>
            <a:chOff x="2699792" y="539899"/>
            <a:chExt cx="2084238" cy="1313706"/>
          </a:xfrm>
        </p:grpSpPr>
        <p:pic>
          <p:nvPicPr>
            <p:cNvPr id="15" name="図 14"/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83905" y="548680"/>
              <a:ext cx="1000125" cy="1304925"/>
            </a:xfrm>
            <a:prstGeom prst="rect">
              <a:avLst/>
            </a:prstGeom>
          </p:spPr>
        </p:pic>
        <p:pic>
          <p:nvPicPr>
            <p:cNvPr id="16" name="図 15"/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99792" y="539899"/>
              <a:ext cx="1000125" cy="1304925"/>
            </a:xfrm>
            <a:prstGeom prst="rect">
              <a:avLst/>
            </a:prstGeom>
          </p:spPr>
        </p:pic>
      </p:grpSp>
      <p:sp>
        <p:nvSpPr>
          <p:cNvPr id="19" name="円/楕円 18"/>
          <p:cNvSpPr/>
          <p:nvPr/>
        </p:nvSpPr>
        <p:spPr>
          <a:xfrm>
            <a:off x="260647" y="265077"/>
            <a:ext cx="6408712" cy="706523"/>
          </a:xfrm>
          <a:prstGeom prst="ellipse">
            <a:avLst/>
          </a:prstGeom>
          <a:solidFill>
            <a:srgbClr val="CCFFFF"/>
          </a:solidFill>
          <a:ln w="28575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sz="2400" b="1" dirty="0">
                <a:solidFill>
                  <a:schemeClr val="tx1"/>
                </a:solidFill>
              </a:rPr>
              <a:t>Points to be kept in mind </a:t>
            </a:r>
          </a:p>
          <a:p>
            <a:pPr algn="ctr"/>
            <a:r>
              <a:rPr lang="en-US" altLang="ja-JP" sz="2400" b="1" dirty="0">
                <a:solidFill>
                  <a:schemeClr val="tx1"/>
                </a:solidFill>
              </a:rPr>
              <a:t>to protect your feet</a:t>
            </a:r>
            <a:endParaRPr lang="ja-JP" altLang="ja-JP" sz="2400" dirty="0">
              <a:solidFill>
                <a:schemeClr val="tx1"/>
              </a:solidFill>
            </a:endParaRP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20DCFD-70E9-446B-B16F-DB594DC4C831}" type="slidenum">
              <a:rPr kumimoji="1" lang="ja-JP" altLang="en-US" smtClean="0"/>
              <a:pPr/>
              <a:t>2</a:t>
            </a:fld>
            <a:endParaRPr kumimoji="1" lang="ja-JP" altLang="en-US"/>
          </a:p>
        </p:txBody>
      </p:sp>
      <p:pic>
        <p:nvPicPr>
          <p:cNvPr id="17" name="Picture 15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6401274" y="54666"/>
            <a:ext cx="398915" cy="393217"/>
          </a:xfrm>
          <a:prstGeom prst="rect">
            <a:avLst/>
          </a:prstGeom>
        </p:spPr>
      </p:pic>
      <p:pic>
        <p:nvPicPr>
          <p:cNvPr id="4" name="図 3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680" y="142154"/>
            <a:ext cx="838546" cy="7974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004571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402</TotalTime>
  <Words>377</Words>
  <Application>Microsoft Macintosh PowerPoint</Application>
  <PresentationFormat>画面に合わせる (4:3)</PresentationFormat>
  <Paragraphs>48</Paragraphs>
  <Slides>2</Slides>
  <Notes>2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</vt:i4>
      </vt:variant>
    </vt:vector>
  </HeadingPairs>
  <TitlesOfParts>
    <vt:vector size="6" baseType="lpstr">
      <vt:lpstr>HG丸ｺﾞｼｯｸM-PRO</vt:lpstr>
      <vt:lpstr>Arial</vt:lpstr>
      <vt:lpstr>Calibri</vt:lpstr>
      <vt:lpstr>Office ​​テーマ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foot</dc:creator>
  <cp:lastModifiedBy>Ihana-Sugiyama Noriko</cp:lastModifiedBy>
  <cp:revision>37</cp:revision>
  <cp:lastPrinted>2014-09-05T03:13:05Z</cp:lastPrinted>
  <dcterms:created xsi:type="dcterms:W3CDTF">2014-06-02T03:55:27Z</dcterms:created>
  <dcterms:modified xsi:type="dcterms:W3CDTF">2021-12-01T02:41:35Z</dcterms:modified>
</cp:coreProperties>
</file>