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
  </p:notesMasterIdLst>
  <p:handoutMasterIdLst>
    <p:handoutMasterId r:id="rId5"/>
  </p:handoutMasterIdLst>
  <p:sldIdLst>
    <p:sldId id="257" r:id="rId2"/>
    <p:sldId id="260" r:id="rId3"/>
  </p:sldIdLst>
  <p:sldSz cx="6858000" cy="9906000" type="A4"/>
  <p:notesSz cx="6805613" cy="9939338"/>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61"/>
    <p:restoredTop sz="94696"/>
  </p:normalViewPr>
  <p:slideViewPr>
    <p:cSldViewPr snapToGrid="0" snapToObjects="1">
      <p:cViewPr>
        <p:scale>
          <a:sx n="82" d="100"/>
          <a:sy n="82" d="100"/>
        </p:scale>
        <p:origin x="2584" y="872"/>
      </p:cViewPr>
      <p:guideLst>
        <p:guide orient="horz" pos="312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099" cy="496967"/>
          </a:xfrm>
          <a:prstGeom prst="rect">
            <a:avLst/>
          </a:prstGeom>
        </p:spPr>
        <p:txBody>
          <a:bodyPr vert="horz" lIns="91120" tIns="45560" rIns="91120" bIns="4556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4939" y="0"/>
            <a:ext cx="2949099" cy="496967"/>
          </a:xfrm>
          <a:prstGeom prst="rect">
            <a:avLst/>
          </a:prstGeom>
        </p:spPr>
        <p:txBody>
          <a:bodyPr vert="horz" lIns="91120" tIns="45560" rIns="91120" bIns="45560" rtlCol="0"/>
          <a:lstStyle>
            <a:lvl1pPr algn="r">
              <a:defRPr sz="1200"/>
            </a:lvl1pPr>
          </a:lstStyle>
          <a:p>
            <a:fld id="{A9B98301-3C81-8D4F-A7C8-22AA4A96BE41}" type="datetimeFigureOut">
              <a:rPr kumimoji="1" lang="ja-JP" altLang="en-US" smtClean="0"/>
              <a:pPr/>
              <a:t>2021/12/1</a:t>
            </a:fld>
            <a:endParaRPr kumimoji="1" lang="ja-JP" altLang="en-US"/>
          </a:p>
        </p:txBody>
      </p:sp>
      <p:sp>
        <p:nvSpPr>
          <p:cNvPr id="4" name="フッター プレースホルダー 3"/>
          <p:cNvSpPr>
            <a:spLocks noGrp="1"/>
          </p:cNvSpPr>
          <p:nvPr>
            <p:ph type="ftr" sz="quarter" idx="2"/>
          </p:nvPr>
        </p:nvSpPr>
        <p:spPr>
          <a:xfrm>
            <a:off x="0" y="9440646"/>
            <a:ext cx="2949099" cy="496967"/>
          </a:xfrm>
          <a:prstGeom prst="rect">
            <a:avLst/>
          </a:prstGeom>
        </p:spPr>
        <p:txBody>
          <a:bodyPr vert="horz" lIns="91120" tIns="45560" rIns="91120" bIns="4556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4939" y="9440646"/>
            <a:ext cx="2949099" cy="496967"/>
          </a:xfrm>
          <a:prstGeom prst="rect">
            <a:avLst/>
          </a:prstGeom>
        </p:spPr>
        <p:txBody>
          <a:bodyPr vert="horz" lIns="91120" tIns="45560" rIns="91120" bIns="45560" rtlCol="0" anchor="b"/>
          <a:lstStyle>
            <a:lvl1pPr algn="r">
              <a:defRPr sz="1200"/>
            </a:lvl1pPr>
          </a:lstStyle>
          <a:p>
            <a:fld id="{478CED2E-E2DE-D348-B6DD-6AE14574F50E}" type="slidenum">
              <a:rPr kumimoji="1" lang="ja-JP" altLang="en-US" smtClean="0"/>
              <a:pPr/>
              <a:t>‹#›</a:t>
            </a:fld>
            <a:endParaRPr kumimoji="1" lang="ja-JP" altLang="en-US"/>
          </a:p>
        </p:txBody>
      </p:sp>
    </p:spTree>
    <p:extLst>
      <p:ext uri="{BB962C8B-B14F-4D97-AF65-F5344CB8AC3E}">
        <p14:creationId xmlns:p14="http://schemas.microsoft.com/office/powerpoint/2010/main" val="768581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099" cy="496967"/>
          </a:xfrm>
          <a:prstGeom prst="rect">
            <a:avLst/>
          </a:prstGeom>
        </p:spPr>
        <p:txBody>
          <a:bodyPr vert="horz" lIns="91120" tIns="45560" rIns="91120" bIns="4556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4939" y="0"/>
            <a:ext cx="2949099" cy="496967"/>
          </a:xfrm>
          <a:prstGeom prst="rect">
            <a:avLst/>
          </a:prstGeom>
        </p:spPr>
        <p:txBody>
          <a:bodyPr vert="horz" lIns="91120" tIns="45560" rIns="91120" bIns="45560" rtlCol="0"/>
          <a:lstStyle>
            <a:lvl1pPr algn="r">
              <a:defRPr sz="1200"/>
            </a:lvl1pPr>
          </a:lstStyle>
          <a:p>
            <a:fld id="{9476B07A-23E4-1740-82EA-0F217ABD4CF0}" type="datetimeFigureOut">
              <a:rPr kumimoji="1" lang="ja-JP" altLang="en-US" smtClean="0"/>
              <a:pPr/>
              <a:t>2021/12/1</a:t>
            </a:fld>
            <a:endParaRPr kumimoji="1" lang="ja-JP" altLang="en-US"/>
          </a:p>
        </p:txBody>
      </p:sp>
      <p:sp>
        <p:nvSpPr>
          <p:cNvPr id="4" name="スライド イメージ プレースホルダー 3"/>
          <p:cNvSpPr>
            <a:spLocks noGrp="1" noRot="1" noChangeAspect="1"/>
          </p:cNvSpPr>
          <p:nvPr>
            <p:ph type="sldImg" idx="2"/>
          </p:nvPr>
        </p:nvSpPr>
        <p:spPr>
          <a:xfrm>
            <a:off x="2114550" y="746125"/>
            <a:ext cx="2576513" cy="3725863"/>
          </a:xfrm>
          <a:prstGeom prst="rect">
            <a:avLst/>
          </a:prstGeom>
          <a:noFill/>
          <a:ln w="12700">
            <a:solidFill>
              <a:prstClr val="black"/>
            </a:solidFill>
          </a:ln>
        </p:spPr>
        <p:txBody>
          <a:bodyPr vert="horz" lIns="91120" tIns="45560" rIns="91120" bIns="45560" rtlCol="0" anchor="ctr"/>
          <a:lstStyle/>
          <a:p>
            <a:endParaRPr lang="ja-JP" altLang="en-US"/>
          </a:p>
        </p:txBody>
      </p:sp>
      <p:sp>
        <p:nvSpPr>
          <p:cNvPr id="5" name="ノート プレースホルダー 4"/>
          <p:cNvSpPr>
            <a:spLocks noGrp="1"/>
          </p:cNvSpPr>
          <p:nvPr>
            <p:ph type="body" sz="quarter" idx="3"/>
          </p:nvPr>
        </p:nvSpPr>
        <p:spPr>
          <a:xfrm>
            <a:off x="680562" y="4721186"/>
            <a:ext cx="5444490" cy="4472702"/>
          </a:xfrm>
          <a:prstGeom prst="rect">
            <a:avLst/>
          </a:prstGeom>
        </p:spPr>
        <p:txBody>
          <a:bodyPr vert="horz" lIns="91120" tIns="45560" rIns="91120" bIns="4556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6"/>
            <a:ext cx="2949099" cy="496967"/>
          </a:xfrm>
          <a:prstGeom prst="rect">
            <a:avLst/>
          </a:prstGeom>
        </p:spPr>
        <p:txBody>
          <a:bodyPr vert="horz" lIns="91120" tIns="45560" rIns="91120" bIns="4556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4939" y="9440646"/>
            <a:ext cx="2949099" cy="496967"/>
          </a:xfrm>
          <a:prstGeom prst="rect">
            <a:avLst/>
          </a:prstGeom>
        </p:spPr>
        <p:txBody>
          <a:bodyPr vert="horz" lIns="91120" tIns="45560" rIns="91120" bIns="45560" rtlCol="0" anchor="b"/>
          <a:lstStyle>
            <a:lvl1pPr algn="r">
              <a:defRPr sz="1200"/>
            </a:lvl1pPr>
          </a:lstStyle>
          <a:p>
            <a:fld id="{AC6128A7-304F-A446-9586-3F1E8C02B1AF}" type="slidenum">
              <a:rPr kumimoji="1" lang="ja-JP" altLang="en-US" smtClean="0"/>
              <a:pPr/>
              <a:t>‹#›</a:t>
            </a:fld>
            <a:endParaRPr kumimoji="1" lang="ja-JP" altLang="en-US"/>
          </a:p>
        </p:txBody>
      </p:sp>
    </p:spTree>
    <p:extLst>
      <p:ext uri="{BB962C8B-B14F-4D97-AF65-F5344CB8AC3E}">
        <p14:creationId xmlns:p14="http://schemas.microsoft.com/office/powerpoint/2010/main" val="27165453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C6128A7-304F-A446-9586-3F1E8C02B1AF}" type="slidenum">
              <a:rPr kumimoji="1" lang="ja-JP" altLang="en-US" smtClean="0"/>
              <a:pPr/>
              <a:t>1</a:t>
            </a:fld>
            <a:endParaRPr kumimoji="1" lang="ja-JP" altLang="en-US"/>
          </a:p>
        </p:txBody>
      </p:sp>
    </p:spTree>
    <p:extLst>
      <p:ext uri="{BB962C8B-B14F-4D97-AF65-F5344CB8AC3E}">
        <p14:creationId xmlns:p14="http://schemas.microsoft.com/office/powerpoint/2010/main" val="14347250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3077283"/>
            <a:ext cx="5829300" cy="2123369"/>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981C1966-2D02-468D-AF41-1C573916AC58}" type="datetime1">
              <a:rPr kumimoji="1" lang="ja-JP" altLang="en-US" smtClean="0"/>
              <a:t>2021/12/1</a:t>
            </a:fld>
            <a:endParaRPr kumimoji="1" lang="ja-JP" altLang="en-US"/>
          </a:p>
        </p:txBody>
      </p:sp>
      <p:sp>
        <p:nvSpPr>
          <p:cNvPr id="5" name="フッター プレースホルダー 4"/>
          <p:cNvSpPr>
            <a:spLocks noGrp="1"/>
          </p:cNvSpPr>
          <p:nvPr>
            <p:ph type="ftr" sz="quarter" idx="11"/>
          </p:nvPr>
        </p:nvSpPr>
        <p:spPr/>
        <p:txBody>
          <a:bodyPr/>
          <a:lstStyle/>
          <a:p>
            <a:r>
              <a:rPr kumimoji="1" lang="ja-JP" altLang="en-US"/>
              <a:t>独立行政法人国立国際医療研究センター病院　糖尿病内分泌代謝科　 </a:t>
            </a:r>
            <a:r>
              <a:rPr kumimoji="1" lang="en-US" altLang="ja-JP"/>
              <a:t>CDEJ</a:t>
            </a:r>
            <a:r>
              <a:rPr kumimoji="1" lang="ja-JP" altLang="en-US"/>
              <a:t>　</a:t>
            </a:r>
            <a:r>
              <a:rPr kumimoji="1" lang="en-US" altLang="ja-JP"/>
              <a:t>2014</a:t>
            </a:r>
            <a:r>
              <a:rPr kumimoji="1" lang="ja-JP" altLang="en-US"/>
              <a:t>年</a:t>
            </a:r>
            <a:r>
              <a:rPr kumimoji="1" lang="en-US" altLang="ja-JP"/>
              <a:t>8</a:t>
            </a:r>
            <a:r>
              <a:rPr kumimoji="1" lang="ja-JP" altLang="en-US"/>
              <a:t>月</a:t>
            </a:r>
            <a:r>
              <a:rPr kumimoji="1" lang="en-US" altLang="ja-JP"/>
              <a:t>12</a:t>
            </a:r>
            <a:r>
              <a:rPr kumimoji="1" lang="ja-JP" altLang="en-US"/>
              <a:t>日作成</a:t>
            </a:r>
          </a:p>
        </p:txBody>
      </p:sp>
      <p:sp>
        <p:nvSpPr>
          <p:cNvPr id="6" name="スライド番号プレースホルダー 5"/>
          <p:cNvSpPr>
            <a:spLocks noGrp="1"/>
          </p:cNvSpPr>
          <p:nvPr>
            <p:ph type="sldNum" sz="quarter" idx="12"/>
          </p:nvPr>
        </p:nvSpPr>
        <p:spPr/>
        <p:txBody>
          <a:bodyPr/>
          <a:lstStyle/>
          <a:p>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2377421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B999078-6F40-4407-BB2C-FAF78111962B}" type="datetime1">
              <a:rPr kumimoji="1" lang="ja-JP" altLang="en-US" smtClean="0"/>
              <a:t>2021/12/1</a:t>
            </a:fld>
            <a:endParaRPr kumimoji="1" lang="ja-JP" altLang="en-US"/>
          </a:p>
        </p:txBody>
      </p:sp>
      <p:sp>
        <p:nvSpPr>
          <p:cNvPr id="5" name="フッター プレースホルダー 4"/>
          <p:cNvSpPr>
            <a:spLocks noGrp="1"/>
          </p:cNvSpPr>
          <p:nvPr>
            <p:ph type="ftr" sz="quarter" idx="11"/>
          </p:nvPr>
        </p:nvSpPr>
        <p:spPr/>
        <p:txBody>
          <a:bodyPr/>
          <a:lstStyle/>
          <a:p>
            <a:r>
              <a:rPr kumimoji="1" lang="ja-JP" altLang="en-US"/>
              <a:t>独立行政法人国立国際医療研究センター病院　糖尿病内分泌代謝科　 </a:t>
            </a:r>
            <a:r>
              <a:rPr kumimoji="1" lang="en-US" altLang="ja-JP"/>
              <a:t>CDEJ</a:t>
            </a:r>
            <a:r>
              <a:rPr kumimoji="1" lang="ja-JP" altLang="en-US"/>
              <a:t>　</a:t>
            </a:r>
            <a:r>
              <a:rPr kumimoji="1" lang="en-US" altLang="ja-JP"/>
              <a:t>2014</a:t>
            </a:r>
            <a:r>
              <a:rPr kumimoji="1" lang="ja-JP" altLang="en-US"/>
              <a:t>年</a:t>
            </a:r>
            <a:r>
              <a:rPr kumimoji="1" lang="en-US" altLang="ja-JP"/>
              <a:t>8</a:t>
            </a:r>
            <a:r>
              <a:rPr kumimoji="1" lang="ja-JP" altLang="en-US"/>
              <a:t>月</a:t>
            </a:r>
            <a:r>
              <a:rPr kumimoji="1" lang="en-US" altLang="ja-JP"/>
              <a:t>12</a:t>
            </a:r>
            <a:r>
              <a:rPr kumimoji="1" lang="ja-JP" altLang="en-US"/>
              <a:t>日作成</a:t>
            </a:r>
          </a:p>
        </p:txBody>
      </p:sp>
      <p:sp>
        <p:nvSpPr>
          <p:cNvPr id="6" name="スライド番号プレースホルダー 5"/>
          <p:cNvSpPr>
            <a:spLocks noGrp="1"/>
          </p:cNvSpPr>
          <p:nvPr>
            <p:ph type="sldNum" sz="quarter" idx="12"/>
          </p:nvPr>
        </p:nvSpPr>
        <p:spPr/>
        <p:txBody>
          <a:bodyPr/>
          <a:lstStyle/>
          <a:p>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3520728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6365522"/>
            <a:ext cx="5829300" cy="1967442"/>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541735" y="4198587"/>
            <a:ext cx="5829300" cy="216693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670A47F7-7966-45E9-AE11-6913A8C7AF6D}" type="datetime1">
              <a:rPr kumimoji="1" lang="ja-JP" altLang="en-US" smtClean="0"/>
              <a:t>2021/12/1</a:t>
            </a:fld>
            <a:endParaRPr kumimoji="1" lang="ja-JP" altLang="en-US"/>
          </a:p>
        </p:txBody>
      </p:sp>
      <p:sp>
        <p:nvSpPr>
          <p:cNvPr id="5" name="フッター プレースホルダー 4"/>
          <p:cNvSpPr>
            <a:spLocks noGrp="1"/>
          </p:cNvSpPr>
          <p:nvPr>
            <p:ph type="ftr" sz="quarter" idx="11"/>
          </p:nvPr>
        </p:nvSpPr>
        <p:spPr/>
        <p:txBody>
          <a:bodyPr/>
          <a:lstStyle/>
          <a:p>
            <a:r>
              <a:rPr kumimoji="1" lang="ja-JP" altLang="en-US"/>
              <a:t>独立行政法人国立国際医療研究センター病院　糖尿病内分泌代謝科　 </a:t>
            </a:r>
            <a:r>
              <a:rPr kumimoji="1" lang="en-US" altLang="ja-JP"/>
              <a:t>CDEJ</a:t>
            </a:r>
            <a:r>
              <a:rPr kumimoji="1" lang="ja-JP" altLang="en-US"/>
              <a:t>　</a:t>
            </a:r>
            <a:r>
              <a:rPr kumimoji="1" lang="en-US" altLang="ja-JP"/>
              <a:t>2014</a:t>
            </a:r>
            <a:r>
              <a:rPr kumimoji="1" lang="ja-JP" altLang="en-US"/>
              <a:t>年</a:t>
            </a:r>
            <a:r>
              <a:rPr kumimoji="1" lang="en-US" altLang="ja-JP"/>
              <a:t>8</a:t>
            </a:r>
            <a:r>
              <a:rPr kumimoji="1" lang="ja-JP" altLang="en-US"/>
              <a:t>月</a:t>
            </a:r>
            <a:r>
              <a:rPr kumimoji="1" lang="en-US" altLang="ja-JP"/>
              <a:t>12</a:t>
            </a:r>
            <a:r>
              <a:rPr kumimoji="1" lang="ja-JP" altLang="en-US"/>
              <a:t>日作成</a:t>
            </a:r>
          </a:p>
        </p:txBody>
      </p:sp>
      <p:sp>
        <p:nvSpPr>
          <p:cNvPr id="6" name="スライド番号プレースホルダー 5"/>
          <p:cNvSpPr>
            <a:spLocks noGrp="1"/>
          </p:cNvSpPr>
          <p:nvPr>
            <p:ph type="sldNum" sz="quarter" idx="12"/>
          </p:nvPr>
        </p:nvSpPr>
        <p:spPr/>
        <p:txBody>
          <a:bodyPr/>
          <a:lstStyle/>
          <a:p>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1175092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342900" y="2311402"/>
            <a:ext cx="3028950" cy="653750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3486150" y="2311402"/>
            <a:ext cx="3028950" cy="653750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205B1997-3012-4CB4-BDA5-622E4A8B7796}" type="datetime1">
              <a:rPr kumimoji="1" lang="ja-JP" altLang="en-US" smtClean="0"/>
              <a:t>2021/12/1</a:t>
            </a:fld>
            <a:endParaRPr kumimoji="1" lang="ja-JP" altLang="en-US"/>
          </a:p>
        </p:txBody>
      </p:sp>
      <p:sp>
        <p:nvSpPr>
          <p:cNvPr id="6" name="フッター プレースホルダー 5"/>
          <p:cNvSpPr>
            <a:spLocks noGrp="1"/>
          </p:cNvSpPr>
          <p:nvPr>
            <p:ph type="ftr" sz="quarter" idx="11"/>
          </p:nvPr>
        </p:nvSpPr>
        <p:spPr/>
        <p:txBody>
          <a:bodyPr/>
          <a:lstStyle/>
          <a:p>
            <a:r>
              <a:rPr kumimoji="1" lang="ja-JP" altLang="en-US"/>
              <a:t>独立行政法人国立国際医療研究センター病院　糖尿病内分泌代謝科　 </a:t>
            </a:r>
            <a:r>
              <a:rPr kumimoji="1" lang="en-US" altLang="ja-JP"/>
              <a:t>CDEJ</a:t>
            </a:r>
            <a:r>
              <a:rPr kumimoji="1" lang="ja-JP" altLang="en-US"/>
              <a:t>　</a:t>
            </a:r>
            <a:r>
              <a:rPr kumimoji="1" lang="en-US" altLang="ja-JP"/>
              <a:t>2014</a:t>
            </a:r>
            <a:r>
              <a:rPr kumimoji="1" lang="ja-JP" altLang="en-US"/>
              <a:t>年</a:t>
            </a:r>
            <a:r>
              <a:rPr kumimoji="1" lang="en-US" altLang="ja-JP"/>
              <a:t>8</a:t>
            </a:r>
            <a:r>
              <a:rPr kumimoji="1" lang="ja-JP" altLang="en-US"/>
              <a:t>月</a:t>
            </a:r>
            <a:r>
              <a:rPr kumimoji="1" lang="en-US" altLang="ja-JP"/>
              <a:t>12</a:t>
            </a:r>
            <a:r>
              <a:rPr kumimoji="1" lang="ja-JP" altLang="en-US"/>
              <a:t>日作成</a:t>
            </a:r>
          </a:p>
        </p:txBody>
      </p:sp>
      <p:sp>
        <p:nvSpPr>
          <p:cNvPr id="7" name="スライド番号プレースホルダー 6"/>
          <p:cNvSpPr>
            <a:spLocks noGrp="1"/>
          </p:cNvSpPr>
          <p:nvPr>
            <p:ph type="sldNum" sz="quarter" idx="12"/>
          </p:nvPr>
        </p:nvSpPr>
        <p:spPr/>
        <p:txBody>
          <a:bodyPr/>
          <a:lstStyle/>
          <a:p>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218883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342900" y="2217385"/>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342900"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3483770" y="2217385"/>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3483770"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DF160116-CDCE-4124-986D-97482E1837AF}" type="datetime1">
              <a:rPr kumimoji="1" lang="ja-JP" altLang="en-US" smtClean="0"/>
              <a:t>2021/12/1</a:t>
            </a:fld>
            <a:endParaRPr kumimoji="1" lang="ja-JP" altLang="en-US"/>
          </a:p>
        </p:txBody>
      </p:sp>
      <p:sp>
        <p:nvSpPr>
          <p:cNvPr id="8" name="フッター プレースホルダー 7"/>
          <p:cNvSpPr>
            <a:spLocks noGrp="1"/>
          </p:cNvSpPr>
          <p:nvPr>
            <p:ph type="ftr" sz="quarter" idx="11"/>
          </p:nvPr>
        </p:nvSpPr>
        <p:spPr/>
        <p:txBody>
          <a:bodyPr/>
          <a:lstStyle/>
          <a:p>
            <a:r>
              <a:rPr kumimoji="1" lang="ja-JP" altLang="en-US"/>
              <a:t>独立行政法人国立国際医療研究センター病院　糖尿病内分泌代謝科　 </a:t>
            </a:r>
            <a:r>
              <a:rPr kumimoji="1" lang="en-US" altLang="ja-JP"/>
              <a:t>CDEJ</a:t>
            </a:r>
            <a:r>
              <a:rPr kumimoji="1" lang="ja-JP" altLang="en-US"/>
              <a:t>　</a:t>
            </a:r>
            <a:r>
              <a:rPr kumimoji="1" lang="en-US" altLang="ja-JP"/>
              <a:t>2014</a:t>
            </a:r>
            <a:r>
              <a:rPr kumimoji="1" lang="ja-JP" altLang="en-US"/>
              <a:t>年</a:t>
            </a:r>
            <a:r>
              <a:rPr kumimoji="1" lang="en-US" altLang="ja-JP"/>
              <a:t>8</a:t>
            </a:r>
            <a:r>
              <a:rPr kumimoji="1" lang="ja-JP" altLang="en-US"/>
              <a:t>月</a:t>
            </a:r>
            <a:r>
              <a:rPr kumimoji="1" lang="en-US" altLang="ja-JP"/>
              <a:t>12</a:t>
            </a:r>
            <a:r>
              <a:rPr kumimoji="1" lang="ja-JP" altLang="en-US"/>
              <a:t>日作成</a:t>
            </a:r>
          </a:p>
        </p:txBody>
      </p:sp>
      <p:sp>
        <p:nvSpPr>
          <p:cNvPr id="9" name="スライド番号プレースホルダー 8"/>
          <p:cNvSpPr>
            <a:spLocks noGrp="1"/>
          </p:cNvSpPr>
          <p:nvPr>
            <p:ph type="sldNum" sz="quarter" idx="12"/>
          </p:nvPr>
        </p:nvSpPr>
        <p:spPr/>
        <p:txBody>
          <a:bodyPr/>
          <a:lstStyle/>
          <a:p>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301061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F268D646-DC24-46AB-9534-763C996CF104}" type="datetime1">
              <a:rPr kumimoji="1" lang="ja-JP" altLang="en-US" smtClean="0"/>
              <a:t>2021/12/1</a:t>
            </a:fld>
            <a:endParaRPr kumimoji="1" lang="ja-JP" altLang="en-US"/>
          </a:p>
        </p:txBody>
      </p:sp>
      <p:sp>
        <p:nvSpPr>
          <p:cNvPr id="4" name="フッター プレースホルダー 3"/>
          <p:cNvSpPr>
            <a:spLocks noGrp="1"/>
          </p:cNvSpPr>
          <p:nvPr>
            <p:ph type="ftr" sz="quarter" idx="11"/>
          </p:nvPr>
        </p:nvSpPr>
        <p:spPr/>
        <p:txBody>
          <a:bodyPr/>
          <a:lstStyle/>
          <a:p>
            <a:r>
              <a:rPr kumimoji="1" lang="ja-JP" altLang="en-US"/>
              <a:t>独立行政法人国立国際医療研究センター病院　糖尿病内分泌代謝科　 </a:t>
            </a:r>
            <a:r>
              <a:rPr kumimoji="1" lang="en-US" altLang="ja-JP"/>
              <a:t>CDEJ</a:t>
            </a:r>
            <a:r>
              <a:rPr kumimoji="1" lang="ja-JP" altLang="en-US"/>
              <a:t>　</a:t>
            </a:r>
            <a:r>
              <a:rPr kumimoji="1" lang="en-US" altLang="ja-JP"/>
              <a:t>2014</a:t>
            </a:r>
            <a:r>
              <a:rPr kumimoji="1" lang="ja-JP" altLang="en-US"/>
              <a:t>年</a:t>
            </a:r>
            <a:r>
              <a:rPr kumimoji="1" lang="en-US" altLang="ja-JP"/>
              <a:t>8</a:t>
            </a:r>
            <a:r>
              <a:rPr kumimoji="1" lang="ja-JP" altLang="en-US"/>
              <a:t>月</a:t>
            </a:r>
            <a:r>
              <a:rPr kumimoji="1" lang="en-US" altLang="ja-JP"/>
              <a:t>12</a:t>
            </a:r>
            <a:r>
              <a:rPr kumimoji="1" lang="ja-JP" altLang="en-US"/>
              <a:t>日作成</a:t>
            </a:r>
          </a:p>
        </p:txBody>
      </p:sp>
      <p:sp>
        <p:nvSpPr>
          <p:cNvPr id="5" name="スライド番号プレースホルダー 4"/>
          <p:cNvSpPr>
            <a:spLocks noGrp="1"/>
          </p:cNvSpPr>
          <p:nvPr>
            <p:ph type="sldNum" sz="quarter" idx="12"/>
          </p:nvPr>
        </p:nvSpPr>
        <p:spPr/>
        <p:txBody>
          <a:bodyPr/>
          <a:lstStyle/>
          <a:p>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1612342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84B538C-85E4-48DC-A725-2D702EA999DC}" type="datetime1">
              <a:rPr kumimoji="1" lang="ja-JP" altLang="en-US" smtClean="0"/>
              <a:t>2021/12/1</a:t>
            </a:fld>
            <a:endParaRPr kumimoji="1" lang="ja-JP" altLang="en-US"/>
          </a:p>
        </p:txBody>
      </p:sp>
      <p:sp>
        <p:nvSpPr>
          <p:cNvPr id="3" name="フッター プレースホルダー 2"/>
          <p:cNvSpPr>
            <a:spLocks noGrp="1"/>
          </p:cNvSpPr>
          <p:nvPr>
            <p:ph type="ftr" sz="quarter" idx="11"/>
          </p:nvPr>
        </p:nvSpPr>
        <p:spPr/>
        <p:txBody>
          <a:bodyPr/>
          <a:lstStyle/>
          <a:p>
            <a:r>
              <a:rPr kumimoji="1" lang="ja-JP" altLang="en-US"/>
              <a:t>独立行政法人国立国際医療研究センター病院　糖尿病内分泌代謝科　 </a:t>
            </a:r>
            <a:r>
              <a:rPr kumimoji="1" lang="en-US" altLang="ja-JP"/>
              <a:t>CDEJ</a:t>
            </a:r>
            <a:r>
              <a:rPr kumimoji="1" lang="ja-JP" altLang="en-US"/>
              <a:t>　</a:t>
            </a:r>
            <a:r>
              <a:rPr kumimoji="1" lang="en-US" altLang="ja-JP"/>
              <a:t>2014</a:t>
            </a:r>
            <a:r>
              <a:rPr kumimoji="1" lang="ja-JP" altLang="en-US"/>
              <a:t>年</a:t>
            </a:r>
            <a:r>
              <a:rPr kumimoji="1" lang="en-US" altLang="ja-JP"/>
              <a:t>8</a:t>
            </a:r>
            <a:r>
              <a:rPr kumimoji="1" lang="ja-JP" altLang="en-US"/>
              <a:t>月</a:t>
            </a:r>
            <a:r>
              <a:rPr kumimoji="1" lang="en-US" altLang="ja-JP"/>
              <a:t>12</a:t>
            </a:r>
            <a:r>
              <a:rPr kumimoji="1" lang="ja-JP" altLang="en-US"/>
              <a:t>日作成</a:t>
            </a:r>
          </a:p>
        </p:txBody>
      </p:sp>
      <p:sp>
        <p:nvSpPr>
          <p:cNvPr id="4" name="スライド番号プレースホルダー 3"/>
          <p:cNvSpPr>
            <a:spLocks noGrp="1"/>
          </p:cNvSpPr>
          <p:nvPr>
            <p:ph type="sldNum" sz="quarter" idx="12"/>
          </p:nvPr>
        </p:nvSpPr>
        <p:spPr/>
        <p:txBody>
          <a:bodyPr/>
          <a:lstStyle/>
          <a:p>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3136029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1" y="394406"/>
            <a:ext cx="2256235" cy="1678517"/>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2681288" y="394406"/>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342901" y="2072923"/>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B3312DFF-8C49-45B5-BAD9-D9F8D0907FBF}" type="datetime1">
              <a:rPr kumimoji="1" lang="ja-JP" altLang="en-US" smtClean="0"/>
              <a:t>2021/12/1</a:t>
            </a:fld>
            <a:endParaRPr kumimoji="1" lang="ja-JP" altLang="en-US"/>
          </a:p>
        </p:txBody>
      </p:sp>
      <p:sp>
        <p:nvSpPr>
          <p:cNvPr id="6" name="フッター プレースホルダー 5"/>
          <p:cNvSpPr>
            <a:spLocks noGrp="1"/>
          </p:cNvSpPr>
          <p:nvPr>
            <p:ph type="ftr" sz="quarter" idx="11"/>
          </p:nvPr>
        </p:nvSpPr>
        <p:spPr/>
        <p:txBody>
          <a:bodyPr/>
          <a:lstStyle/>
          <a:p>
            <a:r>
              <a:rPr kumimoji="1" lang="ja-JP" altLang="en-US"/>
              <a:t>独立行政法人国立国際医療研究センター病院　糖尿病内分泌代謝科　 </a:t>
            </a:r>
            <a:r>
              <a:rPr kumimoji="1" lang="en-US" altLang="ja-JP"/>
              <a:t>CDEJ</a:t>
            </a:r>
            <a:r>
              <a:rPr kumimoji="1" lang="ja-JP" altLang="en-US"/>
              <a:t>　</a:t>
            </a:r>
            <a:r>
              <a:rPr kumimoji="1" lang="en-US" altLang="ja-JP"/>
              <a:t>2014</a:t>
            </a:r>
            <a:r>
              <a:rPr kumimoji="1" lang="ja-JP" altLang="en-US"/>
              <a:t>年</a:t>
            </a:r>
            <a:r>
              <a:rPr kumimoji="1" lang="en-US" altLang="ja-JP"/>
              <a:t>8</a:t>
            </a:r>
            <a:r>
              <a:rPr kumimoji="1" lang="ja-JP" altLang="en-US"/>
              <a:t>月</a:t>
            </a:r>
            <a:r>
              <a:rPr kumimoji="1" lang="en-US" altLang="ja-JP"/>
              <a:t>12</a:t>
            </a:r>
            <a:r>
              <a:rPr kumimoji="1" lang="ja-JP" altLang="en-US"/>
              <a:t>日作成</a:t>
            </a:r>
          </a:p>
        </p:txBody>
      </p:sp>
      <p:sp>
        <p:nvSpPr>
          <p:cNvPr id="7" name="スライド番号プレースホルダー 6"/>
          <p:cNvSpPr>
            <a:spLocks noGrp="1"/>
          </p:cNvSpPr>
          <p:nvPr>
            <p:ph type="sldNum" sz="quarter" idx="12"/>
          </p:nvPr>
        </p:nvSpPr>
        <p:spPr/>
        <p:txBody>
          <a:bodyPr/>
          <a:lstStyle/>
          <a:p>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2093868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1"/>
            <a:ext cx="4114800" cy="818622"/>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344216" y="7752823"/>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B982F8AF-35AD-47D8-9257-234C8E1BC981}" type="datetime1">
              <a:rPr kumimoji="1" lang="ja-JP" altLang="en-US" smtClean="0"/>
              <a:t>2021/12/1</a:t>
            </a:fld>
            <a:endParaRPr kumimoji="1" lang="ja-JP" altLang="en-US"/>
          </a:p>
        </p:txBody>
      </p:sp>
      <p:sp>
        <p:nvSpPr>
          <p:cNvPr id="6" name="フッター プレースホルダー 5"/>
          <p:cNvSpPr>
            <a:spLocks noGrp="1"/>
          </p:cNvSpPr>
          <p:nvPr>
            <p:ph type="ftr" sz="quarter" idx="11"/>
          </p:nvPr>
        </p:nvSpPr>
        <p:spPr/>
        <p:txBody>
          <a:bodyPr/>
          <a:lstStyle/>
          <a:p>
            <a:r>
              <a:rPr kumimoji="1" lang="ja-JP" altLang="en-US"/>
              <a:t>独立行政法人国立国際医療研究センター病院　糖尿病内分泌代謝科　 </a:t>
            </a:r>
            <a:r>
              <a:rPr kumimoji="1" lang="en-US" altLang="ja-JP"/>
              <a:t>CDEJ</a:t>
            </a:r>
            <a:r>
              <a:rPr kumimoji="1" lang="ja-JP" altLang="en-US"/>
              <a:t>　</a:t>
            </a:r>
            <a:r>
              <a:rPr kumimoji="1" lang="en-US" altLang="ja-JP"/>
              <a:t>2014</a:t>
            </a:r>
            <a:r>
              <a:rPr kumimoji="1" lang="ja-JP" altLang="en-US"/>
              <a:t>年</a:t>
            </a:r>
            <a:r>
              <a:rPr kumimoji="1" lang="en-US" altLang="ja-JP"/>
              <a:t>8</a:t>
            </a:r>
            <a:r>
              <a:rPr kumimoji="1" lang="ja-JP" altLang="en-US"/>
              <a:t>月</a:t>
            </a:r>
            <a:r>
              <a:rPr kumimoji="1" lang="en-US" altLang="ja-JP"/>
              <a:t>12</a:t>
            </a:r>
            <a:r>
              <a:rPr kumimoji="1" lang="ja-JP" altLang="en-US"/>
              <a:t>日作成</a:t>
            </a:r>
          </a:p>
        </p:txBody>
      </p:sp>
      <p:sp>
        <p:nvSpPr>
          <p:cNvPr id="7" name="スライド番号プレースホルダー 6"/>
          <p:cNvSpPr>
            <a:spLocks noGrp="1"/>
          </p:cNvSpPr>
          <p:nvPr>
            <p:ph type="sldNum" sz="quarter" idx="12"/>
          </p:nvPr>
        </p:nvSpPr>
        <p:spPr/>
        <p:txBody>
          <a:bodyPr/>
          <a:lstStyle/>
          <a:p>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2588530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188C7EF-ABB8-4302-8E22-C42A6A99D486}" type="datetime1">
              <a:rPr kumimoji="1" lang="ja-JP" altLang="en-US" smtClean="0"/>
              <a:t>2021/12/1</a:t>
            </a:fld>
            <a:endParaRPr kumimoji="1" lang="ja-JP" altLang="en-US"/>
          </a:p>
        </p:txBody>
      </p:sp>
      <p:sp>
        <p:nvSpPr>
          <p:cNvPr id="5" name="フッター プレースホルダー 4"/>
          <p:cNvSpPr>
            <a:spLocks noGrp="1"/>
          </p:cNvSpPr>
          <p:nvPr>
            <p:ph type="ftr" sz="quarter" idx="11"/>
          </p:nvPr>
        </p:nvSpPr>
        <p:spPr/>
        <p:txBody>
          <a:bodyPr/>
          <a:lstStyle/>
          <a:p>
            <a:r>
              <a:rPr kumimoji="1" lang="ja-JP" altLang="en-US"/>
              <a:t>独立行政法人国立国際医療研究センター病院　糖尿病内分泌代謝科　 </a:t>
            </a:r>
            <a:r>
              <a:rPr kumimoji="1" lang="en-US" altLang="ja-JP"/>
              <a:t>CDEJ</a:t>
            </a:r>
            <a:r>
              <a:rPr kumimoji="1" lang="ja-JP" altLang="en-US"/>
              <a:t>　</a:t>
            </a:r>
            <a:r>
              <a:rPr kumimoji="1" lang="en-US" altLang="ja-JP"/>
              <a:t>2014</a:t>
            </a:r>
            <a:r>
              <a:rPr kumimoji="1" lang="ja-JP" altLang="en-US"/>
              <a:t>年</a:t>
            </a:r>
            <a:r>
              <a:rPr kumimoji="1" lang="en-US" altLang="ja-JP"/>
              <a:t>8</a:t>
            </a:r>
            <a:r>
              <a:rPr kumimoji="1" lang="ja-JP" altLang="en-US"/>
              <a:t>月</a:t>
            </a:r>
            <a:r>
              <a:rPr kumimoji="1" lang="en-US" altLang="ja-JP"/>
              <a:t>12</a:t>
            </a:r>
            <a:r>
              <a:rPr kumimoji="1" lang="ja-JP" altLang="en-US"/>
              <a:t>日作成</a:t>
            </a:r>
          </a:p>
        </p:txBody>
      </p:sp>
      <p:sp>
        <p:nvSpPr>
          <p:cNvPr id="6" name="スライド番号プレースホルダー 5"/>
          <p:cNvSpPr>
            <a:spLocks noGrp="1"/>
          </p:cNvSpPr>
          <p:nvPr>
            <p:ph type="sldNum" sz="quarter" idx="12"/>
          </p:nvPr>
        </p:nvSpPr>
        <p:spPr/>
        <p:txBody>
          <a:bodyPr/>
          <a:lstStyle/>
          <a:p>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1609208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96701"/>
            <a:ext cx="1543050" cy="8452202"/>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342900" y="396701"/>
            <a:ext cx="4514850" cy="8452202"/>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ECAE1A6-42EF-4C36-9B2B-787FE4924AFD}" type="datetime1">
              <a:rPr kumimoji="1" lang="ja-JP" altLang="en-US" smtClean="0"/>
              <a:t>2021/12/1</a:t>
            </a:fld>
            <a:endParaRPr kumimoji="1" lang="ja-JP" altLang="en-US"/>
          </a:p>
        </p:txBody>
      </p:sp>
      <p:sp>
        <p:nvSpPr>
          <p:cNvPr id="5" name="フッター プレースホルダー 4"/>
          <p:cNvSpPr>
            <a:spLocks noGrp="1"/>
          </p:cNvSpPr>
          <p:nvPr>
            <p:ph type="ftr" sz="quarter" idx="11"/>
          </p:nvPr>
        </p:nvSpPr>
        <p:spPr/>
        <p:txBody>
          <a:bodyPr/>
          <a:lstStyle/>
          <a:p>
            <a:r>
              <a:rPr kumimoji="1" lang="ja-JP" altLang="en-US"/>
              <a:t>独立行政法人国立国際医療研究センター病院　糖尿病内分泌代謝科　 </a:t>
            </a:r>
            <a:r>
              <a:rPr kumimoji="1" lang="en-US" altLang="ja-JP"/>
              <a:t>CDEJ</a:t>
            </a:r>
            <a:r>
              <a:rPr kumimoji="1" lang="ja-JP" altLang="en-US"/>
              <a:t>　</a:t>
            </a:r>
            <a:r>
              <a:rPr kumimoji="1" lang="en-US" altLang="ja-JP"/>
              <a:t>2014</a:t>
            </a:r>
            <a:r>
              <a:rPr kumimoji="1" lang="ja-JP" altLang="en-US"/>
              <a:t>年</a:t>
            </a:r>
            <a:r>
              <a:rPr kumimoji="1" lang="en-US" altLang="ja-JP"/>
              <a:t>8</a:t>
            </a:r>
            <a:r>
              <a:rPr kumimoji="1" lang="ja-JP" altLang="en-US"/>
              <a:t>月</a:t>
            </a:r>
            <a:r>
              <a:rPr kumimoji="1" lang="en-US" altLang="ja-JP"/>
              <a:t>12</a:t>
            </a:r>
            <a:r>
              <a:rPr kumimoji="1" lang="ja-JP" altLang="en-US"/>
              <a:t>日作成</a:t>
            </a:r>
          </a:p>
        </p:txBody>
      </p:sp>
      <p:sp>
        <p:nvSpPr>
          <p:cNvPr id="6" name="スライド番号プレースホルダー 5"/>
          <p:cNvSpPr>
            <a:spLocks noGrp="1"/>
          </p:cNvSpPr>
          <p:nvPr>
            <p:ph type="sldNum" sz="quarter" idx="12"/>
          </p:nvPr>
        </p:nvSpPr>
        <p:spPr/>
        <p:txBody>
          <a:bodyPr/>
          <a:lstStyle/>
          <a:p>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3842317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342900" y="2311402"/>
            <a:ext cx="6172200" cy="6537502"/>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342900" y="9181396"/>
            <a:ext cx="1600200" cy="527402"/>
          </a:xfrm>
          <a:prstGeom prst="rect">
            <a:avLst/>
          </a:prstGeom>
        </p:spPr>
        <p:txBody>
          <a:bodyPr vert="horz" lIns="91440" tIns="45720" rIns="91440" bIns="45720" rtlCol="0" anchor="ctr"/>
          <a:lstStyle>
            <a:lvl1pPr algn="l">
              <a:defRPr sz="1200">
                <a:solidFill>
                  <a:schemeClr val="tx1">
                    <a:tint val="75000"/>
                  </a:schemeClr>
                </a:solidFill>
              </a:defRPr>
            </a:lvl1pPr>
          </a:lstStyle>
          <a:p>
            <a:fld id="{EB417F36-DBE6-4111-856E-E6CABD4C3CA2}" type="datetime1">
              <a:rPr kumimoji="1" lang="ja-JP" altLang="en-US" smtClean="0"/>
              <a:t>2021/12/1</a:t>
            </a:fld>
            <a:endParaRPr kumimoji="1" lang="ja-JP" altLang="en-US"/>
          </a:p>
        </p:txBody>
      </p:sp>
      <p:sp>
        <p:nvSpPr>
          <p:cNvPr id="5" name="フッター プレースホルダー 4"/>
          <p:cNvSpPr>
            <a:spLocks noGrp="1"/>
          </p:cNvSpPr>
          <p:nvPr>
            <p:ph type="ftr" sz="quarter" idx="3"/>
          </p:nvPr>
        </p:nvSpPr>
        <p:spPr>
          <a:xfrm>
            <a:off x="2343150" y="9181396"/>
            <a:ext cx="2171700" cy="527402"/>
          </a:xfrm>
          <a:prstGeom prst="rect">
            <a:avLst/>
          </a:prstGeom>
        </p:spPr>
        <p:txBody>
          <a:bodyPr vert="horz" lIns="91440" tIns="45720" rIns="91440" bIns="45720" rtlCol="0" anchor="ctr"/>
          <a:lstStyle>
            <a:lvl1pPr algn="ctr">
              <a:defRPr sz="1200">
                <a:solidFill>
                  <a:schemeClr val="tx1">
                    <a:tint val="75000"/>
                  </a:schemeClr>
                </a:solidFill>
              </a:defRPr>
            </a:lvl1pPr>
          </a:lstStyle>
          <a:p>
            <a:r>
              <a:rPr kumimoji="1" lang="ja-JP" altLang="en-US"/>
              <a:t>独立行政法人国立国際医療研究センター病院　糖尿病内分泌代謝科　 </a:t>
            </a:r>
            <a:r>
              <a:rPr kumimoji="1" lang="en-US" altLang="ja-JP"/>
              <a:t>CDEJ</a:t>
            </a:r>
            <a:r>
              <a:rPr kumimoji="1" lang="ja-JP" altLang="en-US"/>
              <a:t>　</a:t>
            </a:r>
            <a:r>
              <a:rPr kumimoji="1" lang="en-US" altLang="ja-JP"/>
              <a:t>2014</a:t>
            </a:r>
            <a:r>
              <a:rPr kumimoji="1" lang="ja-JP" altLang="en-US"/>
              <a:t>年</a:t>
            </a:r>
            <a:r>
              <a:rPr kumimoji="1" lang="en-US" altLang="ja-JP"/>
              <a:t>8</a:t>
            </a:r>
            <a:r>
              <a:rPr kumimoji="1" lang="ja-JP" altLang="en-US"/>
              <a:t>月</a:t>
            </a:r>
            <a:r>
              <a:rPr kumimoji="1" lang="en-US" altLang="ja-JP"/>
              <a:t>12</a:t>
            </a:r>
            <a:r>
              <a:rPr kumimoji="1" lang="ja-JP" altLang="en-US"/>
              <a:t>日作成</a:t>
            </a:r>
          </a:p>
        </p:txBody>
      </p:sp>
      <p:sp>
        <p:nvSpPr>
          <p:cNvPr id="6" name="スライド番号プレースホルダー 5"/>
          <p:cNvSpPr>
            <a:spLocks noGrp="1"/>
          </p:cNvSpPr>
          <p:nvPr>
            <p:ph type="sldNum" sz="quarter" idx="4"/>
          </p:nvPr>
        </p:nvSpPr>
        <p:spPr>
          <a:xfrm>
            <a:off x="4914900" y="9181396"/>
            <a:ext cx="1600200" cy="527402"/>
          </a:xfrm>
          <a:prstGeom prst="rect">
            <a:avLst/>
          </a:prstGeom>
        </p:spPr>
        <p:txBody>
          <a:bodyPr vert="horz" lIns="91440" tIns="45720" rIns="91440" bIns="45720" rtlCol="0" anchor="ctr"/>
          <a:lstStyle>
            <a:lvl1pPr algn="r">
              <a:defRPr sz="1200">
                <a:solidFill>
                  <a:schemeClr val="tx1">
                    <a:tint val="75000"/>
                  </a:schemeClr>
                </a:solidFill>
              </a:defRPr>
            </a:lvl1pPr>
          </a:lstStyle>
          <a:p>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21321492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10.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slideLayout" Target="../slideLayouts/slideLayout10.xml"/><Relationship Id="rId6" Type="http://schemas.openxmlformats.org/officeDocument/2006/relationships/image" Target="../media/image2.png"/><Relationship Id="rId5" Type="http://schemas.openxmlformats.org/officeDocument/2006/relationships/image" Target="../media/image6.wmf"/><Relationship Id="rId4" Type="http://schemas.openxmlformats.org/officeDocument/2006/relationships/image" Target="../media/image5.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縦書きテキスト プレースホルダー 2"/>
          <p:cNvSpPr>
            <a:spLocks noGrp="1"/>
          </p:cNvSpPr>
          <p:nvPr>
            <p:ph type="body" orient="vert" idx="1"/>
          </p:nvPr>
        </p:nvSpPr>
        <p:spPr>
          <a:xfrm>
            <a:off x="342900" y="441277"/>
            <a:ext cx="6172200" cy="9267521"/>
          </a:xfrm>
        </p:spPr>
        <p:txBody>
          <a:bodyPr vert="horz">
            <a:noAutofit/>
          </a:bodyPr>
          <a:lstStyle/>
          <a:p>
            <a:pPr marL="0" indent="0" algn="just">
              <a:buNone/>
            </a:pPr>
            <a:r>
              <a:rPr lang="ja-JP" altLang="en-US" sz="2000" b="1" dirty="0">
                <a:latin typeface="HG丸ｺﾞｼｯｸM-PRO"/>
                <a:ea typeface="HG丸ｺﾞｼｯｸM-PRO"/>
                <a:cs typeface="HG丸ｺﾞｼｯｸM-PRO"/>
              </a:rPr>
              <a:t>　　　　</a:t>
            </a:r>
            <a:endParaRPr lang="en-US" altLang="ja-JP" sz="2000" b="1" dirty="0">
              <a:latin typeface="HG丸ｺﾞｼｯｸM-PRO"/>
              <a:ea typeface="HG丸ｺﾞｼｯｸM-PRO"/>
              <a:cs typeface="HG丸ｺﾞｼｯｸM-PRO"/>
            </a:endParaRPr>
          </a:p>
          <a:p>
            <a:pPr marL="0" indent="0" algn="just">
              <a:buNone/>
            </a:pPr>
            <a:endParaRPr lang="en-US" altLang="ja-JP" sz="1050" dirty="0">
              <a:latin typeface="HG丸ｺﾞｼｯｸM-PRO"/>
              <a:ea typeface="HG丸ｺﾞｼｯｸM-PRO"/>
              <a:cs typeface="HG丸ｺﾞｼｯｸM-PRO"/>
            </a:endParaRPr>
          </a:p>
          <a:p>
            <a:pPr marL="0" indent="0" algn="just">
              <a:buNone/>
            </a:pPr>
            <a:r>
              <a:rPr lang="ja-JP" altLang="en-US" sz="1600" b="1" dirty="0">
                <a:solidFill>
                  <a:schemeClr val="accent1"/>
                </a:solidFill>
                <a:latin typeface="HG丸ｺﾞｼｯｸM-PRO"/>
                <a:ea typeface="HG丸ｺﾞｼｯｸM-PRO"/>
                <a:cs typeface="HG丸ｺﾞｼｯｸM-PRO"/>
              </a:rPr>
              <a:t>★ </a:t>
            </a:r>
            <a:r>
              <a:rPr lang="en-US" altLang="ja-JP" sz="1600" b="1" dirty="0">
                <a:solidFill>
                  <a:srgbClr val="0070C0"/>
                </a:solidFill>
              </a:rPr>
              <a:t>What is periodontal disease?</a:t>
            </a:r>
            <a:endParaRPr lang="ja-JP" altLang="ja-JP" sz="1600" dirty="0">
              <a:solidFill>
                <a:srgbClr val="0070C0"/>
              </a:solidFill>
            </a:endParaRPr>
          </a:p>
          <a:p>
            <a:pPr lvl="0" algn="just"/>
            <a:r>
              <a:rPr lang="en-US" altLang="ja-JP" sz="1600" dirty="0"/>
              <a:t>Periodontal disease is a disease of the tooth-supporting tissue (gums); it is a chronic disease associated with bacterial colonization of the periodontal pocket environment.</a:t>
            </a:r>
            <a:endParaRPr lang="ja-JP" altLang="ja-JP" sz="1600" dirty="0"/>
          </a:p>
          <a:p>
            <a:pPr lvl="0" algn="just"/>
            <a:r>
              <a:rPr lang="en-US" altLang="ja-JP" sz="1600" dirty="0"/>
              <a:t>Unlike caries, periodontal disease is not associated with pain and tends to be left untreated, become more severe, and lead to failure of the tooth-supporting tissue thus causing tooth loss.</a:t>
            </a:r>
            <a:endParaRPr lang="ja-JP" altLang="ja-JP" sz="1600" dirty="0"/>
          </a:p>
          <a:p>
            <a:pPr lvl="0" algn="just"/>
            <a:r>
              <a:rPr lang="en-US" altLang="ja-JP" sz="1600" dirty="0"/>
              <a:t>Tooth loss is likely to lead to difficulties with chewing, adversely affect the internal organs, and make it difficult to enjoy foods and conversations.</a:t>
            </a:r>
            <a:endParaRPr lang="ja-JP" altLang="ja-JP" sz="1600" dirty="0"/>
          </a:p>
          <a:p>
            <a:pPr marL="0" indent="0" algn="just">
              <a:buNone/>
            </a:pPr>
            <a:r>
              <a:rPr lang="en-US" altLang="ja-JP" sz="1600" dirty="0">
                <a:latin typeface="HG丸ｺﾞｼｯｸM-PRO"/>
                <a:ea typeface="HG丸ｺﾞｼｯｸM-PRO"/>
                <a:cs typeface="HG丸ｺﾞｼｯｸM-PRO"/>
              </a:rPr>
              <a:t> </a:t>
            </a:r>
          </a:p>
          <a:p>
            <a:pPr marL="0" indent="0" algn="just">
              <a:buNone/>
            </a:pPr>
            <a:r>
              <a:rPr lang="ja-JP" altLang="en-US" sz="1600" b="1" dirty="0">
                <a:solidFill>
                  <a:schemeClr val="accent1"/>
                </a:solidFill>
                <a:latin typeface="HG丸ｺﾞｼｯｸM-PRO"/>
                <a:ea typeface="HG丸ｺﾞｼｯｸM-PRO"/>
                <a:cs typeface="HG丸ｺﾞｼｯｸM-PRO"/>
              </a:rPr>
              <a:t>★ </a:t>
            </a:r>
            <a:r>
              <a:rPr lang="en-US" altLang="ja-JP" sz="1600" b="1" dirty="0">
                <a:solidFill>
                  <a:srgbClr val="0070C0"/>
                </a:solidFill>
              </a:rPr>
              <a:t>Relationship between diabetes and periodontal disease</a:t>
            </a:r>
            <a:endParaRPr lang="ja-JP" altLang="ja-JP" sz="1600" dirty="0">
              <a:solidFill>
                <a:srgbClr val="0070C0"/>
              </a:solidFill>
            </a:endParaRPr>
          </a:p>
          <a:p>
            <a:pPr lvl="0" algn="just"/>
            <a:r>
              <a:rPr lang="en-US" altLang="ja-JP" sz="1600" dirty="0"/>
              <a:t>Individuals with high BG is likely to become more susceptible not merely to infection but to periodontal disease. </a:t>
            </a:r>
            <a:endParaRPr lang="ja-JP" altLang="ja-JP" sz="1600" dirty="0"/>
          </a:p>
          <a:p>
            <a:pPr lvl="0" algn="just"/>
            <a:r>
              <a:rPr lang="en-US" altLang="ja-JP" sz="1600" dirty="0"/>
              <a:t>Conversely, individuals with diabetes complicated by periodontal disease tend to have high BG and less favorable glycemic control. Moreover, those with impaired oral health are not easily practicing diet therapy as an important component of diabetes treatment.</a:t>
            </a:r>
          </a:p>
          <a:p>
            <a:pPr lvl="0" algn="just"/>
            <a:endParaRPr lang="ja-JP" altLang="ja-JP" sz="1600" dirty="0"/>
          </a:p>
          <a:p>
            <a:pPr marL="0" indent="0" algn="just">
              <a:buNone/>
            </a:pPr>
            <a:r>
              <a:rPr lang="ja-JP" altLang="en-US" sz="1600" b="1" dirty="0">
                <a:solidFill>
                  <a:srgbClr val="0070C0"/>
                </a:solidFill>
                <a:latin typeface="HG丸ｺﾞｼｯｸM-PRO"/>
                <a:ea typeface="HG丸ｺﾞｼｯｸM-PRO"/>
                <a:cs typeface="HG丸ｺﾞｼｯｸM-PRO"/>
              </a:rPr>
              <a:t>★ </a:t>
            </a:r>
            <a:r>
              <a:rPr lang="en-US" altLang="ja-JP" sz="1600" b="1" dirty="0">
                <a:solidFill>
                  <a:srgbClr val="0070C0"/>
                </a:solidFill>
              </a:rPr>
              <a:t>Prevention and treatment of periodontal disease</a:t>
            </a:r>
          </a:p>
          <a:p>
            <a:pPr marL="0" indent="0" algn="just">
              <a:buNone/>
            </a:pPr>
            <a:r>
              <a:rPr lang="en-US" altLang="ja-JP" sz="1600" b="1" dirty="0">
                <a:solidFill>
                  <a:srgbClr val="FF0000"/>
                </a:solidFill>
              </a:rPr>
              <a:t>Tooth brushing comes first.</a:t>
            </a:r>
            <a:endParaRPr lang="ja-JP" altLang="ja-JP" sz="1600" dirty="0">
              <a:solidFill>
                <a:srgbClr val="FF0000"/>
              </a:solidFill>
            </a:endParaRPr>
          </a:p>
          <a:p>
            <a:pPr lvl="0" algn="just"/>
            <a:r>
              <a:rPr lang="en-US" altLang="ja-JP" sz="1600" dirty="0"/>
              <a:t>Plaque control is crucial to prevention of periodontal disease. Dental plaque is composed of oral debris and aggregates of bacteria growing on the surfaces of the teeth, and, if left unremoved, causes periodontal disease and turn into tartar over time, which cannot be removed by mere brushing and requires to be removed at a dentist’s office.</a:t>
            </a:r>
            <a:endParaRPr lang="ja-JP" altLang="ja-JP" sz="1600" dirty="0"/>
          </a:p>
          <a:p>
            <a:pPr lvl="0" algn="just"/>
            <a:r>
              <a:rPr lang="en-US" altLang="ja-JP" sz="1600" dirty="0"/>
              <a:t>While not necessarily needed for prevention of periodontal disease, the use of toothpaste helps reduce oral odors and keep the teeth white and clean. However, you should not use it too much, as it causes damage to the surfaces of your teeth, while making you feel refreshed and giving you the false impression that you have brushed your teeth well. </a:t>
            </a:r>
            <a:endParaRPr lang="ja-JP" altLang="ja-JP" sz="1600" dirty="0"/>
          </a:p>
        </p:txBody>
      </p:sp>
      <p:sp>
        <p:nvSpPr>
          <p:cNvPr id="5" name="円/楕円 4"/>
          <p:cNvSpPr/>
          <p:nvPr/>
        </p:nvSpPr>
        <p:spPr>
          <a:xfrm>
            <a:off x="242007" y="132732"/>
            <a:ext cx="6408712" cy="854893"/>
          </a:xfrm>
          <a:prstGeom prst="ellipse">
            <a:avLst/>
          </a:prstGeom>
          <a:solidFill>
            <a:srgbClr val="CCFFFF"/>
          </a:solidFill>
          <a:ln w="285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800" b="1" dirty="0">
                <a:solidFill>
                  <a:schemeClr val="tx1"/>
                </a:solidFill>
              </a:rPr>
              <a:t>Diabetes and Oral Health</a:t>
            </a:r>
            <a:endParaRPr lang="ja-JP" altLang="ja-JP" sz="2800" dirty="0">
              <a:solidFill>
                <a:schemeClr val="tx1"/>
              </a:solidFill>
            </a:endParaRPr>
          </a:p>
        </p:txBody>
      </p:sp>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53891" y="5876045"/>
            <a:ext cx="675980" cy="757754"/>
          </a:xfrm>
          <a:prstGeom prst="rect">
            <a:avLst/>
          </a:prstGeom>
        </p:spPr>
      </p:pic>
      <p:sp>
        <p:nvSpPr>
          <p:cNvPr id="2" name="スライド番号プレースホルダー 1"/>
          <p:cNvSpPr>
            <a:spLocks noGrp="1"/>
          </p:cNvSpPr>
          <p:nvPr>
            <p:ph type="sldNum" sz="quarter" idx="12"/>
          </p:nvPr>
        </p:nvSpPr>
        <p:spPr/>
        <p:txBody>
          <a:bodyPr/>
          <a:lstStyle/>
          <a:p>
            <a:fld id="{B86CDF9C-0DC7-D34B-9EBA-C76EDCE6CC5E}" type="slidenum">
              <a:rPr kumimoji="1" lang="ja-JP" altLang="en-US" smtClean="0"/>
              <a:pPr/>
              <a:t>1</a:t>
            </a:fld>
            <a:endParaRPr kumimoji="1" lang="ja-JP" altLang="en-US"/>
          </a:p>
        </p:txBody>
      </p:sp>
      <p:pic>
        <p:nvPicPr>
          <p:cNvPr id="7" name="Picture 15"/>
          <p:cNvPicPr>
            <a:picLocks noChangeAspect="1"/>
          </p:cNvPicPr>
          <p:nvPr/>
        </p:nvPicPr>
        <p:blipFill>
          <a:blip r:embed="rId4" cstate="print"/>
          <a:stretch>
            <a:fillRect/>
          </a:stretch>
        </p:blipFill>
        <p:spPr>
          <a:xfrm>
            <a:off x="6455445" y="28399"/>
            <a:ext cx="398915" cy="393217"/>
          </a:xfrm>
          <a:prstGeom prst="rect">
            <a:avLst/>
          </a:prstGeom>
        </p:spPr>
      </p:pic>
    </p:spTree>
    <p:extLst>
      <p:ext uri="{BB962C8B-B14F-4D97-AF65-F5344CB8AC3E}">
        <p14:creationId xmlns:p14="http://schemas.microsoft.com/office/powerpoint/2010/main" val="1014535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4891" y="8386061"/>
            <a:ext cx="2111465" cy="1097962"/>
          </a:xfrm>
          <a:prstGeom prst="rect">
            <a:avLst/>
          </a:prstGeom>
        </p:spPr>
      </p:pic>
      <p:sp>
        <p:nvSpPr>
          <p:cNvPr id="3" name="縦書きテキスト プレースホルダー 2"/>
          <p:cNvSpPr>
            <a:spLocks noGrp="1"/>
          </p:cNvSpPr>
          <p:nvPr>
            <p:ph type="body" orient="vert" idx="1"/>
          </p:nvPr>
        </p:nvSpPr>
        <p:spPr>
          <a:xfrm>
            <a:off x="240498" y="335387"/>
            <a:ext cx="6397566" cy="8740118"/>
          </a:xfrm>
        </p:spPr>
        <p:txBody>
          <a:bodyPr vert="horz">
            <a:noAutofit/>
          </a:bodyPr>
          <a:lstStyle/>
          <a:p>
            <a:pPr lvl="0"/>
            <a:r>
              <a:rPr lang="en-US" altLang="ja-JP" sz="1600" dirty="0"/>
              <a:t>Be sure to clean between the teeth adequately with interdental brushes or dental floss.</a:t>
            </a:r>
            <a:endParaRPr lang="ja-JP" altLang="ja-JP" sz="1600" dirty="0"/>
          </a:p>
          <a:p>
            <a:pPr lvl="0"/>
            <a:r>
              <a:rPr lang="en-US" altLang="ja-JP" sz="1600" dirty="0"/>
              <a:t>Ideally, you should brush your teeth after each meal, but, if this is not feasible or practicable, brush your teeth well once a day before bedtime.</a:t>
            </a:r>
            <a:endParaRPr lang="ja-JP" altLang="ja-JP" sz="1600" dirty="0"/>
          </a:p>
          <a:p>
            <a:pPr lvl="0"/>
            <a:r>
              <a:rPr lang="en-US" altLang="ja-JP" sz="1600" dirty="0"/>
              <a:t>If you have false teeth (dentures), remove and brush them well as you would your own teeth.</a:t>
            </a:r>
          </a:p>
          <a:p>
            <a:pPr marL="0" lvl="0" indent="0">
              <a:buNone/>
            </a:pPr>
            <a:endParaRPr lang="en-US" altLang="ja-JP" sz="1600" dirty="0"/>
          </a:p>
          <a:p>
            <a:pPr marL="0" lvl="0" indent="0">
              <a:buNone/>
            </a:pPr>
            <a:endParaRPr lang="ja-JP" altLang="ja-JP" sz="1600" dirty="0"/>
          </a:p>
          <a:p>
            <a:pPr marL="0" indent="0">
              <a:buNone/>
            </a:pPr>
            <a:r>
              <a:rPr lang="en-US" altLang="ja-JP" sz="1600" b="1" dirty="0">
                <a:solidFill>
                  <a:srgbClr val="FF0000"/>
                </a:solidFill>
              </a:rPr>
              <a:t>Consult a dentist regularly</a:t>
            </a:r>
            <a:endParaRPr lang="ja-JP" altLang="ja-JP" sz="1600" dirty="0">
              <a:solidFill>
                <a:srgbClr val="FF0000"/>
              </a:solidFill>
            </a:endParaRPr>
          </a:p>
          <a:p>
            <a:pPr lvl="0"/>
            <a:r>
              <a:rPr lang="en-US" altLang="ja-JP" sz="1600" dirty="0"/>
              <a:t>You need to consult a dentist to have your periodontal disease treated.</a:t>
            </a:r>
            <a:endParaRPr lang="ja-JP" altLang="ja-JP" sz="1600" dirty="0"/>
          </a:p>
          <a:p>
            <a:r>
              <a:rPr lang="en-US" altLang="ja-JP" sz="1600" dirty="0"/>
              <a:t>You need to consult a dentist 3 to 4 times a year on a regular basis. Specifically, follow the dentist’s instructions on how to deal with your problems. It is also important that you receive instructions from the dentist on how to brush your teeth appropriately. When you consult a dentist for the first time, be sure to tell the dentist that you have diabetes and what kind of treatment you are receiving. </a:t>
            </a:r>
            <a:r>
              <a:rPr lang="ja-JP" altLang="en-US" sz="1600">
                <a:latin typeface="HG丸ｺﾞｼｯｸM-PRO"/>
                <a:ea typeface="HG丸ｺﾞｼｯｸM-PRO"/>
                <a:cs typeface="HG丸ｺﾞｼｯｸM-PRO"/>
              </a:rPr>
              <a:t>　</a:t>
            </a:r>
            <a:endParaRPr lang="en-US" altLang="ja-JP" sz="1600" dirty="0">
              <a:latin typeface="HG丸ｺﾞｼｯｸM-PRO"/>
              <a:ea typeface="HG丸ｺﾞｼｯｸM-PRO"/>
              <a:cs typeface="HG丸ｺﾞｼｯｸM-PRO"/>
            </a:endParaRPr>
          </a:p>
          <a:p>
            <a:endParaRPr lang="en-US" altLang="ja-JP" sz="1600" dirty="0">
              <a:latin typeface="HG丸ｺﾞｼｯｸM-PRO"/>
              <a:ea typeface="HG丸ｺﾞｼｯｸM-PRO"/>
              <a:cs typeface="HG丸ｺﾞｼｯｸM-PRO"/>
            </a:endParaRPr>
          </a:p>
          <a:p>
            <a:pPr marL="0" indent="0">
              <a:buNone/>
            </a:pPr>
            <a:r>
              <a:rPr lang="en-US" altLang="ja-JP" sz="1600" b="1" dirty="0">
                <a:solidFill>
                  <a:srgbClr val="FF0000"/>
                </a:solidFill>
              </a:rPr>
              <a:t>Other considerations for lifestyle modification</a:t>
            </a:r>
            <a:endParaRPr lang="ja-JP" altLang="ja-JP" sz="1600" dirty="0">
              <a:solidFill>
                <a:srgbClr val="FF0000"/>
              </a:solidFill>
            </a:endParaRPr>
          </a:p>
          <a:p>
            <a:pPr lvl="0"/>
            <a:r>
              <a:rPr lang="en-US" altLang="ja-JP" sz="1600" dirty="0"/>
              <a:t>It is also important that you stop smoking. Impaired blood flow due to smoking is associated with decreases not only in nutrition</a:t>
            </a:r>
          </a:p>
          <a:p>
            <a:pPr marL="0" lvl="0" indent="0">
              <a:buNone/>
            </a:pPr>
            <a:r>
              <a:rPr lang="en-US" altLang="ja-JP" sz="1600" dirty="0"/>
              <a:t>       and oxygen supply to the tissues but in resistance to bacteria.</a:t>
            </a:r>
            <a:endParaRPr lang="ja-JP" altLang="ja-JP" sz="1600" dirty="0"/>
          </a:p>
          <a:p>
            <a:pPr lvl="0"/>
            <a:r>
              <a:rPr lang="en-US" altLang="ja-JP" sz="1600" dirty="0"/>
              <a:t>Review your current eating habits. Note that between-meal </a:t>
            </a:r>
          </a:p>
          <a:p>
            <a:pPr marL="0" lvl="0" indent="0">
              <a:buNone/>
            </a:pPr>
            <a:r>
              <a:rPr lang="en-US" altLang="ja-JP" sz="1600" dirty="0"/>
              <a:t>       or sweet eating places you at high risk of periodontal disease.</a:t>
            </a:r>
            <a:endParaRPr lang="ja-JP" altLang="ja-JP" sz="1600" dirty="0"/>
          </a:p>
          <a:p>
            <a:pPr lvl="0"/>
            <a:r>
              <a:rPr lang="en-US" altLang="ja-JP" sz="1600" dirty="0"/>
              <a:t>Do not use toothpicks; they tend to cause </a:t>
            </a:r>
          </a:p>
          <a:p>
            <a:pPr marL="0" lvl="0" indent="0">
              <a:buNone/>
            </a:pPr>
            <a:r>
              <a:rPr lang="en-US" altLang="ja-JP" sz="1600" dirty="0"/>
              <a:t>        damage to the gums and widen the interdental spaces.</a:t>
            </a:r>
            <a:endParaRPr lang="ja-JP" altLang="ja-JP" sz="1600" dirty="0"/>
          </a:p>
          <a:p>
            <a:pPr marL="0" indent="0">
              <a:buNone/>
            </a:pPr>
            <a:r>
              <a:rPr lang="en-US" altLang="ja-JP" sz="1600" dirty="0">
                <a:latin typeface="HG丸ｺﾞｼｯｸM-PRO"/>
                <a:ea typeface="HG丸ｺﾞｼｯｸM-PRO"/>
                <a:cs typeface="HG丸ｺﾞｼｯｸM-PRO"/>
              </a:rPr>
              <a:t> </a:t>
            </a:r>
          </a:p>
        </p:txBody>
      </p:sp>
      <p:sp>
        <p:nvSpPr>
          <p:cNvPr id="2" name="雲形吹き出し 1"/>
          <p:cNvSpPr/>
          <p:nvPr/>
        </p:nvSpPr>
        <p:spPr>
          <a:xfrm>
            <a:off x="219936" y="7690100"/>
            <a:ext cx="3873613" cy="1629689"/>
          </a:xfrm>
          <a:prstGeom prst="cloudCallout">
            <a:avLst>
              <a:gd name="adj1" fmla="val 56405"/>
              <a:gd name="adj2" fmla="val 10874"/>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ja-JP" sz="1400" dirty="0"/>
              <a:t>Reports show that glycemic control has improved after the cure of periodontal disease. Try to maintain your oral health, so you can have an enjoyable life!</a:t>
            </a:r>
            <a:endParaRPr lang="ja-JP" altLang="ja-JP" sz="1400" dirty="0"/>
          </a:p>
        </p:txBody>
      </p:sp>
      <p:pic>
        <p:nvPicPr>
          <p:cNvPr id="13" name="図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3632" y="5735373"/>
            <a:ext cx="821356" cy="793608"/>
          </a:xfrm>
          <a:prstGeom prst="rect">
            <a:avLst/>
          </a:prstGeom>
        </p:spPr>
      </p:pic>
      <p:pic>
        <p:nvPicPr>
          <p:cNvPr id="14" name="図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15000" y="6773265"/>
            <a:ext cx="821356" cy="821356"/>
          </a:xfrm>
          <a:prstGeom prst="rect">
            <a:avLst/>
          </a:prstGeom>
        </p:spPr>
      </p:pic>
      <p:pic>
        <p:nvPicPr>
          <p:cNvPr id="15" name="図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46794" y="2065159"/>
            <a:ext cx="1081204" cy="957011"/>
          </a:xfrm>
          <a:prstGeom prst="rect">
            <a:avLst/>
          </a:prstGeom>
        </p:spPr>
      </p:pic>
      <p:sp>
        <p:nvSpPr>
          <p:cNvPr id="4" name="スライド番号プレースホルダー 3"/>
          <p:cNvSpPr>
            <a:spLocks noGrp="1"/>
          </p:cNvSpPr>
          <p:nvPr>
            <p:ph type="sldNum" sz="quarter" idx="12"/>
          </p:nvPr>
        </p:nvSpPr>
        <p:spPr/>
        <p:txBody>
          <a:bodyPr/>
          <a:lstStyle/>
          <a:p>
            <a:fld id="{B86CDF9C-0DC7-D34B-9EBA-C76EDCE6CC5E}" type="slidenum">
              <a:rPr kumimoji="1" lang="ja-JP" altLang="en-US" smtClean="0"/>
              <a:pPr/>
              <a:t>2</a:t>
            </a:fld>
            <a:endParaRPr kumimoji="1" lang="ja-JP" altLang="en-US" dirty="0"/>
          </a:p>
        </p:txBody>
      </p:sp>
      <p:pic>
        <p:nvPicPr>
          <p:cNvPr id="9" name="Picture 15"/>
          <p:cNvPicPr>
            <a:picLocks noChangeAspect="1"/>
          </p:cNvPicPr>
          <p:nvPr/>
        </p:nvPicPr>
        <p:blipFill>
          <a:blip r:embed="rId6" cstate="print"/>
          <a:stretch>
            <a:fillRect/>
          </a:stretch>
        </p:blipFill>
        <p:spPr>
          <a:xfrm>
            <a:off x="6418661" y="28193"/>
            <a:ext cx="438807" cy="432539"/>
          </a:xfrm>
          <a:prstGeom prst="rect">
            <a:avLst/>
          </a:prstGeom>
        </p:spPr>
      </p:pic>
    </p:spTree>
    <p:extLst>
      <p:ext uri="{BB962C8B-B14F-4D97-AF65-F5344CB8AC3E}">
        <p14:creationId xmlns:p14="http://schemas.microsoft.com/office/powerpoint/2010/main" val="3634746676"/>
      </p:ext>
    </p:extLst>
  </p:cSld>
  <p:clrMapOvr>
    <a:masterClrMapping/>
  </p:clrMapOvr>
</p:sld>
</file>

<file path=ppt/theme/theme1.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235</TotalTime>
  <Words>585</Words>
  <Application>Microsoft Macintosh PowerPoint</Application>
  <PresentationFormat>A4 210 x 297 mm</PresentationFormat>
  <Paragraphs>37</Paragraphs>
  <Slides>2</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2</vt:i4>
      </vt:variant>
    </vt:vector>
  </HeadingPairs>
  <TitlesOfParts>
    <vt:vector size="6" baseType="lpstr">
      <vt:lpstr>HG丸ｺﾞｼｯｸM-PRO</vt:lpstr>
      <vt:lpstr>Arial</vt:lpstr>
      <vt:lpstr>Calibri</vt:lpstr>
      <vt:lpstr>ホワイト</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wakui akiko</dc:creator>
  <cp:lastModifiedBy>Ihana-Sugiyama Noriko</cp:lastModifiedBy>
  <cp:revision>29</cp:revision>
  <cp:lastPrinted>2014-11-13T07:05:24Z</cp:lastPrinted>
  <dcterms:created xsi:type="dcterms:W3CDTF">2014-08-12T10:27:49Z</dcterms:created>
  <dcterms:modified xsi:type="dcterms:W3CDTF">2021-12-01T03:41:30Z</dcterms:modified>
</cp:coreProperties>
</file>