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36"/>
  </p:notesMasterIdLst>
  <p:handoutMasterIdLst>
    <p:handoutMasterId r:id="rId37"/>
  </p:handoutMasterIdLst>
  <p:sldIdLst>
    <p:sldId id="256" r:id="rId5"/>
    <p:sldId id="326" r:id="rId6"/>
    <p:sldId id="258" r:id="rId7"/>
    <p:sldId id="301" r:id="rId8"/>
    <p:sldId id="315" r:id="rId9"/>
    <p:sldId id="331" r:id="rId10"/>
    <p:sldId id="333" r:id="rId11"/>
    <p:sldId id="317" r:id="rId12"/>
    <p:sldId id="262" r:id="rId13"/>
    <p:sldId id="265" r:id="rId14"/>
    <p:sldId id="320" r:id="rId15"/>
    <p:sldId id="280" r:id="rId16"/>
    <p:sldId id="260" r:id="rId17"/>
    <p:sldId id="318" r:id="rId18"/>
    <p:sldId id="302" r:id="rId19"/>
    <p:sldId id="303" r:id="rId20"/>
    <p:sldId id="267" r:id="rId21"/>
    <p:sldId id="319" r:id="rId22"/>
    <p:sldId id="268" r:id="rId23"/>
    <p:sldId id="269" r:id="rId24"/>
    <p:sldId id="270" r:id="rId25"/>
    <p:sldId id="332" r:id="rId26"/>
    <p:sldId id="271" r:id="rId27"/>
    <p:sldId id="272" r:id="rId28"/>
    <p:sldId id="304" r:id="rId29"/>
    <p:sldId id="327" r:id="rId30"/>
    <p:sldId id="276" r:id="rId31"/>
    <p:sldId id="278" r:id="rId32"/>
    <p:sldId id="308" r:id="rId33"/>
    <p:sldId id="334" r:id="rId34"/>
    <p:sldId id="309" r:id="rId35"/>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572" userDrawn="1">
          <p15:clr>
            <a:srgbClr val="A4A3A4"/>
          </p15:clr>
        </p15:guide>
        <p15:guide id="4" pos="408" userDrawn="1">
          <p15:clr>
            <a:srgbClr val="A4A3A4"/>
          </p15:clr>
        </p15:guide>
        <p15:guide id="5" orient="horz" pos="10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ゲスト ユーザー" initials="ゲユ [4]" lastIdx="2" clrIdx="6">
    <p:extLst>
      <p:ext uri="{19B8F6BF-5375-455C-9EA6-DF929625EA0E}">
        <p15:presenceInfo xmlns:p15="http://schemas.microsoft.com/office/powerpoint/2012/main" userId="S::urn:spo:anon#d8d45951a3c941b8e5f635f24bd4c589f2bc79c36a5c87f93125110bee353003::" providerId="AD"/>
      </p:ext>
    </p:extLst>
  </p:cmAuthor>
  <p:cmAuthor id="1" name="Medical Education" initials="ME" lastIdx="28" clrIdx="0">
    <p:extLst>
      <p:ext uri="{19B8F6BF-5375-455C-9EA6-DF929625EA0E}">
        <p15:presenceInfo xmlns:p15="http://schemas.microsoft.com/office/powerpoint/2012/main" userId="Medical Education" providerId="None"/>
      </p:ext>
    </p:extLst>
  </p:cmAuthor>
  <p:cmAuthor id="8" name="朋香 仲村" initials="朋香" lastIdx="1" clrIdx="7">
    <p:extLst>
      <p:ext uri="{19B8F6BF-5375-455C-9EA6-DF929625EA0E}">
        <p15:presenceInfo xmlns:p15="http://schemas.microsoft.com/office/powerpoint/2012/main" userId="f19326c7795b47d6" providerId="Windows Live"/>
      </p:ext>
    </p:extLst>
  </p:cmAuthor>
  <p:cmAuthor id="2" name="ゲスト ユーザー" initials="ゲユ" lastIdx="1" clrIdx="1">
    <p:extLst>
      <p:ext uri="{19B8F6BF-5375-455C-9EA6-DF929625EA0E}">
        <p15:presenceInfo xmlns:p15="http://schemas.microsoft.com/office/powerpoint/2012/main" userId="S::urn:spo:anon#0e636437d857e017575f53f6f49e1c1741f7ca9f44357fdac7da936e67603581::" providerId="AD"/>
      </p:ext>
    </p:extLst>
  </p:cmAuthor>
  <p:cmAuthor id="3" name="ゲスト ユーザー" initials="ゲユ [2]" lastIdx="3" clrIdx="2">
    <p:extLst>
      <p:ext uri="{19B8F6BF-5375-455C-9EA6-DF929625EA0E}">
        <p15:presenceInfo xmlns:p15="http://schemas.microsoft.com/office/powerpoint/2012/main" userId="S::urn:spo:anon#ef02166d050a93856891cb7ddba730d4ae450e2266853f59748636fa3ebe4edb::" providerId="AD"/>
      </p:ext>
    </p:extLst>
  </p:cmAuthor>
  <p:cmAuthor id="4" name="医療安全" initials="医療安全" lastIdx="22" clrIdx="3">
    <p:extLst>
      <p:ext uri="{19B8F6BF-5375-455C-9EA6-DF929625EA0E}">
        <p15:presenceInfo xmlns:p15="http://schemas.microsoft.com/office/powerpoint/2012/main" userId="医療安全" providerId="None"/>
      </p:ext>
    </p:extLst>
  </p:cmAuthor>
  <p:cmAuthor id="5" name="ゲスト ユーザー" initials="ゲユ [3]" lastIdx="5" clrIdx="4">
    <p:extLst>
      <p:ext uri="{19B8F6BF-5375-455C-9EA6-DF929625EA0E}">
        <p15:presenceInfo xmlns:p15="http://schemas.microsoft.com/office/powerpoint/2012/main" userId="S::urn:spo:anon#956fd598df4449a8164a95ed99cf217d513f4c65efda065169cfac57b339bed6::" providerId="AD"/>
      </p:ext>
    </p:extLst>
  </p:cmAuthor>
  <p:cmAuthor id="6" name="井花 庸子" initials="井庸" lastIdx="3" clrIdx="5">
    <p:extLst>
      <p:ext uri="{19B8F6BF-5375-455C-9EA6-DF929625EA0E}">
        <p15:presenceInfo xmlns:p15="http://schemas.microsoft.com/office/powerpoint/2012/main" userId="S::nihana@hosp.ncgm.go.jp::0d0c4fd6-376b-486c-9e48-6ffcc134da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339933"/>
    <a:srgbClr val="00FFFF"/>
    <a:srgbClr val="FF3300"/>
    <a:srgbClr val="FF6699"/>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28"/>
    <p:restoredTop sz="94689"/>
  </p:normalViewPr>
  <p:slideViewPr>
    <p:cSldViewPr snapToGrid="0">
      <p:cViewPr varScale="1">
        <p:scale>
          <a:sx n="149" d="100"/>
          <a:sy n="149" d="100"/>
        </p:scale>
        <p:origin x="184" y="1000"/>
      </p:cViewPr>
      <p:guideLst>
        <p:guide orient="horz" pos="2160"/>
        <p:guide pos="2880"/>
        <p:guide orient="horz" pos="572"/>
        <p:guide pos="408"/>
        <p:guide orient="horz" pos="104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8693"/>
          </a:xfrm>
          <a:prstGeom prst="rect">
            <a:avLst/>
          </a:prstGeom>
        </p:spPr>
        <p:txBody>
          <a:bodyPr vert="horz" lIns="91440" tIns="45720" rIns="91440" bIns="45720" rtlCol="0"/>
          <a:lstStyle>
            <a:lvl1pPr algn="r">
              <a:defRPr sz="1200"/>
            </a:lvl1pPr>
          </a:lstStyle>
          <a:p>
            <a:fld id="{0854A75B-8079-4DC5-8984-D74FB1E323B3}" type="datetimeFigureOut">
              <a:rPr kumimoji="1" lang="ja-JP" altLang="en-US" smtClean="0"/>
              <a:t>2021/5/17</a:t>
            </a:fld>
            <a:endParaRPr kumimoji="1" lang="ja-JP" altLang="en-US"/>
          </a:p>
        </p:txBody>
      </p:sp>
      <p:sp>
        <p:nvSpPr>
          <p:cNvPr id="4" name="フッター プレースホルダー 3"/>
          <p:cNvSpPr>
            <a:spLocks noGrp="1"/>
          </p:cNvSpPr>
          <p:nvPr>
            <p:ph type="ftr" sz="quarter" idx="2"/>
          </p:nvPr>
        </p:nvSpPr>
        <p:spPr>
          <a:xfrm>
            <a:off x="1" y="9440648"/>
            <a:ext cx="2949787" cy="498691"/>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8"/>
            <a:ext cx="2949787" cy="498691"/>
          </a:xfrm>
          <a:prstGeom prst="rect">
            <a:avLst/>
          </a:prstGeom>
        </p:spPr>
        <p:txBody>
          <a:bodyPr vert="horz" lIns="91440" tIns="45720" rIns="91440" bIns="45720" rtlCol="0" anchor="b"/>
          <a:lstStyle>
            <a:lvl1pPr algn="r">
              <a:defRPr sz="1200"/>
            </a:lvl1pPr>
          </a:lstStyle>
          <a:p>
            <a:fld id="{5E6CF363-F3EA-4FE9-BE65-BAB6106A2129}" type="slidenum">
              <a:rPr kumimoji="1" lang="ja-JP" altLang="en-US" smtClean="0"/>
              <a:t>‹#›</a:t>
            </a:fld>
            <a:endParaRPr kumimoji="1" lang="ja-JP" altLang="en-US"/>
          </a:p>
        </p:txBody>
      </p:sp>
    </p:spTree>
    <p:extLst>
      <p:ext uri="{BB962C8B-B14F-4D97-AF65-F5344CB8AC3E}">
        <p14:creationId xmlns:p14="http://schemas.microsoft.com/office/powerpoint/2010/main" val="2120456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7" cy="498693"/>
          </a:xfrm>
          <a:prstGeom prst="rect">
            <a:avLst/>
          </a:prstGeom>
        </p:spPr>
        <p:txBody>
          <a:bodyPr vert="horz" lIns="91440" tIns="45720" rIns="91440" bIns="45720" rtlCol="0"/>
          <a:lstStyle>
            <a:lvl1pPr algn="r">
              <a:defRPr sz="1200"/>
            </a:lvl1pPr>
          </a:lstStyle>
          <a:p>
            <a:fld id="{4103EFE6-0647-D146-868C-9E4A0164B424}" type="datetimeFigureOut">
              <a:rPr kumimoji="1" lang="ja-JP" altLang="en-US" smtClean="0"/>
              <a:t>2021/5/17</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28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8"/>
            <a:ext cx="2949787" cy="498691"/>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8691"/>
          </a:xfrm>
          <a:prstGeom prst="rect">
            <a:avLst/>
          </a:prstGeom>
        </p:spPr>
        <p:txBody>
          <a:bodyPr vert="horz" lIns="91440" tIns="45720" rIns="91440" bIns="45720" rtlCol="0" anchor="b"/>
          <a:lstStyle>
            <a:lvl1pPr algn="r">
              <a:defRPr sz="1200"/>
            </a:lvl1pPr>
          </a:lstStyle>
          <a:p>
            <a:fld id="{76D0D157-3902-AA49-ADE8-B92B1FE703B0}" type="slidenum">
              <a:rPr kumimoji="1" lang="ja-JP" altLang="en-US" smtClean="0"/>
              <a:t>‹#›</a:t>
            </a:fld>
            <a:endParaRPr kumimoji="1" lang="ja-JP" altLang="en-US"/>
          </a:p>
        </p:txBody>
      </p:sp>
    </p:spTree>
    <p:extLst>
      <p:ext uri="{BB962C8B-B14F-4D97-AF65-F5344CB8AC3E}">
        <p14:creationId xmlns:p14="http://schemas.microsoft.com/office/powerpoint/2010/main" val="19924702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6D0D157-3902-AA49-ADE8-B92B1FE703B0}" type="slidenum">
              <a:rPr kumimoji="1" lang="ja-JP" altLang="en-US" smtClean="0"/>
              <a:t>8</a:t>
            </a:fld>
            <a:endParaRPr kumimoji="1" lang="ja-JP" altLang="en-US"/>
          </a:p>
        </p:txBody>
      </p:sp>
    </p:spTree>
    <p:extLst>
      <p:ext uri="{BB962C8B-B14F-4D97-AF65-F5344CB8AC3E}">
        <p14:creationId xmlns:p14="http://schemas.microsoft.com/office/powerpoint/2010/main" val="1682498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4DD8996-C857-4560-A746-001F128D1AEC}" type="slidenum">
              <a:rPr kumimoji="1" lang="ja-JP" altLang="en-US" smtClean="0"/>
              <a:t>16</a:t>
            </a:fld>
            <a:endParaRPr kumimoji="1" lang="ja-JP" altLang="en-US"/>
          </a:p>
        </p:txBody>
      </p:sp>
    </p:spTree>
    <p:extLst>
      <p:ext uri="{BB962C8B-B14F-4D97-AF65-F5344CB8AC3E}">
        <p14:creationId xmlns:p14="http://schemas.microsoft.com/office/powerpoint/2010/main" val="2646482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4DD8996-C857-4560-A746-001F128D1AEC}" type="slidenum">
              <a:rPr kumimoji="1" lang="ja-JP" altLang="en-US" smtClean="0"/>
              <a:t>17</a:t>
            </a:fld>
            <a:endParaRPr kumimoji="1" lang="ja-JP" altLang="en-US"/>
          </a:p>
        </p:txBody>
      </p:sp>
    </p:spTree>
    <p:extLst>
      <p:ext uri="{BB962C8B-B14F-4D97-AF65-F5344CB8AC3E}">
        <p14:creationId xmlns:p14="http://schemas.microsoft.com/office/powerpoint/2010/main" val="1827733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4DD8996-C857-4560-A746-001F128D1AEC}" type="slidenum">
              <a:rPr kumimoji="1" lang="ja-JP" altLang="en-US" smtClean="0"/>
              <a:t>18</a:t>
            </a:fld>
            <a:endParaRPr kumimoji="1" lang="ja-JP" altLang="en-US"/>
          </a:p>
        </p:txBody>
      </p:sp>
    </p:spTree>
    <p:extLst>
      <p:ext uri="{BB962C8B-B14F-4D97-AF65-F5344CB8AC3E}">
        <p14:creationId xmlns:p14="http://schemas.microsoft.com/office/powerpoint/2010/main" val="912764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6D0D157-3902-AA49-ADE8-B92B1FE703B0}" type="slidenum">
              <a:rPr kumimoji="1" lang="ja-JP" altLang="en-US" smtClean="0"/>
              <a:t>21</a:t>
            </a:fld>
            <a:endParaRPr kumimoji="1" lang="ja-JP" altLang="en-US"/>
          </a:p>
        </p:txBody>
      </p:sp>
    </p:spTree>
    <p:extLst>
      <p:ext uri="{BB962C8B-B14F-4D97-AF65-F5344CB8AC3E}">
        <p14:creationId xmlns:p14="http://schemas.microsoft.com/office/powerpoint/2010/main" val="109742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6D0D157-3902-AA49-ADE8-B92B1FE703B0}" type="slidenum">
              <a:rPr kumimoji="1" lang="ja-JP" altLang="en-US" smtClean="0"/>
              <a:t>22</a:t>
            </a:fld>
            <a:endParaRPr kumimoji="1" lang="ja-JP" altLang="en-US"/>
          </a:p>
        </p:txBody>
      </p:sp>
    </p:spTree>
    <p:extLst>
      <p:ext uri="{BB962C8B-B14F-4D97-AF65-F5344CB8AC3E}">
        <p14:creationId xmlns:p14="http://schemas.microsoft.com/office/powerpoint/2010/main" val="4097089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6D0D157-3902-AA49-ADE8-B92B1FE703B0}" type="slidenum">
              <a:rPr kumimoji="1" lang="ja-JP" altLang="en-US" smtClean="0"/>
              <a:t>29</a:t>
            </a:fld>
            <a:endParaRPr kumimoji="1" lang="ja-JP" altLang="en-US"/>
          </a:p>
        </p:txBody>
      </p:sp>
    </p:spTree>
    <p:extLst>
      <p:ext uri="{BB962C8B-B14F-4D97-AF65-F5344CB8AC3E}">
        <p14:creationId xmlns:p14="http://schemas.microsoft.com/office/powerpoint/2010/main" val="333439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3E18D59-D64B-492C-9DF0-220B1E0660B9}" type="datetime1">
              <a:rPr kumimoji="1" lang="ja-JP" altLang="en-US" smtClean="0"/>
              <a:t>2021/5/17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880644" y="6356351"/>
            <a:ext cx="2057400" cy="365125"/>
          </a:xfrm>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128818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0B5B062-69C1-4EB5-9C85-7E49004D558B}" type="datetime1">
              <a:rPr kumimoji="1" lang="ja-JP" altLang="en-US" smtClean="0"/>
              <a:t>2021/5/17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880644" y="6356351"/>
            <a:ext cx="2057400" cy="365125"/>
          </a:xfrm>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3628089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7C1AEEE-8CD4-4DF2-AF0E-5BE6324A58F1}" type="datetime1">
              <a:rPr kumimoji="1" lang="ja-JP" altLang="en-US" smtClean="0"/>
              <a:t>2021/5/17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3880146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0396931-063E-4730-BD9A-B4D0ACA452B9}" type="datetime1">
              <a:rPr kumimoji="1" lang="ja-JP" altLang="en-US" smtClean="0"/>
              <a:t>2021/5/17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1634673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25F2982B-CA10-478B-8E8E-743C5D484EB2}" type="datetime1">
              <a:rPr kumimoji="1" lang="ja-JP" altLang="en-US" smtClean="0"/>
              <a:t>2021/5/17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3208311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851CAB0F-6396-4F36-9F69-CBC4C545BB1A}" type="datetime1">
              <a:rPr kumimoji="1" lang="ja-JP" altLang="en-US" smtClean="0"/>
              <a:t>2021/5/17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231653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A84A4-1F92-41D8-8D6E-D7591893B79B}" type="datetime1">
              <a:rPr kumimoji="1" lang="ja-JP" altLang="en-US" smtClean="0"/>
              <a:t>2021/5/17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404712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23929159-BB37-480E-98F1-5407F9F3CB5E}" type="datetime1">
              <a:rPr kumimoji="1" lang="ja-JP" altLang="en-US" smtClean="0"/>
              <a:t>2021/5/17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1684158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1B92278-FCE3-471D-A22B-8DE2700A6436}" type="datetime1">
              <a:rPr kumimoji="1" lang="ja-JP" altLang="en-US" smtClean="0"/>
              <a:t>2021/5/17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48519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7BE7BBA-A964-4A35-983C-75239356A01E}" type="datetime1">
              <a:rPr kumimoji="1" lang="ja-JP" altLang="en-US" smtClean="0"/>
              <a:t>2021/5/17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2599623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7751391-0CBB-4737-B897-6313750E9D68}" type="datetime1">
              <a:rPr kumimoji="1" lang="ja-JP" altLang="en-US" smtClean="0"/>
              <a:t>2021/5/17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872065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3B4624-2B3E-41FE-ABC6-0AB8E9595619}" type="datetime1">
              <a:rPr kumimoji="1" lang="ja-JP" altLang="en-US" smtClean="0"/>
              <a:t>2021/5/17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40288-D547-7448-8B09-A689AA151481}" type="slidenum">
              <a:rPr kumimoji="1" lang="ja-JP" altLang="en-US" smtClean="0"/>
              <a:t>‹#›</a:t>
            </a:fld>
            <a:endParaRPr kumimoji="1" lang="ja-JP" altLang="en-US"/>
          </a:p>
        </p:txBody>
      </p:sp>
    </p:spTree>
    <p:extLst>
      <p:ext uri="{BB962C8B-B14F-4D97-AF65-F5344CB8AC3E}">
        <p14:creationId xmlns:p14="http://schemas.microsoft.com/office/powerpoint/2010/main" val="1621313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tiff"/><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tiff"/><Relationship Id="rId1" Type="http://schemas.openxmlformats.org/officeDocument/2006/relationships/slideLayout" Target="../slideLayouts/slideLayout2.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01095-846E-3D40-9404-3FCBA48EBFF3}"/>
              </a:ext>
            </a:extLst>
          </p:cNvPr>
          <p:cNvSpPr>
            <a:spLocks noGrp="1"/>
          </p:cNvSpPr>
          <p:nvPr>
            <p:ph type="ctrTitle"/>
          </p:nvPr>
        </p:nvSpPr>
        <p:spPr>
          <a:xfrm>
            <a:off x="650196" y="703458"/>
            <a:ext cx="8034675" cy="2224585"/>
          </a:xfrm>
        </p:spPr>
        <p:txBody>
          <a:bodyPr>
            <a:normAutofit/>
          </a:bodyPr>
          <a:lstStyle/>
          <a:p>
            <a:r>
              <a:rPr lang="ja-JP" altLang="en-US" sz="3600" b="1">
                <a:latin typeface="+mn-ea"/>
                <a:ea typeface="+mn-ea"/>
              </a:rPr>
              <a:t>ハイリスク血糖降下薬</a:t>
            </a:r>
            <a:br>
              <a:rPr lang="en-US" altLang="ja-JP" sz="3600" b="1">
                <a:latin typeface="+mn-ea"/>
                <a:ea typeface="+mn-ea"/>
              </a:rPr>
            </a:br>
            <a:r>
              <a:rPr kumimoji="1" lang="ja-JP" altLang="en-US" sz="3600" b="1">
                <a:latin typeface="+mn-ea"/>
                <a:ea typeface="+mn-ea"/>
              </a:rPr>
              <a:t>および糖尿病関連インシデント</a:t>
            </a:r>
            <a:br>
              <a:rPr kumimoji="1" lang="en-US" altLang="ja-JP" sz="3600" b="1">
                <a:latin typeface="+mn-ea"/>
                <a:ea typeface="+mn-ea"/>
              </a:rPr>
            </a:br>
            <a:r>
              <a:rPr kumimoji="1" lang="ja-JP" altLang="en-US" sz="3600" b="1">
                <a:latin typeface="+mn-ea"/>
                <a:ea typeface="+mn-ea"/>
              </a:rPr>
              <a:t>に関する</a:t>
            </a:r>
            <a:r>
              <a:rPr lang="ja-JP" altLang="en-US" sz="3600" b="1">
                <a:latin typeface="+mn-ea"/>
                <a:ea typeface="+mn-ea"/>
              </a:rPr>
              <a:t>教材</a:t>
            </a:r>
            <a:endParaRPr kumimoji="1" lang="ja-JP" altLang="en-US" sz="3600" b="1"/>
          </a:p>
        </p:txBody>
      </p:sp>
      <p:pic>
        <p:nvPicPr>
          <p:cNvPr id="5" name="図 4">
            <a:extLst>
              <a:ext uri="{FF2B5EF4-FFF2-40B4-BE49-F238E27FC236}">
                <a16:creationId xmlns:a16="http://schemas.microsoft.com/office/drawing/2014/main" id="{52386895-1D64-C847-8D8C-66A24903CE66}"/>
              </a:ext>
            </a:extLst>
          </p:cNvPr>
          <p:cNvPicPr>
            <a:picLocks noChangeAspect="1"/>
          </p:cNvPicPr>
          <p:nvPr/>
        </p:nvPicPr>
        <p:blipFill>
          <a:blip r:embed="rId2"/>
          <a:stretch>
            <a:fillRect/>
          </a:stretch>
        </p:blipFill>
        <p:spPr>
          <a:xfrm>
            <a:off x="6590747" y="3549685"/>
            <a:ext cx="1651000" cy="2857500"/>
          </a:xfrm>
          <a:prstGeom prst="rect">
            <a:avLst/>
          </a:prstGeom>
        </p:spPr>
      </p:pic>
      <p:grpSp>
        <p:nvGrpSpPr>
          <p:cNvPr id="8" name="グループ化 7"/>
          <p:cNvGrpSpPr/>
          <p:nvPr/>
        </p:nvGrpSpPr>
        <p:grpSpPr>
          <a:xfrm>
            <a:off x="451131" y="4047288"/>
            <a:ext cx="5943598" cy="1088505"/>
            <a:chOff x="893757" y="3150524"/>
            <a:chExt cx="5880181" cy="1088505"/>
          </a:xfrm>
        </p:grpSpPr>
        <p:sp>
          <p:nvSpPr>
            <p:cNvPr id="6" name="円形吹き出し 5">
              <a:extLst>
                <a:ext uri="{FF2B5EF4-FFF2-40B4-BE49-F238E27FC236}">
                  <a16:creationId xmlns:a16="http://schemas.microsoft.com/office/drawing/2014/main" id="{87241DBC-E0A1-AD40-8841-CFB73052E448}"/>
                </a:ext>
              </a:extLst>
            </p:cNvPr>
            <p:cNvSpPr/>
            <p:nvPr/>
          </p:nvSpPr>
          <p:spPr>
            <a:xfrm>
              <a:off x="893757" y="3150524"/>
              <a:ext cx="5880181" cy="1088505"/>
            </a:xfrm>
            <a:prstGeom prst="wedgeEllipseCallout">
              <a:avLst>
                <a:gd name="adj1" fmla="val 55067"/>
                <a:gd name="adj2" fmla="val 4089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13E0806-EEA5-F644-8496-41C6DF663D62}"/>
                </a:ext>
              </a:extLst>
            </p:cNvPr>
            <p:cNvSpPr txBox="1"/>
            <p:nvPr/>
          </p:nvSpPr>
          <p:spPr>
            <a:xfrm>
              <a:off x="1238672" y="3429000"/>
              <a:ext cx="5103742" cy="707886"/>
            </a:xfrm>
            <a:prstGeom prst="rect">
              <a:avLst/>
            </a:prstGeom>
            <a:noFill/>
          </p:spPr>
          <p:txBody>
            <a:bodyPr wrap="none" rtlCol="0">
              <a:spAutoFit/>
            </a:bodyPr>
            <a:lstStyle/>
            <a:p>
              <a:pPr algn="ctr"/>
              <a:r>
                <a:rPr lang="ja-JP" altLang="en-US" sz="2000">
                  <a:latin typeface="ＭＳ Ｐゴシック" panose="020B0600070205080204" pitchFamily="50" charset="-128"/>
                  <a:ea typeface="ＭＳ Ｐゴシック" panose="020B0600070205080204" pitchFamily="50" charset="-128"/>
                </a:rPr>
                <a:t>インスリン指示の基本と、血糖管理に関連する</a:t>
              </a:r>
              <a:endParaRPr lang="en-US" altLang="ja-JP" sz="2000">
                <a:latin typeface="ＭＳ Ｐゴシック" panose="020B0600070205080204" pitchFamily="50" charset="-128"/>
                <a:ea typeface="ＭＳ Ｐゴシック" panose="020B0600070205080204" pitchFamily="50" charset="-128"/>
              </a:endParaRPr>
            </a:p>
            <a:p>
              <a:pPr algn="ctr"/>
              <a:r>
                <a:rPr lang="ja-JP" altLang="en-US" sz="2000">
                  <a:latin typeface="ＭＳ Ｐゴシック" panose="020B0600070205080204" pitchFamily="50" charset="-128"/>
                  <a:ea typeface="ＭＳ Ｐゴシック" panose="020B0600070205080204" pitchFamily="50" charset="-128"/>
                </a:rPr>
                <a:t>インシデントについて勉強しましょう！</a:t>
              </a:r>
              <a:endParaRPr kumimoji="1" lang="ja-JP" altLang="en-US" sz="2000">
                <a:latin typeface="ＭＳ Ｐゴシック" panose="020B0600070205080204" pitchFamily="50" charset="-128"/>
                <a:ea typeface="ＭＳ Ｐゴシック" panose="020B0600070205080204" pitchFamily="50" charset="-128"/>
              </a:endParaRPr>
            </a:p>
          </p:txBody>
        </p:sp>
      </p:grpSp>
      <p:pic>
        <p:nvPicPr>
          <p:cNvPr id="7" name="図 6">
            <a:extLst>
              <a:ext uri="{FF2B5EF4-FFF2-40B4-BE49-F238E27FC236}">
                <a16:creationId xmlns:a16="http://schemas.microsoft.com/office/drawing/2014/main" id="{0BBB6E8C-6B9A-5F45-9F16-56256167D4C0}"/>
              </a:ext>
            </a:extLst>
          </p:cNvPr>
          <p:cNvPicPr>
            <a:picLocks noChangeAspect="1"/>
          </p:cNvPicPr>
          <p:nvPr/>
        </p:nvPicPr>
        <p:blipFill>
          <a:blip r:embed="rId3"/>
          <a:stretch>
            <a:fillRect/>
          </a:stretch>
        </p:blipFill>
        <p:spPr>
          <a:xfrm>
            <a:off x="7761785" y="5180489"/>
            <a:ext cx="1232861" cy="1226696"/>
          </a:xfrm>
          <a:prstGeom prst="rect">
            <a:avLst/>
          </a:prstGeom>
        </p:spPr>
      </p:pic>
    </p:spTree>
    <p:extLst>
      <p:ext uri="{BB962C8B-B14F-4D97-AF65-F5344CB8AC3E}">
        <p14:creationId xmlns:p14="http://schemas.microsoft.com/office/powerpoint/2010/main" val="2642811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15616" y="781247"/>
            <a:ext cx="3672408" cy="584775"/>
          </a:xfrm>
          <a:prstGeom prst="rect">
            <a:avLst/>
          </a:prstGeom>
          <a:noFill/>
        </p:spPr>
        <p:txBody>
          <a:bodyPr wrap="square" rtlCol="0">
            <a:spAutoFit/>
          </a:bodyPr>
          <a:lstStyle/>
          <a:p>
            <a:r>
              <a:rPr lang="ja-JP" altLang="en-US" sz="3200">
                <a:solidFill>
                  <a:srgbClr val="FF0000"/>
                </a:solidFill>
                <a:latin typeface="ＭＳ Ｐゴシック" panose="020B0600070205080204" pitchFamily="50" charset="-128"/>
                <a:ea typeface="ＭＳ Ｐゴシック" panose="020B0600070205080204" pitchFamily="50" charset="-128"/>
              </a:rPr>
              <a:t>利用上の注意</a:t>
            </a:r>
          </a:p>
        </p:txBody>
      </p:sp>
      <p:sp>
        <p:nvSpPr>
          <p:cNvPr id="5" name="テキスト ボックス 4"/>
          <p:cNvSpPr txBox="1"/>
          <p:nvPr/>
        </p:nvSpPr>
        <p:spPr>
          <a:xfrm>
            <a:off x="467544" y="1618922"/>
            <a:ext cx="8352928" cy="3162404"/>
          </a:xfrm>
          <a:prstGeom prst="rect">
            <a:avLst/>
          </a:prstGeom>
          <a:noFill/>
        </p:spPr>
        <p:txBody>
          <a:bodyPr wrap="square" lIns="91440" tIns="45720" rIns="91440" bIns="45720" rtlCol="0" anchor="t">
            <a:spAutoFit/>
          </a:bodyPr>
          <a:lstStyle/>
          <a:p>
            <a:pPr marL="457200" indent="-457200">
              <a:spcBef>
                <a:spcPts val="300"/>
              </a:spcBef>
              <a:buFont typeface="Wingdings" panose="05000000000000000000" pitchFamily="2" charset="2"/>
              <a:buChar char="n"/>
            </a:pPr>
            <a:r>
              <a:rPr lang="ja-JP" altLang="en-US" sz="2400">
                <a:solidFill>
                  <a:prstClr val="black"/>
                </a:solidFill>
                <a:latin typeface="ＭＳ Ｐゴシック" panose="020B0600070205080204" pitchFamily="50" charset="-128"/>
                <a:ea typeface="ＭＳ Ｐゴシック" panose="020B0600070205080204" pitchFamily="50" charset="-128"/>
              </a:rPr>
              <a:t>糖尿病診療のインシデント対策資料としてご活用ください。</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a:p>
            <a:pPr marL="457200" indent="-457200">
              <a:spcBef>
                <a:spcPts val="300"/>
              </a:spcBef>
              <a:buFont typeface="Wingdings" panose="05000000000000000000" pitchFamily="2" charset="2"/>
              <a:buChar char="n"/>
            </a:pPr>
            <a:r>
              <a:rPr lang="ja-JP" altLang="en-US" sz="2400">
                <a:solidFill>
                  <a:prstClr val="black"/>
                </a:solidFill>
                <a:latin typeface="ＭＳ Ｐゴシック"/>
                <a:ea typeface="ＭＳ Ｐゴシック"/>
              </a:rPr>
              <a:t>このスライドは国立国際医療研究センター病院の糖尿病診療担当スタッフ・医療安全が連携して作成したものです。</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a:p>
            <a:pPr marL="457200" indent="-457200">
              <a:spcBef>
                <a:spcPts val="300"/>
              </a:spcBef>
              <a:buFont typeface="Wingdings" panose="05000000000000000000" pitchFamily="2" charset="2"/>
              <a:buChar char="n"/>
            </a:pPr>
            <a:r>
              <a:rPr lang="ja-JP" altLang="en-US" sz="2400">
                <a:solidFill>
                  <a:prstClr val="black"/>
                </a:solidFill>
                <a:latin typeface="ＭＳ Ｐゴシック" panose="020B0600070205080204" pitchFamily="50" charset="-128"/>
                <a:ea typeface="ＭＳ Ｐゴシック" panose="020B0600070205080204" pitchFamily="50" charset="-128"/>
              </a:rPr>
              <a:t>“院内採用薬”と記載がある箇所では、当センター病院の採用薬に合わせて掲載しています。ご施設の採用薬に合わせて改訂してください。</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a:p>
            <a:pPr marL="457200" indent="-457200">
              <a:spcBef>
                <a:spcPts val="300"/>
              </a:spcBef>
              <a:buFont typeface="Wingdings" panose="05000000000000000000" pitchFamily="2" charset="2"/>
              <a:buChar char="n"/>
            </a:pPr>
            <a:r>
              <a:rPr lang="ja-JP" altLang="en-US" sz="2400">
                <a:solidFill>
                  <a:prstClr val="black"/>
                </a:solidFill>
                <a:latin typeface="ＭＳ Ｐゴシック" panose="020B0600070205080204" pitchFamily="50" charset="-128"/>
                <a:ea typeface="ＭＳ Ｐゴシック" panose="020B0600070205080204" pitchFamily="50" charset="-128"/>
              </a:rPr>
              <a:t>５項目のテーマでスライドを作成していますが、ご施設の状況に合わせて取捨選択してご活用ください。</a:t>
            </a:r>
            <a:endParaRPr lang="en-US" altLang="ja-JP" sz="2400" dirty="0">
              <a:solidFill>
                <a:prstClr val="black"/>
              </a:solidFill>
              <a:latin typeface="ＭＳ Ｐゴシック" panose="020B0600070205080204" pitchFamily="50" charset="-128"/>
              <a:ea typeface="ＭＳ Ｐゴシック" panose="020B0600070205080204" pitchFamily="50" charset="-128"/>
            </a:endParaRPr>
          </a:p>
        </p:txBody>
      </p:sp>
      <p:pic>
        <p:nvPicPr>
          <p:cNvPr id="1026" name="Picture 2" descr="C:\Users\Satoko Ohtaka\AppData\Local\Microsoft\Windows\Temporary Internet Files\Content.IE5\1EJUEU42\lgi01a2013101100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781247"/>
            <a:ext cx="657334" cy="581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24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5649B66-75DA-F14F-AA0E-0B1698810FBC}"/>
              </a:ext>
            </a:extLst>
          </p:cNvPr>
          <p:cNvSpPr>
            <a:spLocks noGrp="1"/>
          </p:cNvSpPr>
          <p:nvPr>
            <p:ph idx="1"/>
          </p:nvPr>
        </p:nvSpPr>
        <p:spPr>
          <a:xfrm>
            <a:off x="356432" y="2822349"/>
            <a:ext cx="8787568" cy="4230272"/>
          </a:xfrm>
        </p:spPr>
        <p:txBody>
          <a:bodyPr vert="horz" lIns="91440" tIns="45720" rIns="91440" bIns="45720" rtlCol="0" anchor="t">
            <a:noAutofit/>
          </a:bodyPr>
          <a:lstStyle/>
          <a:p>
            <a:pPr marL="0" indent="0">
              <a:buNone/>
            </a:pPr>
            <a:endParaRPr lang="en-US" altLang="ja-JP" sz="2000" spc="-150" dirty="0">
              <a:latin typeface="ＭＳ Ｐゴシック"/>
              <a:ea typeface="ＭＳ Ｐゴシック"/>
            </a:endParaRPr>
          </a:p>
          <a:p>
            <a:pPr marL="0" indent="0">
              <a:buNone/>
            </a:pPr>
            <a:r>
              <a:rPr lang="ja-JP" altLang="en-US" sz="2400" spc="-150">
                <a:latin typeface="ＭＳ Ｐゴシック"/>
                <a:ea typeface="ＭＳ Ｐゴシック"/>
              </a:rPr>
              <a:t>目次：</a:t>
            </a:r>
            <a:endParaRPr lang="en-US" altLang="ja-JP" sz="2400" spc="-150" dirty="0">
              <a:latin typeface="ＭＳ Ｐゴシック"/>
              <a:ea typeface="ＭＳ Ｐゴシック"/>
            </a:endParaRPr>
          </a:p>
          <a:p>
            <a:pPr marL="0" indent="0">
              <a:buNone/>
            </a:pPr>
            <a:r>
              <a:rPr lang="ja-JP" altLang="en-US" sz="2400">
                <a:latin typeface="ＭＳ Ｐゴシック" panose="020B0600070205080204" pitchFamily="50" charset="-128"/>
                <a:ea typeface="ＭＳ Ｐゴシック" panose="020B0600070205080204" pitchFamily="50" charset="-128"/>
              </a:rPr>
              <a:t>１）インスリン製剤の種類</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a:latin typeface="ＭＳ Ｐゴシック" panose="020B0600070205080204" pitchFamily="50" charset="-128"/>
                <a:ea typeface="ＭＳ Ｐゴシック" panose="020B0600070205080204" pitchFamily="50" charset="-128"/>
              </a:rPr>
              <a:t>２）インスリン注射指示・実践編</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a:latin typeface="ＭＳ Ｐゴシック" panose="020B0600070205080204" pitchFamily="50" charset="-128"/>
                <a:ea typeface="ＭＳ Ｐゴシック" panose="020B0600070205080204" pitchFamily="50" charset="-128"/>
              </a:rPr>
              <a:t>３）低血糖の可能性がある糖尿病の</a:t>
            </a:r>
            <a:r>
              <a:rPr lang="ja-JP" altLang="en-US" sz="2400">
                <a:latin typeface="ＭＳ Ｐゴシック" panose="020B0600070205080204" pitchFamily="50" charset="-128"/>
                <a:ea typeface="ＭＳ Ｐゴシック" panose="020B0600070205080204" pitchFamily="50" charset="-128"/>
                <a:cs typeface="Calibri"/>
              </a:rPr>
              <a:t>内服薬</a:t>
            </a:r>
            <a:endParaRPr lang="en-US" altLang="ja-JP" sz="2400" dirty="0">
              <a:latin typeface="ＭＳ Ｐゴシック" panose="020B0600070205080204" pitchFamily="50" charset="-128"/>
              <a:ea typeface="ＭＳ Ｐゴシック" panose="020B0600070205080204" pitchFamily="50" charset="-128"/>
              <a:cs typeface="Calibri"/>
            </a:endParaRPr>
          </a:p>
          <a:p>
            <a:pPr marL="0" indent="0">
              <a:buNone/>
            </a:pPr>
            <a:r>
              <a:rPr lang="ja-JP" altLang="en-US" sz="2400">
                <a:latin typeface="ＭＳ Ｐゴシック" panose="020B0600070205080204" pitchFamily="50" charset="-128"/>
                <a:ea typeface="ＭＳ Ｐゴシック" panose="020B0600070205080204" pitchFamily="50" charset="-128"/>
              </a:rPr>
              <a:t>４）インスリン注射後の針刺し予防アイテム</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a:latin typeface="ＭＳ Ｐゴシック"/>
                <a:ea typeface="ＭＳ Ｐゴシック"/>
                <a:cs typeface="Calibri"/>
              </a:rPr>
              <a:t>５）</a:t>
            </a:r>
            <a:r>
              <a:rPr lang="ja-JP" sz="2400">
                <a:latin typeface="MS PGothic"/>
                <a:ea typeface="MS PGothic"/>
                <a:cs typeface="Calibri"/>
              </a:rPr>
              <a:t>放射線検査における</a:t>
            </a:r>
            <a:r>
              <a:rPr lang="en-US" altLang="ja-JP" sz="2400" dirty="0">
                <a:latin typeface="MS PGothic"/>
                <a:ea typeface="+mn-lt"/>
                <a:cs typeface="Calibri"/>
              </a:rPr>
              <a:t>CGM</a:t>
            </a:r>
            <a:r>
              <a:rPr lang="ja-JP" sz="2400">
                <a:latin typeface="MS PGothic"/>
                <a:ea typeface="MS PGothic"/>
                <a:cs typeface="Calibri"/>
              </a:rPr>
              <a:t>、インスリンポンプの取り扱いについて</a:t>
            </a:r>
            <a:endParaRPr lang="ja-JP" sz="2400">
              <a:ea typeface="+mn-lt"/>
              <a:cs typeface="+mn-lt"/>
            </a:endParaRPr>
          </a:p>
          <a:p>
            <a:pPr marL="0" indent="0">
              <a:buNone/>
            </a:pPr>
            <a:endParaRPr lang="ja-JP" altLang="en-US" sz="2000">
              <a:latin typeface="ＭＳ Ｐゴシック" panose="020B0600070205080204" pitchFamily="50" charset="-128"/>
              <a:ea typeface="ＭＳ Ｐゴシック" panose="020B0600070205080204" pitchFamily="50" charset="-128"/>
              <a:cs typeface="Calibri"/>
            </a:endParaRPr>
          </a:p>
        </p:txBody>
      </p:sp>
      <p:sp>
        <p:nvSpPr>
          <p:cNvPr id="4" name="スライド番号プレースホルダー 3"/>
          <p:cNvSpPr>
            <a:spLocks noGrp="1"/>
          </p:cNvSpPr>
          <p:nvPr>
            <p:ph type="sldNum" sz="quarter" idx="12"/>
          </p:nvPr>
        </p:nvSpPr>
        <p:spPr/>
        <p:txBody>
          <a:bodyPr/>
          <a:lstStyle/>
          <a:p>
            <a:fld id="{54940288-D547-7448-8B09-A689AA151481}" type="slidenum">
              <a:rPr kumimoji="1" lang="ja-JP" altLang="en-US" smtClean="0"/>
              <a:t>2</a:t>
            </a:fld>
            <a:endParaRPr kumimoji="1" lang="ja-JP" altLang="en-US"/>
          </a:p>
        </p:txBody>
      </p:sp>
      <p:sp>
        <p:nvSpPr>
          <p:cNvPr id="5" name="テキスト ボックス 4">
            <a:extLst>
              <a:ext uri="{FF2B5EF4-FFF2-40B4-BE49-F238E27FC236}">
                <a16:creationId xmlns:a16="http://schemas.microsoft.com/office/drawing/2014/main" id="{1E566C8C-DC8D-4B33-BE2B-72636C005D60}"/>
              </a:ext>
            </a:extLst>
          </p:cNvPr>
          <p:cNvSpPr txBox="1"/>
          <p:nvPr/>
        </p:nvSpPr>
        <p:spPr>
          <a:xfrm>
            <a:off x="356432" y="675322"/>
            <a:ext cx="8350864" cy="181588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800">
                <a:latin typeface="ＭＳ Ｐゴシック" panose="020B0600070205080204" pitchFamily="50" charset="-128"/>
                <a:ea typeface="ＭＳ Ｐゴシック" panose="020B0600070205080204" pitchFamily="50" charset="-128"/>
              </a:rPr>
              <a:t>この教材では、</a:t>
            </a:r>
            <a:r>
              <a:rPr lang="ja-JP" altLang="en-US" sz="2800">
                <a:solidFill>
                  <a:srgbClr val="FF0000"/>
                </a:solidFill>
                <a:latin typeface="ＭＳ Ｐゴシック" panose="020B0600070205080204" pitchFamily="50" charset="-128"/>
                <a:ea typeface="ＭＳ Ｐゴシック" panose="020B0600070205080204" pitchFamily="50" charset="-128"/>
              </a:rPr>
              <a:t>糖尿病関連のハイリスク薬</a:t>
            </a:r>
            <a:r>
              <a:rPr lang="ja-JP" altLang="en-US" sz="2800">
                <a:latin typeface="ＭＳ Ｐゴシック" panose="020B0600070205080204" pitchFamily="50" charset="-128"/>
                <a:ea typeface="ＭＳ Ｐゴシック" panose="020B0600070205080204" pitchFamily="50" charset="-128"/>
              </a:rPr>
              <a:t>（</a:t>
            </a:r>
            <a:r>
              <a:rPr lang="ja-JP" sz="2800">
                <a:latin typeface="ＭＳ Ｐゴシック" panose="020B0600070205080204" pitchFamily="50" charset="-128"/>
                <a:ea typeface="ＭＳ Ｐゴシック" panose="020B0600070205080204" pitchFamily="50" charset="-128"/>
              </a:rPr>
              <a:t>インスリンや血糖降下薬など誤って使用すると患者に深刻な状況をもたらす恐れのある薬）</a:t>
            </a:r>
            <a:r>
              <a:rPr lang="ja-JP" altLang="en-US" sz="2800">
                <a:latin typeface="ＭＳ Ｐゴシック" panose="020B0600070205080204" pitchFamily="50" charset="-128"/>
                <a:ea typeface="ＭＳ Ｐゴシック" panose="020B0600070205080204" pitchFamily="50" charset="-128"/>
              </a:rPr>
              <a:t>と、血糖管理に関連して起きるインシデントについて勉強します。</a:t>
            </a:r>
          </a:p>
        </p:txBody>
      </p:sp>
    </p:spTree>
    <p:extLst>
      <p:ext uri="{BB962C8B-B14F-4D97-AF65-F5344CB8AC3E}">
        <p14:creationId xmlns:p14="http://schemas.microsoft.com/office/powerpoint/2010/main" val="117452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51E32E9-C5C1-E24E-ACD3-C2E63D3C3720}"/>
              </a:ext>
            </a:extLst>
          </p:cNvPr>
          <p:cNvSpPr>
            <a:spLocks noGrp="1"/>
          </p:cNvSpPr>
          <p:nvPr>
            <p:ph type="ctrTitle"/>
          </p:nvPr>
        </p:nvSpPr>
        <p:spPr>
          <a:xfrm>
            <a:off x="0" y="1494647"/>
            <a:ext cx="9144000" cy="887592"/>
          </a:xfrm>
        </p:spPr>
        <p:txBody>
          <a:bodyPr anchor="ctr">
            <a:normAutofit/>
          </a:bodyPr>
          <a:lstStyle/>
          <a:p>
            <a:r>
              <a:rPr lang="ja-JP" altLang="en-US" sz="3600" b="1">
                <a:latin typeface="ＭＳ Ｐゴシック" panose="020B0600070205080204" pitchFamily="50" charset="-128"/>
                <a:ea typeface="ＭＳ Ｐゴシック" panose="020B0600070205080204" pitchFamily="50" charset="-128"/>
              </a:rPr>
              <a:t>１）インスリン製剤の種類</a:t>
            </a:r>
            <a:endParaRPr kumimoji="1" lang="ja-JP" altLang="en-US" sz="3600" b="1">
              <a:latin typeface="ＭＳ Ｐゴシック" panose="020B0600070205080204" pitchFamily="50" charset="-128"/>
              <a:ea typeface="ＭＳ Ｐゴシック" panose="020B0600070205080204" pitchFamily="50" charset="-128"/>
            </a:endParaRPr>
          </a:p>
        </p:txBody>
      </p:sp>
      <p:sp>
        <p:nvSpPr>
          <p:cNvPr id="5" name="テキスト プレースホルダー 4">
            <a:extLst>
              <a:ext uri="{FF2B5EF4-FFF2-40B4-BE49-F238E27FC236}">
                <a16:creationId xmlns:a16="http://schemas.microsoft.com/office/drawing/2014/main" id="{004EC6AA-F2CF-754F-86A8-6A91B228389F}"/>
              </a:ext>
            </a:extLst>
          </p:cNvPr>
          <p:cNvSpPr>
            <a:spLocks noGrp="1"/>
          </p:cNvSpPr>
          <p:nvPr>
            <p:ph type="subTitle" idx="1"/>
          </p:nvPr>
        </p:nvSpPr>
        <p:spPr>
          <a:xfrm>
            <a:off x="1544129" y="4218264"/>
            <a:ext cx="6629400" cy="1655762"/>
          </a:xfrm>
        </p:spPr>
        <p:txBody>
          <a:bodyPr vert="horz" lIns="91440" tIns="45720" rIns="91440" bIns="45720" rtlCol="0" anchor="t">
            <a:normAutofit/>
          </a:bodyPr>
          <a:lstStyle/>
          <a:p>
            <a:pPr algn="l"/>
            <a:r>
              <a:rPr lang="ja-JP" altLang="en-US" spc="-100">
                <a:latin typeface="ＭＳ Ｐゴシック" panose="020B0600070205080204" pitchFamily="50" charset="-128"/>
                <a:ea typeface="ＭＳ Ｐゴシック" panose="020B0600070205080204" pitchFamily="50" charset="-128"/>
              </a:rPr>
              <a:t>インスリ</a:t>
            </a:r>
            <a:r>
              <a:rPr lang="ja-JP" altLang="en-US">
                <a:latin typeface="ＭＳ Ｐゴシック" panose="020B0600070205080204" pitchFamily="50" charset="-128"/>
                <a:ea typeface="ＭＳ Ｐゴシック" panose="020B0600070205080204" pitchFamily="50" charset="-128"/>
              </a:rPr>
              <a:t>ン製剤についての簡単な解説です。</a:t>
            </a:r>
            <a:endParaRPr lang="ja-JP">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3</a:t>
            </a:fld>
            <a:endParaRPr kumimoji="1" lang="ja-JP" altLang="en-US"/>
          </a:p>
        </p:txBody>
      </p:sp>
    </p:spTree>
    <p:extLst>
      <p:ext uri="{BB962C8B-B14F-4D97-AF65-F5344CB8AC3E}">
        <p14:creationId xmlns:p14="http://schemas.microsoft.com/office/powerpoint/2010/main" val="1585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277D75-74A1-D44C-8037-66616579723C}"/>
              </a:ext>
            </a:extLst>
          </p:cNvPr>
          <p:cNvSpPr>
            <a:spLocks noGrp="1"/>
          </p:cNvSpPr>
          <p:nvPr>
            <p:ph type="title"/>
          </p:nvPr>
        </p:nvSpPr>
        <p:spPr>
          <a:xfrm>
            <a:off x="647700" y="365126"/>
            <a:ext cx="7711209" cy="1325563"/>
          </a:xfrm>
        </p:spPr>
        <p:txBody>
          <a:bodyPr>
            <a:normAutofit/>
          </a:bodyPr>
          <a:lstStyle/>
          <a:p>
            <a:r>
              <a:rPr kumimoji="1" lang="ja-JP" altLang="en-US" sz="3200">
                <a:latin typeface="ＭＳ Ｐゴシック" panose="020B0600070205080204" pitchFamily="50" charset="-128"/>
                <a:ea typeface="ＭＳ Ｐゴシック" panose="020B0600070205080204" pitchFamily="50" charset="-128"/>
              </a:rPr>
              <a:t>インスリンは、作用する時間により６種類に分類されます。</a:t>
            </a:r>
          </a:p>
        </p:txBody>
      </p:sp>
      <p:pic>
        <p:nvPicPr>
          <p:cNvPr id="4" name="図 3">
            <a:extLst>
              <a:ext uri="{FF2B5EF4-FFF2-40B4-BE49-F238E27FC236}">
                <a16:creationId xmlns:a16="http://schemas.microsoft.com/office/drawing/2014/main" id="{804FB4D2-33C0-7A4F-91F1-5AF80A60508B}"/>
              </a:ext>
            </a:extLst>
          </p:cNvPr>
          <p:cNvPicPr>
            <a:picLocks noChangeAspect="1"/>
          </p:cNvPicPr>
          <p:nvPr/>
        </p:nvPicPr>
        <p:blipFill>
          <a:blip r:embed="rId2"/>
          <a:stretch>
            <a:fillRect/>
          </a:stretch>
        </p:blipFill>
        <p:spPr>
          <a:xfrm>
            <a:off x="1617761" y="1624701"/>
            <a:ext cx="5908478" cy="4852785"/>
          </a:xfrm>
          <a:prstGeom prst="rect">
            <a:avLst/>
          </a:prstGeom>
        </p:spPr>
      </p:pic>
      <p:sp>
        <p:nvSpPr>
          <p:cNvPr id="3" name="スライド番号プレースホルダー 2"/>
          <p:cNvSpPr>
            <a:spLocks noGrp="1"/>
          </p:cNvSpPr>
          <p:nvPr>
            <p:ph type="sldNum" sz="quarter" idx="12"/>
          </p:nvPr>
        </p:nvSpPr>
        <p:spPr/>
        <p:txBody>
          <a:bodyPr/>
          <a:lstStyle/>
          <a:p>
            <a:fld id="{54940288-D547-7448-8B09-A689AA151481}" type="slidenum">
              <a:rPr kumimoji="1" lang="ja-JP" altLang="en-US" smtClean="0"/>
              <a:t>4</a:t>
            </a:fld>
            <a:endParaRPr kumimoji="1" lang="ja-JP" altLang="en-US"/>
          </a:p>
        </p:txBody>
      </p:sp>
    </p:spTree>
    <p:extLst>
      <p:ext uri="{BB962C8B-B14F-4D97-AF65-F5344CB8AC3E}">
        <p14:creationId xmlns:p14="http://schemas.microsoft.com/office/powerpoint/2010/main" val="3923008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3AE624-56D4-1746-ABCB-006E245BF7D9}"/>
              </a:ext>
            </a:extLst>
          </p:cNvPr>
          <p:cNvSpPr>
            <a:spLocks noGrp="1"/>
          </p:cNvSpPr>
          <p:nvPr>
            <p:ph type="title"/>
          </p:nvPr>
        </p:nvSpPr>
        <p:spPr>
          <a:xfrm>
            <a:off x="355528" y="596453"/>
            <a:ext cx="8859539" cy="512114"/>
          </a:xfrm>
        </p:spPr>
        <p:txBody>
          <a:bodyPr>
            <a:normAutofit/>
          </a:bodyPr>
          <a:lstStyle/>
          <a:p>
            <a:r>
              <a:rPr lang="ja-JP" altLang="en-US" sz="2800">
                <a:solidFill>
                  <a:srgbClr val="FF0000"/>
                </a:solidFill>
                <a:latin typeface="ＭＳ Ｐゴシック" panose="020B0600070205080204" pitchFamily="50" charset="-128"/>
                <a:ea typeface="ＭＳ Ｐゴシック" panose="020B0600070205080204" pitchFamily="50" charset="-128"/>
              </a:rPr>
              <a:t>院内</a:t>
            </a:r>
            <a:r>
              <a:rPr lang="ja-JP" altLang="en-US" sz="2800">
                <a:latin typeface="ＭＳ Ｐゴシック" panose="020B0600070205080204" pitchFamily="50" charset="-128"/>
                <a:ea typeface="ＭＳ Ｐゴシック" panose="020B0600070205080204" pitchFamily="50" charset="-128"/>
              </a:rPr>
              <a:t>のインスリン採用薬には以下の製剤があります。</a:t>
            </a:r>
            <a:endParaRPr kumimoji="1" lang="ja-JP" altLang="en-US" sz="2800">
              <a:latin typeface="ＭＳ Ｐゴシック" panose="020B0600070205080204" pitchFamily="50" charset="-128"/>
              <a:ea typeface="ＭＳ Ｐゴシック" panose="020B0600070205080204" pitchFamily="50" charset="-128"/>
            </a:endParaRPr>
          </a:p>
        </p:txBody>
      </p:sp>
      <p:sp>
        <p:nvSpPr>
          <p:cNvPr id="3" name="コンテンツ プレースホルダー 2"/>
          <p:cNvSpPr>
            <a:spLocks noGrp="1"/>
          </p:cNvSpPr>
          <p:nvPr>
            <p:ph idx="1"/>
          </p:nvPr>
        </p:nvSpPr>
        <p:spPr>
          <a:xfrm>
            <a:off x="5626978" y="3398582"/>
            <a:ext cx="8645077" cy="5395233"/>
          </a:xfrm>
        </p:spPr>
        <p:txBody>
          <a:bodyPr>
            <a:noAutofit/>
          </a:bodyPr>
          <a:lstStyle/>
          <a:p>
            <a:pPr marL="457200" lvl="1">
              <a:buNone/>
            </a:pPr>
            <a:endParaRPr lang="en-US" altLang="ja-JP" sz="1400"/>
          </a:p>
          <a:p>
            <a:pPr marL="0">
              <a:buNone/>
            </a:pPr>
            <a:r>
              <a:rPr lang="ja-JP" altLang="en-US" sz="1800"/>
              <a:t>　　</a:t>
            </a:r>
            <a:endParaRPr lang="en-US" altLang="ja-JP" sz="1800"/>
          </a:p>
        </p:txBody>
      </p:sp>
      <p:graphicFrame>
        <p:nvGraphicFramePr>
          <p:cNvPr id="6" name="表 5">
            <a:extLst>
              <a:ext uri="{FF2B5EF4-FFF2-40B4-BE49-F238E27FC236}">
                <a16:creationId xmlns:a16="http://schemas.microsoft.com/office/drawing/2014/main" id="{AB80BF4A-4326-DF44-A8EA-677992590C4F}"/>
              </a:ext>
            </a:extLst>
          </p:cNvPr>
          <p:cNvGraphicFramePr>
            <a:graphicFrameLocks noGrp="1"/>
          </p:cNvGraphicFramePr>
          <p:nvPr>
            <p:extLst>
              <p:ext uri="{D42A27DB-BD31-4B8C-83A1-F6EECF244321}">
                <p14:modId xmlns:p14="http://schemas.microsoft.com/office/powerpoint/2010/main" val="3222281307"/>
              </p:ext>
            </p:extLst>
          </p:nvPr>
        </p:nvGraphicFramePr>
        <p:xfrm>
          <a:off x="142134" y="1183149"/>
          <a:ext cx="8859539" cy="5625059"/>
        </p:xfrm>
        <a:graphic>
          <a:graphicData uri="http://schemas.openxmlformats.org/drawingml/2006/table">
            <a:tbl>
              <a:tblPr firstRow="1" bandRow="1">
                <a:tableStyleId>{5940675A-B579-460E-94D1-54222C63F5DA}</a:tableStyleId>
              </a:tblPr>
              <a:tblGrid>
                <a:gridCol w="8859539">
                  <a:extLst>
                    <a:ext uri="{9D8B030D-6E8A-4147-A177-3AD203B41FA5}">
                      <a16:colId xmlns:a16="http://schemas.microsoft.com/office/drawing/2014/main" val="603369977"/>
                    </a:ext>
                  </a:extLst>
                </a:gridCol>
              </a:tblGrid>
              <a:tr h="438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spc="0">
                          <a:solidFill>
                            <a:schemeClr val="accent1"/>
                          </a:solidFill>
                          <a:latin typeface="ＭＳ Ｐゴシック"/>
                          <a:ea typeface="ＭＳ Ｐゴシック"/>
                        </a:rPr>
                        <a:t>①超速効型</a:t>
                      </a:r>
                      <a:r>
                        <a:rPr lang="ja-JP" altLang="en-US" sz="2000" spc="0">
                          <a:latin typeface="ＭＳ Ｐゴシック"/>
                          <a:ea typeface="ＭＳ Ｐゴシック"/>
                        </a:rPr>
                        <a:t>：注射後</a:t>
                      </a:r>
                      <a:r>
                        <a:rPr lang="en-US" altLang="ja-JP" sz="2000" spc="0" dirty="0">
                          <a:latin typeface="ＭＳ Ｐゴシック"/>
                          <a:ea typeface="ＭＳ Ｐゴシック"/>
                        </a:rPr>
                        <a:t>10</a:t>
                      </a:r>
                      <a:r>
                        <a:rPr lang="ja-JP" altLang="en-US" sz="2000" spc="0">
                          <a:latin typeface="ＭＳ Ｐゴシック"/>
                          <a:ea typeface="ＭＳ Ｐゴシック"/>
                        </a:rPr>
                        <a:t>～</a:t>
                      </a:r>
                      <a:r>
                        <a:rPr lang="en-US" altLang="ja-JP" sz="2000" spc="0" dirty="0">
                          <a:latin typeface="ＭＳ Ｐゴシック"/>
                          <a:ea typeface="ＭＳ Ｐゴシック"/>
                        </a:rPr>
                        <a:t>20</a:t>
                      </a:r>
                      <a:r>
                        <a:rPr lang="ja-JP" altLang="en-US" sz="2000" spc="0">
                          <a:latin typeface="ＭＳ Ｐゴシック"/>
                          <a:ea typeface="ＭＳ Ｐゴシック"/>
                        </a:rPr>
                        <a:t>分で効果が現れるため、</a:t>
                      </a:r>
                      <a:r>
                        <a:rPr lang="ja-JP" altLang="en-US" sz="2000" u="sng" spc="0">
                          <a:solidFill>
                            <a:srgbClr val="339933"/>
                          </a:solidFill>
                          <a:latin typeface="ＭＳ Ｐゴシック"/>
                          <a:ea typeface="ＭＳ Ｐゴシック"/>
                        </a:rPr>
                        <a:t>食直前に注射</a:t>
                      </a:r>
                      <a:r>
                        <a:rPr lang="ja-JP" altLang="en-US" sz="2000" spc="0">
                          <a:solidFill>
                            <a:srgbClr val="339933"/>
                          </a:solidFill>
                          <a:latin typeface="ＭＳ Ｐゴシック"/>
                          <a:ea typeface="ＭＳ Ｐゴシック"/>
                        </a:rPr>
                        <a:t>。</a:t>
                      </a:r>
                      <a:endParaRPr lang="en-US" altLang="ja-JP" sz="2000" spc="0">
                        <a:solidFill>
                          <a:srgbClr val="339933"/>
                        </a:solidFill>
                        <a:latin typeface="ＭＳ Ｐゴシック"/>
                        <a:ea typeface="ＭＳ Ｐゴシック"/>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45526611"/>
                  </a:ext>
                </a:extLst>
              </a:tr>
              <a:tr h="667644">
                <a:tc>
                  <a:txBody>
                    <a:bodyPr/>
                    <a:lstStyle/>
                    <a:p>
                      <a:pPr marL="263525" lvl="0" indent="0">
                        <a:lnSpc>
                          <a:spcPct val="90000"/>
                        </a:lnSpc>
                        <a:buNone/>
                      </a:pPr>
                      <a:r>
                        <a:rPr lang="ja-JP" altLang="en-US" sz="1800" spc="0">
                          <a:latin typeface="ＭＳ Ｐゴシック"/>
                          <a:ea typeface="ＭＳ Ｐゴシック"/>
                        </a:rPr>
                        <a:t>アピドラ</a:t>
                      </a:r>
                      <a:r>
                        <a:rPr lang="en-US" altLang="ja-JP" sz="1800" spc="0" dirty="0">
                          <a:latin typeface="ＭＳ Ｐゴシック"/>
                          <a:ea typeface="ＭＳ Ｐゴシック"/>
                        </a:rPr>
                        <a:t>®</a:t>
                      </a:r>
                      <a:r>
                        <a:rPr lang="ja-JP" altLang="en-US" sz="1800" spc="0">
                          <a:latin typeface="ＭＳ Ｐゴシック"/>
                          <a:ea typeface="ＭＳ Ｐゴシック"/>
                        </a:rPr>
                        <a:t>注　ソロスター</a:t>
                      </a:r>
                      <a:r>
                        <a:rPr lang="en-US" altLang="ja-JP" sz="1800" spc="0" dirty="0">
                          <a:latin typeface="ＭＳ Ｐゴシック"/>
                          <a:ea typeface="ＭＳ Ｐゴシック"/>
                        </a:rPr>
                        <a:t>®</a:t>
                      </a:r>
                      <a:r>
                        <a:rPr lang="ja-JP" altLang="en-US" sz="1800" spc="0">
                          <a:latin typeface="ＭＳ Ｐゴシック"/>
                          <a:ea typeface="ＭＳ Ｐゴシック"/>
                        </a:rPr>
                        <a:t>、ノボラピッド</a:t>
                      </a:r>
                      <a:r>
                        <a:rPr lang="en-US" altLang="ja-JP" sz="1800" spc="0" dirty="0">
                          <a:latin typeface="ＭＳ Ｐゴシック"/>
                          <a:ea typeface="ＭＳ Ｐゴシック"/>
                        </a:rPr>
                        <a:t>®</a:t>
                      </a:r>
                      <a:r>
                        <a:rPr lang="ja-JP" altLang="en-US" sz="1800" spc="0">
                          <a:latin typeface="ＭＳ Ｐゴシック"/>
                          <a:ea typeface="ＭＳ Ｐゴシック"/>
                        </a:rPr>
                        <a:t>注　</a:t>
                      </a:r>
                      <a:r>
                        <a:rPr lang="en-US" altLang="ja-JP" sz="1800" spc="0" dirty="0">
                          <a:latin typeface="ＭＳ Ｐゴシック"/>
                          <a:ea typeface="ＭＳ Ｐゴシック"/>
                        </a:rPr>
                        <a:t>(</a:t>
                      </a:r>
                      <a:r>
                        <a:rPr lang="ja-JP" altLang="en-US" sz="1800" spc="0">
                          <a:latin typeface="ＭＳ Ｐゴシック"/>
                          <a:ea typeface="ＭＳ Ｐゴシック"/>
                        </a:rPr>
                        <a:t>フレックスタッチ</a:t>
                      </a:r>
                      <a:r>
                        <a:rPr lang="en-US" altLang="ja-JP" sz="1800" spc="0" dirty="0">
                          <a:latin typeface="ＭＳ Ｐゴシック"/>
                          <a:ea typeface="ＭＳ Ｐゴシック"/>
                        </a:rPr>
                        <a:t>®</a:t>
                      </a:r>
                      <a:r>
                        <a:rPr lang="ja-JP" altLang="en-US" sz="1800" spc="0">
                          <a:latin typeface="ＭＳ Ｐゴシック"/>
                          <a:ea typeface="ＭＳ Ｐゴシック"/>
                        </a:rPr>
                        <a:t>･イノレット</a:t>
                      </a:r>
                      <a:r>
                        <a:rPr lang="en-US" altLang="ja-JP" sz="1800" spc="0" dirty="0">
                          <a:latin typeface="ＭＳ Ｐゴシック"/>
                          <a:ea typeface="ＭＳ Ｐゴシック"/>
                        </a:rPr>
                        <a:t>®)</a:t>
                      </a:r>
                    </a:p>
                    <a:p>
                      <a:pPr marL="263525" lvl="0" indent="0">
                        <a:lnSpc>
                          <a:spcPct val="90000"/>
                        </a:lnSpc>
                        <a:buNone/>
                      </a:pPr>
                      <a:r>
                        <a:rPr lang="ja-JP" altLang="en-US" sz="1800" spc="0">
                          <a:latin typeface="ＭＳ Ｐゴシック"/>
                          <a:ea typeface="ＭＳ Ｐゴシック"/>
                        </a:rPr>
                        <a:t>ヒューマログ</a:t>
                      </a:r>
                      <a:r>
                        <a:rPr lang="en-US" altLang="ja-JP" sz="1800" spc="0" dirty="0">
                          <a:latin typeface="ＭＳ Ｐゴシック"/>
                          <a:ea typeface="ＭＳ Ｐゴシック"/>
                        </a:rPr>
                        <a:t>®</a:t>
                      </a:r>
                      <a:r>
                        <a:rPr lang="ja-JP" altLang="en-US" sz="1800" spc="0">
                          <a:latin typeface="ＭＳ Ｐゴシック"/>
                          <a:ea typeface="ＭＳ Ｐゴシック"/>
                        </a:rPr>
                        <a:t>注　ミリオペン</a:t>
                      </a:r>
                      <a:r>
                        <a:rPr lang="en-US" altLang="ja-JP" sz="1800" spc="0" dirty="0">
                          <a:latin typeface="ＭＳ Ｐゴシック"/>
                          <a:ea typeface="ＭＳ Ｐゴシック"/>
                        </a:rPr>
                        <a:t>®</a:t>
                      </a:r>
                      <a:r>
                        <a:rPr lang="ja-JP" altLang="en-US" sz="1800" spc="0">
                          <a:latin typeface="ＭＳ Ｐゴシック"/>
                          <a:ea typeface="ＭＳ Ｐゴシック"/>
                        </a:rPr>
                        <a:t>、ヒューマログ</a:t>
                      </a:r>
                      <a:r>
                        <a:rPr lang="en-US" altLang="ja-JP" sz="1800" spc="0" dirty="0">
                          <a:latin typeface="ＭＳ Ｐゴシック"/>
                          <a:ea typeface="ＭＳ Ｐゴシック"/>
                        </a:rPr>
                        <a:t>®</a:t>
                      </a:r>
                      <a:r>
                        <a:rPr lang="ja-JP" altLang="en-US" sz="1800" spc="0">
                          <a:latin typeface="ＭＳ Ｐゴシック"/>
                          <a:ea typeface="ＭＳ Ｐゴシック"/>
                        </a:rPr>
                        <a:t>注　ミリオペン</a:t>
                      </a:r>
                      <a:r>
                        <a:rPr lang="en-US" altLang="ja-JP" sz="1800" spc="0" dirty="0">
                          <a:latin typeface="ＭＳ Ｐゴシック"/>
                          <a:ea typeface="ＭＳ Ｐゴシック"/>
                        </a:rPr>
                        <a:t>®HD</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6961412"/>
                  </a:ext>
                </a:extLst>
              </a:tr>
              <a:tr h="438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spc="0">
                          <a:solidFill>
                            <a:schemeClr val="accent1"/>
                          </a:solidFill>
                          <a:latin typeface="ＭＳ Ｐゴシック"/>
                          <a:ea typeface="ＭＳ Ｐゴシック"/>
                        </a:rPr>
                        <a:t>②速効型</a:t>
                      </a:r>
                      <a:r>
                        <a:rPr lang="ja-JP" altLang="en-US" sz="2000" spc="0">
                          <a:latin typeface="ＭＳ Ｐゴシック"/>
                          <a:ea typeface="ＭＳ Ｐゴシック"/>
                        </a:rPr>
                        <a:t>：注射後</a:t>
                      </a:r>
                      <a:r>
                        <a:rPr lang="en-US" altLang="ja-JP" sz="2000" spc="0" dirty="0">
                          <a:latin typeface="ＭＳ Ｐゴシック"/>
                          <a:ea typeface="ＭＳ Ｐゴシック"/>
                        </a:rPr>
                        <a:t>30</a:t>
                      </a:r>
                      <a:r>
                        <a:rPr lang="ja-JP" altLang="en-US" sz="2000" spc="0">
                          <a:latin typeface="ＭＳ Ｐゴシック"/>
                          <a:ea typeface="ＭＳ Ｐゴシック"/>
                        </a:rPr>
                        <a:t>～</a:t>
                      </a:r>
                      <a:r>
                        <a:rPr lang="en-US" altLang="ja-JP" sz="2000" spc="0" dirty="0">
                          <a:latin typeface="ＭＳ Ｐゴシック"/>
                          <a:ea typeface="ＭＳ Ｐゴシック"/>
                        </a:rPr>
                        <a:t>60</a:t>
                      </a:r>
                      <a:r>
                        <a:rPr lang="ja-JP" altLang="en-US" sz="2000" spc="0">
                          <a:latin typeface="ＭＳ Ｐゴシック"/>
                          <a:ea typeface="ＭＳ Ｐゴシック"/>
                        </a:rPr>
                        <a:t>分で効果が現れるため、</a:t>
                      </a:r>
                      <a:r>
                        <a:rPr lang="ja-JP" altLang="en-US" sz="2000" u="sng" spc="0">
                          <a:solidFill>
                            <a:srgbClr val="339933"/>
                          </a:solidFill>
                          <a:latin typeface="ＭＳ Ｐゴシック"/>
                          <a:ea typeface="ＭＳ Ｐゴシック"/>
                        </a:rPr>
                        <a:t>食事の約</a:t>
                      </a:r>
                      <a:r>
                        <a:rPr lang="en-US" altLang="ja-JP" sz="2000" u="sng" spc="0" dirty="0">
                          <a:solidFill>
                            <a:srgbClr val="339933"/>
                          </a:solidFill>
                          <a:latin typeface="ＭＳ Ｐゴシック"/>
                          <a:ea typeface="ＭＳ Ｐゴシック"/>
                        </a:rPr>
                        <a:t>30</a:t>
                      </a:r>
                      <a:r>
                        <a:rPr lang="ja-JP" altLang="en-US" sz="2000" u="sng" spc="0">
                          <a:solidFill>
                            <a:srgbClr val="339933"/>
                          </a:solidFill>
                          <a:latin typeface="ＭＳ Ｐゴシック"/>
                          <a:ea typeface="ＭＳ Ｐゴシック"/>
                        </a:rPr>
                        <a:t>分前に注射</a:t>
                      </a:r>
                      <a:r>
                        <a:rPr lang="ja-JP" altLang="en-US" sz="2000" spc="0">
                          <a:solidFill>
                            <a:srgbClr val="339933"/>
                          </a:solidFill>
                          <a:latin typeface="ＭＳ Ｐゴシック"/>
                          <a:ea typeface="ＭＳ Ｐゴシック"/>
                        </a:rPr>
                        <a:t>。</a:t>
                      </a:r>
                      <a:endParaRPr lang="en-US" altLang="ja-JP" sz="2000" spc="0">
                        <a:solidFill>
                          <a:srgbClr val="339933"/>
                        </a:solidFill>
                        <a:latin typeface="ＭＳ Ｐゴシック"/>
                        <a:ea typeface="ＭＳ Ｐゴシック"/>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67335351"/>
                  </a:ext>
                </a:extLst>
              </a:tr>
              <a:tr h="438737">
                <a:tc>
                  <a:txBody>
                    <a:bodyPr/>
                    <a:lstStyle/>
                    <a:p>
                      <a:pPr marL="263525" lvl="0" indent="0">
                        <a:lnSpc>
                          <a:spcPct val="90000"/>
                        </a:lnSpc>
                        <a:buNone/>
                      </a:pPr>
                      <a:r>
                        <a:rPr lang="ja-JP" altLang="en-US" sz="1800" spc="0">
                          <a:latin typeface="ＭＳ Ｐゴシック"/>
                          <a:ea typeface="ＭＳ Ｐゴシック"/>
                        </a:rPr>
                        <a:t>ノボリン</a:t>
                      </a:r>
                      <a:r>
                        <a:rPr lang="en-US" altLang="ja-JP" sz="1800" spc="0" dirty="0">
                          <a:latin typeface="ＭＳ Ｐゴシック"/>
                          <a:ea typeface="ＭＳ Ｐゴシック"/>
                        </a:rPr>
                        <a:t>®R</a:t>
                      </a:r>
                      <a:r>
                        <a:rPr lang="ja-JP" altLang="en-US" sz="1800" spc="0">
                          <a:latin typeface="ＭＳ Ｐゴシック"/>
                          <a:ea typeface="ＭＳ Ｐゴシック"/>
                        </a:rPr>
                        <a:t>注　フレックスペン</a:t>
                      </a:r>
                      <a:r>
                        <a:rPr lang="en-US" altLang="ja-JP" sz="1800" spc="0" dirty="0">
                          <a:latin typeface="ＭＳ Ｐゴシック"/>
                          <a:ea typeface="ＭＳ Ｐゴシック"/>
                        </a:rPr>
                        <a:t>®</a:t>
                      </a:r>
                      <a:r>
                        <a:rPr lang="ja-JP" altLang="en-US" sz="1800" spc="0">
                          <a:latin typeface="ＭＳ Ｐゴシック"/>
                          <a:ea typeface="ＭＳ Ｐゴシック"/>
                        </a:rPr>
                        <a:t>、ヒューマリン</a:t>
                      </a:r>
                      <a:r>
                        <a:rPr lang="en-US" altLang="ja-JP" sz="1800" spc="0" dirty="0">
                          <a:latin typeface="ＭＳ Ｐゴシック"/>
                          <a:ea typeface="ＭＳ Ｐゴシック"/>
                        </a:rPr>
                        <a:t>® R</a:t>
                      </a:r>
                      <a:r>
                        <a:rPr lang="ja-JP" altLang="en-US" sz="1800" spc="0">
                          <a:latin typeface="ＭＳ Ｐゴシック"/>
                          <a:ea typeface="ＭＳ Ｐゴシック"/>
                        </a:rPr>
                        <a:t>注（バイアル製剤）</a:t>
                      </a:r>
                      <a:endParaRPr kumimoji="1" lang="ja-JP" altLang="en-US" sz="1800" spc="0">
                        <a:latin typeface="ＭＳ Ｐゴシック"/>
                        <a:ea typeface="ＭＳ Ｐゴシック"/>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9271260"/>
                  </a:ext>
                </a:extLst>
              </a:tr>
              <a:tr h="7630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spc="0">
                          <a:solidFill>
                            <a:schemeClr val="accent1"/>
                          </a:solidFill>
                          <a:latin typeface="ＭＳ Ｐゴシック"/>
                          <a:ea typeface="ＭＳ Ｐゴシック"/>
                        </a:rPr>
                        <a:t>③中間型</a:t>
                      </a:r>
                      <a:r>
                        <a:rPr lang="ja-JP" altLang="en-US" sz="2000" spc="0">
                          <a:latin typeface="ＭＳ Ｐゴシック"/>
                          <a:ea typeface="ＭＳ Ｐゴシック"/>
                        </a:rPr>
                        <a:t>：</a:t>
                      </a:r>
                      <a:r>
                        <a:rPr lang="ja-JP" altLang="en-US" sz="2000" u="sng" spc="0">
                          <a:solidFill>
                            <a:srgbClr val="339933"/>
                          </a:solidFill>
                          <a:latin typeface="ＭＳ Ｐゴシック"/>
                          <a:ea typeface="ＭＳ Ｐゴシック"/>
                        </a:rPr>
                        <a:t>原則食事のタイミングに関わらず注射</a:t>
                      </a:r>
                      <a:r>
                        <a:rPr lang="ja-JP" altLang="en-US" sz="1800" u="sng" spc="0">
                          <a:solidFill>
                            <a:srgbClr val="339933"/>
                          </a:solidFill>
                          <a:latin typeface="ＭＳ Ｐゴシック"/>
                          <a:ea typeface="ＭＳ Ｐゴシック"/>
                        </a:rPr>
                        <a:t>（持効型と比べ作用のピークがあるので禁食時は減量などを検討</a:t>
                      </a:r>
                      <a:r>
                        <a:rPr lang="ja-JP" altLang="en-US" sz="2000" u="sng" spc="0">
                          <a:solidFill>
                            <a:srgbClr val="339933"/>
                          </a:solidFill>
                          <a:latin typeface="ＭＳ Ｐゴシック"/>
                          <a:ea typeface="ＭＳ Ｐゴシック"/>
                        </a:rPr>
                        <a:t>）。</a:t>
                      </a:r>
                      <a:r>
                        <a:rPr lang="ja-JP" altLang="en-US" sz="2000" u="sng" spc="0">
                          <a:solidFill>
                            <a:srgbClr val="FF0000"/>
                          </a:solidFill>
                          <a:latin typeface="ＭＳ Ｐゴシック"/>
                          <a:ea typeface="ＭＳ Ｐゴシック"/>
                        </a:rPr>
                        <a:t>混和が必要。</a:t>
                      </a:r>
                      <a:r>
                        <a:rPr lang="ja-JP" altLang="en-US" sz="1800" spc="0">
                          <a:latin typeface="ＭＳ Ｐゴシック"/>
                          <a:ea typeface="ＭＳ Ｐゴシック"/>
                        </a:rPr>
                        <a:t>ヒューマリン</a:t>
                      </a:r>
                      <a:r>
                        <a:rPr lang="en-US" altLang="ja-JP" sz="1800" spc="0" dirty="0">
                          <a:latin typeface="ＭＳ Ｐゴシック"/>
                          <a:ea typeface="ＭＳ Ｐゴシック"/>
                        </a:rPr>
                        <a:t>®N</a:t>
                      </a:r>
                      <a:r>
                        <a:rPr lang="ja-JP" altLang="en-US" sz="1800" spc="0">
                          <a:latin typeface="ＭＳ Ｐゴシック"/>
                          <a:ea typeface="ＭＳ Ｐゴシック"/>
                        </a:rPr>
                        <a:t>注（バイアル製剤）</a:t>
                      </a:r>
                      <a:endParaRPr kumimoji="1" lang="ja-JP" altLang="en-US" sz="1800" spc="0">
                        <a:latin typeface="ＭＳ Ｐゴシック"/>
                        <a:ea typeface="ＭＳ Ｐゴシック"/>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60239047"/>
                  </a:ext>
                </a:extLst>
              </a:tr>
              <a:tr h="438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spc="0">
                          <a:solidFill>
                            <a:schemeClr val="accent1"/>
                          </a:solidFill>
                          <a:latin typeface="ＭＳ Ｐゴシック" panose="020B0600070205080204" pitchFamily="50" charset="-128"/>
                          <a:ea typeface="ＭＳ Ｐゴシック" panose="020B0600070205080204" pitchFamily="50" charset="-128"/>
                        </a:rPr>
                        <a:t>④持効</a:t>
                      </a:r>
                      <a:r>
                        <a:rPr kumimoji="1" lang="ja-JP" altLang="en-US" sz="2000" b="1" spc="0">
                          <a:solidFill>
                            <a:schemeClr val="accent1"/>
                          </a:solidFill>
                          <a:latin typeface="ＭＳ Ｐゴシック" panose="020B0600070205080204" pitchFamily="50" charset="-128"/>
                          <a:ea typeface="ＭＳ Ｐゴシック" panose="020B0600070205080204" pitchFamily="50" charset="-128"/>
                        </a:rPr>
                        <a:t>型溶解</a:t>
                      </a:r>
                      <a:r>
                        <a:rPr kumimoji="1" lang="ja-JP" altLang="en-US" sz="2000" spc="0">
                          <a:latin typeface="ＭＳ Ｐゴシック" panose="020B0600070205080204" pitchFamily="50" charset="-128"/>
                          <a:ea typeface="ＭＳ Ｐゴシック" panose="020B0600070205080204" pitchFamily="50" charset="-128"/>
                        </a:rPr>
                        <a:t>：</a:t>
                      </a:r>
                      <a:r>
                        <a:rPr kumimoji="1" lang="ja-JP" altLang="en-US" sz="2000" u="sng" spc="0">
                          <a:solidFill>
                            <a:srgbClr val="339933"/>
                          </a:solidFill>
                          <a:latin typeface="ＭＳ Ｐゴシック" panose="020B0600070205080204" pitchFamily="50" charset="-128"/>
                          <a:ea typeface="ＭＳ Ｐゴシック" panose="020B0600070205080204" pitchFamily="50" charset="-128"/>
                        </a:rPr>
                        <a:t>原則食事のタイミングに関わらず注射。</a:t>
                      </a:r>
                      <a:endParaRPr kumimoji="1" lang="en-US" altLang="ja-JP" sz="2000" u="sng" spc="0">
                        <a:solidFill>
                          <a:srgbClr val="339933"/>
                        </a:solidFill>
                        <a:latin typeface="ＭＳ Ｐゴシック" panose="020B0600070205080204" pitchFamily="50" charset="-128"/>
                        <a:ea typeface="ＭＳ Ｐゴシック" panose="020B0600070205080204" pitchFamily="50" charset="-128"/>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47672282"/>
                  </a:ext>
                </a:extLst>
              </a:tr>
              <a:tr h="667644">
                <a:tc>
                  <a:txBody>
                    <a:bodyPr/>
                    <a:lstStyle/>
                    <a:p>
                      <a:pPr marL="263525" lvl="0" indent="0">
                        <a:lnSpc>
                          <a:spcPct val="90000"/>
                        </a:lnSpc>
                        <a:buNone/>
                        <a:tabLst/>
                      </a:pPr>
                      <a:r>
                        <a:rPr lang="ja-JP" altLang="en-US" sz="1800" spc="0">
                          <a:latin typeface="ＭＳ Ｐゴシック"/>
                          <a:ea typeface="ＭＳ Ｐゴシック"/>
                        </a:rPr>
                        <a:t>トレシーバ</a:t>
                      </a:r>
                      <a:r>
                        <a:rPr lang="en-US" altLang="ja-JP" sz="1800" spc="0" dirty="0">
                          <a:latin typeface="ＭＳ Ｐゴシック"/>
                          <a:ea typeface="ＭＳ Ｐゴシック"/>
                        </a:rPr>
                        <a:t>®</a:t>
                      </a:r>
                      <a:r>
                        <a:rPr lang="ja-JP" altLang="en-US" sz="1800" spc="0">
                          <a:latin typeface="ＭＳ Ｐゴシック"/>
                          <a:ea typeface="ＭＳ Ｐゴシック"/>
                        </a:rPr>
                        <a:t>注　フレックスタッチ</a:t>
                      </a:r>
                      <a:r>
                        <a:rPr lang="en-US" altLang="ja-JP" sz="1800" spc="0" dirty="0">
                          <a:latin typeface="ＭＳ Ｐゴシック"/>
                          <a:ea typeface="ＭＳ Ｐゴシック"/>
                        </a:rPr>
                        <a:t>®</a:t>
                      </a:r>
                      <a:r>
                        <a:rPr lang="ja-JP" altLang="en-US" sz="1800" spc="0">
                          <a:latin typeface="ＭＳ Ｐゴシック"/>
                          <a:ea typeface="ＭＳ Ｐゴシック"/>
                        </a:rPr>
                        <a:t>、レベミル</a:t>
                      </a:r>
                      <a:r>
                        <a:rPr lang="en-US" altLang="ja-JP" sz="1800" spc="0" dirty="0">
                          <a:latin typeface="ＭＳ Ｐゴシック"/>
                          <a:ea typeface="ＭＳ Ｐゴシック"/>
                        </a:rPr>
                        <a:t>®</a:t>
                      </a:r>
                      <a:r>
                        <a:rPr lang="ja-JP" altLang="en-US" sz="1800" spc="0">
                          <a:latin typeface="ＭＳ Ｐゴシック"/>
                          <a:ea typeface="ＭＳ Ｐゴシック"/>
                        </a:rPr>
                        <a:t>注　フレックスペン</a:t>
                      </a:r>
                      <a:r>
                        <a:rPr lang="en-US" altLang="ja-JP" sz="1800" spc="0" dirty="0">
                          <a:latin typeface="ＭＳ Ｐゴシック"/>
                          <a:ea typeface="ＭＳ Ｐゴシック"/>
                        </a:rPr>
                        <a:t>®</a:t>
                      </a:r>
                    </a:p>
                    <a:p>
                      <a:pPr marL="263525" lvl="0" indent="0">
                        <a:lnSpc>
                          <a:spcPct val="90000"/>
                        </a:lnSpc>
                        <a:buNone/>
                        <a:tabLst/>
                      </a:pPr>
                      <a:r>
                        <a:rPr lang="ja-JP" altLang="en-US" sz="1800" spc="0">
                          <a:latin typeface="ＭＳ Ｐゴシック"/>
                          <a:ea typeface="ＭＳ Ｐゴシック"/>
                        </a:rPr>
                        <a:t>ランタス</a:t>
                      </a:r>
                      <a:r>
                        <a:rPr lang="en-US" altLang="ja-JP" sz="1800" spc="0" dirty="0">
                          <a:latin typeface="ＭＳ Ｐゴシック"/>
                          <a:ea typeface="ＭＳ Ｐゴシック"/>
                        </a:rPr>
                        <a:t>®XR</a:t>
                      </a:r>
                      <a:r>
                        <a:rPr lang="ja-JP" altLang="en-US" sz="1800" spc="0">
                          <a:latin typeface="ＭＳ Ｐゴシック"/>
                          <a:ea typeface="ＭＳ Ｐゴシック"/>
                        </a:rPr>
                        <a:t>注　ソロスター</a:t>
                      </a:r>
                      <a:r>
                        <a:rPr lang="en-US" altLang="ja-JP" sz="1800" spc="0" dirty="0">
                          <a:latin typeface="ＭＳ Ｐゴシック"/>
                          <a:ea typeface="ＭＳ Ｐゴシック"/>
                        </a:rPr>
                        <a:t>®</a:t>
                      </a:r>
                      <a:r>
                        <a:rPr lang="ja-JP" altLang="en-US" sz="1800" spc="0">
                          <a:latin typeface="ＭＳ Ｐゴシック"/>
                          <a:ea typeface="ＭＳ Ｐゴシック"/>
                        </a:rPr>
                        <a:t>、</a:t>
                      </a:r>
                      <a:r>
                        <a:rPr kumimoji="1" lang="ja-JP" altLang="en-US" sz="1800" spc="0">
                          <a:latin typeface="ＭＳ Ｐゴシック"/>
                          <a:ea typeface="ＭＳ Ｐゴシック"/>
                        </a:rPr>
                        <a:t>インスリン　グラルギン</a:t>
                      </a:r>
                      <a:r>
                        <a:rPr kumimoji="1" lang="en-US" altLang="ja-JP" sz="1800" spc="0" dirty="0">
                          <a:latin typeface="ＭＳ Ｐゴシック"/>
                          <a:ea typeface="ＭＳ Ｐゴシック"/>
                        </a:rPr>
                        <a:t>BS</a:t>
                      </a:r>
                      <a:r>
                        <a:rPr kumimoji="1" lang="ja-JP" altLang="en-US" sz="1800" spc="0">
                          <a:latin typeface="ＭＳ Ｐゴシック"/>
                          <a:ea typeface="ＭＳ Ｐゴシック"/>
                        </a:rPr>
                        <a:t>注　ミリオペン</a:t>
                      </a:r>
                      <a:r>
                        <a:rPr lang="en-US" altLang="ja-JP" sz="1800" spc="0" dirty="0">
                          <a:latin typeface="ＭＳ Ｐゴシック"/>
                          <a:ea typeface="ＭＳ Ｐゴシック"/>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651526"/>
                  </a:ext>
                </a:extLst>
              </a:tr>
              <a:tr h="724871">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2000" b="1" spc="0">
                          <a:solidFill>
                            <a:schemeClr val="accent1"/>
                          </a:solidFill>
                          <a:latin typeface="ＭＳ Ｐゴシック"/>
                          <a:ea typeface="ＭＳ Ｐゴシック"/>
                        </a:rPr>
                        <a:t>⑤混合型</a:t>
                      </a:r>
                      <a:r>
                        <a:rPr lang="ja-JP" altLang="en-US" sz="2000" spc="0">
                          <a:latin typeface="ＭＳ Ｐゴシック"/>
                          <a:ea typeface="ＭＳ Ｐゴシック"/>
                          <a:sym typeface="Wingdings" pitchFamily="2" charset="2"/>
                        </a:rPr>
                        <a:t>：</a:t>
                      </a:r>
                      <a:r>
                        <a:rPr lang="ja-JP" altLang="en-US" sz="1800" spc="0">
                          <a:latin typeface="ＭＳ Ｐゴシック"/>
                          <a:ea typeface="ＭＳ Ｐゴシック"/>
                        </a:rPr>
                        <a:t>超速効型</a:t>
                      </a:r>
                      <a:r>
                        <a:rPr lang="en-US" altLang="ja-JP" sz="1800" spc="0" dirty="0">
                          <a:latin typeface="ＭＳ Ｐゴシック"/>
                          <a:ea typeface="ＭＳ Ｐゴシック"/>
                        </a:rPr>
                        <a:t>+</a:t>
                      </a:r>
                      <a:r>
                        <a:rPr lang="ja-JP" altLang="en-US" sz="1800" spc="0">
                          <a:latin typeface="ＭＳ Ｐゴシック"/>
                          <a:ea typeface="ＭＳ Ｐゴシック"/>
                        </a:rPr>
                        <a:t>中間型、</a:t>
                      </a:r>
                      <a:r>
                        <a:rPr lang="ja-JP" altLang="en-US" sz="2000" u="sng" spc="0">
                          <a:solidFill>
                            <a:srgbClr val="339933"/>
                          </a:solidFill>
                          <a:latin typeface="ＭＳ Ｐゴシック"/>
                          <a:ea typeface="ＭＳ Ｐゴシック"/>
                        </a:rPr>
                        <a:t>食直前に注射。</a:t>
                      </a:r>
                      <a:r>
                        <a:rPr lang="ja-JP" altLang="en-US" sz="1800" u="sng" spc="0">
                          <a:solidFill>
                            <a:srgbClr val="339933"/>
                          </a:solidFill>
                          <a:latin typeface="ＭＳ Ｐゴシック"/>
                          <a:ea typeface="ＭＳ Ｐゴシック"/>
                        </a:rPr>
                        <a:t>白濁した混和製剤、使用時に混和が必要。</a:t>
                      </a:r>
                      <a:r>
                        <a:rPr lang="ja-JP" sz="1800" b="0" i="0" u="none" strike="noStrike" spc="0" noProof="0">
                          <a:latin typeface="MS PGothic"/>
                          <a:ea typeface="MS PGothic"/>
                        </a:rPr>
                        <a:t>ヒューマログ</a:t>
                      </a:r>
                      <a:r>
                        <a:rPr lang="en-US" altLang="ja-JP" sz="1800" b="0" i="0" u="none" strike="noStrike" spc="0" noProof="0" dirty="0">
                          <a:latin typeface="MS PGothic"/>
                        </a:rPr>
                        <a:t>®</a:t>
                      </a:r>
                      <a:r>
                        <a:rPr lang="ja-JP" sz="1800" b="0" i="0" u="none" strike="noStrike" spc="0" noProof="0">
                          <a:latin typeface="MS PGothic"/>
                          <a:ea typeface="MS PGothic"/>
                        </a:rPr>
                        <a:t>ミックス</a:t>
                      </a:r>
                      <a:r>
                        <a:rPr lang="en-US" altLang="ja-JP" sz="1800" b="0" i="0" u="none" strike="noStrike" spc="0" noProof="0" dirty="0">
                          <a:latin typeface="MS PGothic"/>
                        </a:rPr>
                        <a:t>50</a:t>
                      </a:r>
                      <a:r>
                        <a:rPr lang="ja-JP" sz="1800" b="0" i="0" u="none" strike="noStrike" spc="0" noProof="0">
                          <a:latin typeface="MS PGothic"/>
                          <a:ea typeface="MS PGothic"/>
                        </a:rPr>
                        <a:t>注　ミリオペン</a:t>
                      </a:r>
                      <a:r>
                        <a:rPr lang="en-US" altLang="ja-JP" sz="1800" b="0" i="0" u="none" strike="noStrike" spc="0" noProof="0" dirty="0">
                          <a:latin typeface="MS PGothic"/>
                        </a:rPr>
                        <a:t>®</a:t>
                      </a:r>
                      <a:r>
                        <a:rPr lang="ja-JP" sz="1800" b="0" i="0" u="none" strike="noStrike" spc="0" noProof="0">
                          <a:latin typeface="MS PGothic"/>
                          <a:ea typeface="MS PGothic"/>
                        </a:rPr>
                        <a:t>、ノボラピッド</a:t>
                      </a:r>
                      <a:r>
                        <a:rPr lang="en-US" altLang="ja-JP" sz="1800" b="0" i="0" u="none" strike="noStrike" spc="0" noProof="0" dirty="0">
                          <a:latin typeface="MS PGothic"/>
                        </a:rPr>
                        <a:t>®70</a:t>
                      </a:r>
                      <a:r>
                        <a:rPr lang="ja-JP" sz="1800" b="0" i="0" u="none" strike="noStrike" spc="0" noProof="0">
                          <a:latin typeface="MS PGothic"/>
                          <a:ea typeface="MS PGothic"/>
                        </a:rPr>
                        <a:t>ミックス注　フレックスペン</a:t>
                      </a:r>
                      <a:r>
                        <a:rPr lang="en-US" altLang="ja-JP" sz="1800" b="0" i="0" u="none" strike="noStrike" spc="0" noProof="0" dirty="0">
                          <a:latin typeface="MS PGothic"/>
                        </a:rPr>
                        <a:t>®</a:t>
                      </a:r>
                      <a:endParaRPr lang="en-US" altLang="ja-JP" sz="2000" u="sng" spc="0" dirty="0">
                        <a:solidFill>
                          <a:srgbClr val="339933"/>
                        </a:solidFill>
                        <a:latin typeface="ＭＳ Ｐゴシック" panose="020B0600070205080204" pitchFamily="50" charset="-128"/>
                        <a:ea typeface="ＭＳ Ｐゴシック" panose="020B0600070205080204" pitchFamily="50" charset="-128"/>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lnB>
                    <a:lnTlToBr w="12700" cmpd="sng">
                      <a:noFill/>
                      <a:prstDash val="solid"/>
                    </a:lnTlToBr>
                    <a:lnBlToTr w="12700" cmpd="sng">
                      <a:noFill/>
                      <a:prstDash val="solid"/>
                    </a:lnBlToTr>
                  </a:tcPr>
                </a:tc>
                <a:extLst>
                  <a:ext uri="{0D108BD9-81ED-4DB2-BD59-A6C34878D82A}">
                    <a16:rowId xmlns:a16="http://schemas.microsoft.com/office/drawing/2014/main" val="2702214691"/>
                  </a:ext>
                </a:extLst>
              </a:tr>
              <a:tr h="724871">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2000" b="1" spc="0">
                          <a:solidFill>
                            <a:schemeClr val="accent1"/>
                          </a:solidFill>
                          <a:latin typeface="ＭＳ Ｐゴシック"/>
                          <a:ea typeface="ＭＳ Ｐゴシック"/>
                        </a:rPr>
                        <a:t>⑥配合溶解</a:t>
                      </a:r>
                      <a:r>
                        <a:rPr lang="ja-JP" altLang="en-US" sz="2000" spc="0">
                          <a:latin typeface="ＭＳ Ｐゴシック"/>
                          <a:ea typeface="ＭＳ Ｐゴシック"/>
                        </a:rPr>
                        <a:t>：超速効型</a:t>
                      </a:r>
                      <a:r>
                        <a:rPr lang="en-US" altLang="ja-JP" sz="2000" spc="0" dirty="0">
                          <a:latin typeface="ＭＳ Ｐゴシック"/>
                          <a:ea typeface="ＭＳ Ｐゴシック"/>
                        </a:rPr>
                        <a:t>+</a:t>
                      </a:r>
                      <a:r>
                        <a:rPr lang="ja-JP" altLang="en-US" sz="2000" spc="0">
                          <a:latin typeface="ＭＳ Ｐゴシック"/>
                          <a:ea typeface="ＭＳ Ｐゴシック"/>
                        </a:rPr>
                        <a:t>持効型溶解、</a:t>
                      </a:r>
                      <a:r>
                        <a:rPr lang="ja-JP" altLang="en-US" sz="2000" u="sng" spc="0">
                          <a:solidFill>
                            <a:srgbClr val="339933"/>
                          </a:solidFill>
                          <a:latin typeface="ＭＳ Ｐゴシック"/>
                          <a:ea typeface="ＭＳ Ｐゴシック"/>
                        </a:rPr>
                        <a:t>食直前に注射。</a:t>
                      </a:r>
                      <a:r>
                        <a:rPr lang="ja-JP" altLang="en-US" sz="2000" spc="0">
                          <a:latin typeface="ＭＳ Ｐゴシック"/>
                          <a:ea typeface="ＭＳ Ｐゴシック"/>
                        </a:rPr>
                        <a:t>（混和は不要）</a:t>
                      </a:r>
                      <a:r>
                        <a:rPr lang="ja-JP" sz="1800" b="0" i="0" u="none" strike="noStrike" spc="0" noProof="0">
                          <a:latin typeface="MS PGothic"/>
                          <a:ea typeface="MS PGothic"/>
                        </a:rPr>
                        <a:t>ライゾデグ</a:t>
                      </a:r>
                      <a:r>
                        <a:rPr lang="en-US" altLang="ja-JP" sz="1800" b="0" i="0" u="none" strike="noStrike" spc="0" noProof="0" dirty="0">
                          <a:latin typeface="MS PGothic"/>
                        </a:rPr>
                        <a:t>®</a:t>
                      </a:r>
                      <a:r>
                        <a:rPr lang="ja-JP" sz="1800" b="0" i="0" u="none" strike="noStrike" spc="0" noProof="0">
                          <a:latin typeface="MS PGothic"/>
                          <a:ea typeface="MS PGothic"/>
                        </a:rPr>
                        <a:t>配合注　フレックスタッチ</a:t>
                      </a:r>
                      <a:r>
                        <a:rPr lang="en-US" altLang="ja-JP" sz="1800" b="0" i="0" u="none" strike="noStrike" spc="0" noProof="0" dirty="0">
                          <a:latin typeface="MS PGothic"/>
                        </a:rPr>
                        <a:t>®</a:t>
                      </a:r>
                      <a:endParaRPr lang="en-US" altLang="ja-JP" sz="1800" spc="0" dirty="0">
                        <a:latin typeface="ＭＳ Ｐゴシック"/>
                        <a:ea typeface="ＭＳ Ｐゴシック"/>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lnT>
                    <a:lnB w="0" cmpd="sng">
                      <a:noFill/>
                    </a:lnB>
                    <a:lnTlToBr w="12700" cmpd="sng">
                      <a:noFill/>
                      <a:prstDash val="solid"/>
                    </a:lnTlToBr>
                    <a:lnBlToTr w="12700" cmpd="sng">
                      <a:noFill/>
                      <a:prstDash val="solid"/>
                    </a:lnBlToTr>
                  </a:tcPr>
                </a:tc>
                <a:extLst>
                  <a:ext uri="{0D108BD9-81ED-4DB2-BD59-A6C34878D82A}">
                    <a16:rowId xmlns:a16="http://schemas.microsoft.com/office/drawing/2014/main" val="870751865"/>
                  </a:ext>
                </a:extLst>
              </a:tr>
              <a:tr h="322060">
                <a:tc>
                  <a:txBody>
                    <a:bodyPr/>
                    <a:lstStyle/>
                    <a:p>
                      <a:pPr marL="263525" marR="0" lvl="0" indent="0" algn="l" rtl="0" eaLnBrk="1" fontAlgn="auto" latinLnBrk="0" hangingPunct="1">
                        <a:lnSpc>
                          <a:spcPct val="90000"/>
                        </a:lnSpc>
                        <a:spcBef>
                          <a:spcPts val="0"/>
                        </a:spcBef>
                        <a:spcAft>
                          <a:spcPts val="0"/>
                        </a:spcAft>
                        <a:buClrTx/>
                        <a:buSzTx/>
                        <a:buFontTx/>
                        <a:buNone/>
                      </a:pPr>
                      <a:r>
                        <a:rPr lang="ja-JP" altLang="en-US" sz="1800" spc="0" dirty="0">
                          <a:latin typeface="ＭＳ Ｐゴシック"/>
                          <a:ea typeface="ＭＳ Ｐゴシック"/>
                        </a:rPr>
                        <a:t>　　</a:t>
                      </a:r>
                      <a:endParaRPr lang="ja-JP" altLang="en-US" sz="1800" b="0" i="0" u="none" strike="noStrike" spc="0" noProof="0" dirty="0">
                        <a:solidFill>
                          <a:srgbClr val="FF0000"/>
                        </a:solidFill>
                        <a:latin typeface="MS PGothic"/>
                        <a:ea typeface="MS PGothic"/>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mpd="sng">
                      <a:noFill/>
                    </a:lnT>
                    <a:lnB w="12700" cmpd="sng">
                      <a:solidFill>
                        <a:schemeClr val="tx1"/>
                      </a:solidFill>
                    </a:lnB>
                    <a:lnTlToBr w="12700" cmpd="sng">
                      <a:noFill/>
                      <a:prstDash val="solid"/>
                    </a:lnTlToBr>
                    <a:lnBlToTr w="12700" cmpd="sng">
                      <a:noFill/>
                      <a:prstDash val="solid"/>
                    </a:lnBlToTr>
                  </a:tcPr>
                </a:tc>
                <a:extLst>
                  <a:ext uri="{0D108BD9-81ED-4DB2-BD59-A6C34878D82A}">
                    <a16:rowId xmlns:a16="http://schemas.microsoft.com/office/drawing/2014/main" val="2761241009"/>
                  </a:ext>
                </a:extLst>
              </a:tr>
            </a:tbl>
          </a:graphicData>
        </a:graphic>
      </p:graphicFrame>
      <p:sp>
        <p:nvSpPr>
          <p:cNvPr id="4" name="テキスト ボックス 3">
            <a:extLst>
              <a:ext uri="{FF2B5EF4-FFF2-40B4-BE49-F238E27FC236}">
                <a16:creationId xmlns:a16="http://schemas.microsoft.com/office/drawing/2014/main" id="{762D7439-A664-2148-8391-DFD9B4A9ED66}"/>
              </a:ext>
            </a:extLst>
          </p:cNvPr>
          <p:cNvSpPr txBox="1"/>
          <p:nvPr/>
        </p:nvSpPr>
        <p:spPr>
          <a:xfrm>
            <a:off x="142134" y="71388"/>
            <a:ext cx="8859539" cy="584775"/>
          </a:xfrm>
          <a:prstGeom prst="rect">
            <a:avLst/>
          </a:prstGeom>
          <a:solidFill>
            <a:srgbClr val="FFFF00"/>
          </a:solidFill>
          <a:ln>
            <a:solidFill>
              <a:srgbClr val="FF0000"/>
            </a:solidFill>
          </a:ln>
        </p:spPr>
        <p:txBody>
          <a:bodyPr wrap="square" rtlCol="0">
            <a:spAutoFit/>
          </a:bodyPr>
          <a:lstStyle/>
          <a:p>
            <a:r>
              <a:rPr kumimoji="1" lang="ja-JP" altLang="en-US" sz="1600">
                <a:solidFill>
                  <a:srgbClr val="FF0000"/>
                </a:solidFill>
              </a:rPr>
              <a:t>注）こちらに掲載しているのは、国立国際医療研究センター病院で院内採用している薬剤です。適宜修正してご活用ください。</a:t>
            </a:r>
          </a:p>
        </p:txBody>
      </p:sp>
    </p:spTree>
    <p:extLst>
      <p:ext uri="{BB962C8B-B14F-4D97-AF65-F5344CB8AC3E}">
        <p14:creationId xmlns:p14="http://schemas.microsoft.com/office/powerpoint/2010/main" val="312921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851147" y="6085348"/>
            <a:ext cx="2057400" cy="365125"/>
          </a:xfrm>
        </p:spPr>
        <p:txBody>
          <a:bodyPr/>
          <a:lstStyle/>
          <a:p>
            <a:fld id="{54940288-D547-7448-8B09-A689AA151481}" type="slidenum">
              <a:rPr kumimoji="1" lang="ja-JP" altLang="en-US" smtClean="0">
                <a:latin typeface="ＭＳ Ｐゴシック" panose="020B0600070205080204" pitchFamily="50" charset="-128"/>
                <a:ea typeface="ＭＳ Ｐゴシック" panose="020B0600070205080204" pitchFamily="50" charset="-128"/>
              </a:rPr>
              <a:t>6</a:t>
            </a:fld>
            <a:endParaRPr kumimoji="1" lang="ja-JP" altLang="en-US">
              <a:latin typeface="ＭＳ Ｐゴシック" panose="020B0600070205080204" pitchFamily="50" charset="-128"/>
              <a:ea typeface="ＭＳ Ｐゴシック" panose="020B0600070205080204" pitchFamily="50" charset="-128"/>
            </a:endParaRPr>
          </a:p>
        </p:txBody>
      </p:sp>
      <p:graphicFrame>
        <p:nvGraphicFramePr>
          <p:cNvPr id="5" name="表 4">
            <a:extLst>
              <a:ext uri="{FF2B5EF4-FFF2-40B4-BE49-F238E27FC236}">
                <a16:creationId xmlns:a16="http://schemas.microsoft.com/office/drawing/2014/main" id="{8FAF9E0D-F085-40F0-A059-0C410075BE97}"/>
              </a:ext>
            </a:extLst>
          </p:cNvPr>
          <p:cNvGraphicFramePr>
            <a:graphicFrameLocks noGrp="1"/>
          </p:cNvGraphicFramePr>
          <p:nvPr/>
        </p:nvGraphicFramePr>
        <p:xfrm>
          <a:off x="142229" y="945640"/>
          <a:ext cx="8859539" cy="689728"/>
        </p:xfrm>
        <a:graphic>
          <a:graphicData uri="http://schemas.openxmlformats.org/drawingml/2006/table">
            <a:tbl>
              <a:tblPr firstRow="1" bandRow="1">
                <a:tableStyleId>{5940675A-B579-460E-94D1-54222C63F5DA}</a:tableStyleId>
              </a:tblPr>
              <a:tblGrid>
                <a:gridCol w="8859539">
                  <a:extLst>
                    <a:ext uri="{9D8B030D-6E8A-4147-A177-3AD203B41FA5}">
                      <a16:colId xmlns:a16="http://schemas.microsoft.com/office/drawing/2014/main" val="244009750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b="1" spc="0">
                          <a:solidFill>
                            <a:schemeClr val="accent1"/>
                          </a:solidFill>
                          <a:latin typeface="ＭＳ Ｐゴシック" panose="020B0600070205080204" pitchFamily="50" charset="-128"/>
                          <a:ea typeface="ＭＳ Ｐゴシック" panose="020B0600070205080204" pitchFamily="50" charset="-128"/>
                        </a:rPr>
                        <a:t>⑦GLP</a:t>
                      </a:r>
                      <a:r>
                        <a:rPr lang="en-US" altLang="ja-JP" sz="1800" b="1" spc="-150">
                          <a:solidFill>
                            <a:schemeClr val="accent1"/>
                          </a:solidFill>
                          <a:latin typeface="ＭＳ Ｐゴシック" panose="020B0600070205080204" pitchFamily="50" charset="-128"/>
                          <a:ea typeface="ＭＳ Ｐゴシック" panose="020B0600070205080204" pitchFamily="50" charset="-128"/>
                        </a:rPr>
                        <a:t>-1</a:t>
                      </a:r>
                      <a:r>
                        <a:rPr lang="ja-JP" altLang="en-US" sz="1800" b="1" spc="-150">
                          <a:solidFill>
                            <a:schemeClr val="accent1"/>
                          </a:solidFill>
                          <a:latin typeface="ＭＳ Ｐゴシック" panose="020B0600070205080204" pitchFamily="50" charset="-128"/>
                          <a:ea typeface="ＭＳ Ｐゴシック" panose="020B0600070205080204" pitchFamily="50" charset="-128"/>
                        </a:rPr>
                        <a:t>アナログ</a:t>
                      </a:r>
                      <a:r>
                        <a:rPr lang="ja-JP" altLang="en-US" sz="1800" b="1" spc="0">
                          <a:solidFill>
                            <a:schemeClr val="accent1"/>
                          </a:solidFill>
                          <a:latin typeface="ＭＳ Ｐゴシック" panose="020B0600070205080204" pitchFamily="50" charset="-128"/>
                          <a:ea typeface="ＭＳ Ｐゴシック" panose="020B0600070205080204" pitchFamily="50" charset="-128"/>
                        </a:rPr>
                        <a:t>製剤</a:t>
                      </a:r>
                      <a:r>
                        <a:rPr lang="ja-JP" altLang="en-US" sz="1800" spc="0">
                          <a:latin typeface="ＭＳ Ｐゴシック" panose="020B0600070205080204" pitchFamily="50" charset="-128"/>
                          <a:ea typeface="ＭＳ Ｐゴシック" panose="020B0600070205080204" pitchFamily="50" charset="-128"/>
                        </a:rPr>
                        <a:t>：</a:t>
                      </a:r>
                      <a:r>
                        <a:rPr lang="ja-JP" altLang="en-US" sz="1800" spc="-150">
                          <a:solidFill>
                            <a:schemeClr val="tx1"/>
                          </a:solidFill>
                          <a:latin typeface="ＭＳ Ｐゴシック" panose="020B0600070205080204" pitchFamily="50" charset="-128"/>
                          <a:ea typeface="ＭＳ Ｐゴシック" panose="020B0600070205080204" pitchFamily="50" charset="-128"/>
                        </a:rPr>
                        <a:t>インスリンではない</a:t>
                      </a:r>
                      <a:r>
                        <a:rPr lang="ja-JP" altLang="en-US" sz="1800" spc="0">
                          <a:solidFill>
                            <a:schemeClr val="tx1"/>
                          </a:solidFill>
                          <a:latin typeface="ＭＳ Ｐゴシック" panose="020B0600070205080204" pitchFamily="50" charset="-128"/>
                          <a:ea typeface="ＭＳ Ｐゴシック" panose="020B0600070205080204" pitchFamily="50" charset="-128"/>
                        </a:rPr>
                        <a:t>糖尿病の注射製剤、</a:t>
                      </a:r>
                      <a:r>
                        <a:rPr lang="ja-JP" altLang="en-US" sz="1600" u="sng" spc="0">
                          <a:solidFill>
                            <a:srgbClr val="339933"/>
                          </a:solidFill>
                          <a:latin typeface="ＭＳ Ｐゴシック" panose="020B0600070205080204" pitchFamily="50" charset="-128"/>
                          <a:ea typeface="ＭＳ Ｐゴシック" panose="020B0600070205080204" pitchFamily="50" charset="-128"/>
                        </a:rPr>
                        <a:t>食事のタイミングに関わらず注射。</a:t>
                      </a:r>
                      <a:endParaRPr lang="en-US" altLang="ja-JP" sz="1800" u="sng" spc="0">
                        <a:solidFill>
                          <a:srgbClr val="339933"/>
                        </a:solidFill>
                        <a:latin typeface="ＭＳ Ｐゴシック" panose="020B0600070205080204" pitchFamily="50" charset="-128"/>
                        <a:ea typeface="ＭＳ Ｐゴシック" panose="020B0600070205080204" pitchFamily="50" charset="-128"/>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16331467"/>
                  </a:ext>
                </a:extLst>
              </a:tr>
              <a:tr h="280206">
                <a:tc>
                  <a:txBody>
                    <a:bodyPr/>
                    <a:lstStyle/>
                    <a:p>
                      <a:pPr marL="263525" lvl="0" indent="0">
                        <a:lnSpc>
                          <a:spcPct val="90000"/>
                        </a:lnSpc>
                        <a:buNone/>
                      </a:pPr>
                      <a:r>
                        <a:rPr lang="ja-JP" altLang="en-US" sz="1800" spc="0">
                          <a:latin typeface="ＭＳ Ｐゴシック" panose="020B0600070205080204" pitchFamily="50" charset="-128"/>
                          <a:ea typeface="ＭＳ Ｐゴシック" panose="020B0600070205080204" pitchFamily="50" charset="-128"/>
                        </a:rPr>
                        <a:t>トルリシティ皮下注</a:t>
                      </a:r>
                      <a:r>
                        <a:rPr lang="en-US" altLang="ja-JP" sz="1800" spc="0">
                          <a:latin typeface="ＭＳ Ｐゴシック" panose="020B0600070205080204" pitchFamily="50" charset="-128"/>
                          <a:ea typeface="ＭＳ Ｐゴシック" panose="020B0600070205080204" pitchFamily="50" charset="-128"/>
                        </a:rPr>
                        <a:t>®</a:t>
                      </a:r>
                      <a:r>
                        <a:rPr lang="ja-JP" altLang="en-US" sz="1800" spc="0">
                          <a:latin typeface="ＭＳ Ｐゴシック" panose="020B0600070205080204" pitchFamily="50" charset="-128"/>
                          <a:ea typeface="ＭＳ Ｐゴシック" panose="020B0600070205080204" pitchFamily="50" charset="-128"/>
                        </a:rPr>
                        <a:t>アテオス、ビクトーザ皮下注</a:t>
                      </a:r>
                      <a:r>
                        <a:rPr lang="en-US" altLang="ja-JP" sz="1800" spc="0">
                          <a:latin typeface="ＭＳ Ｐゴシック" panose="020B0600070205080204" pitchFamily="50" charset="-128"/>
                          <a:ea typeface="ＭＳ Ｐゴシック" panose="020B0600070205080204" pitchFamily="50" charset="-128"/>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075477"/>
                  </a:ext>
                </a:extLst>
              </a:tr>
            </a:tbl>
          </a:graphicData>
        </a:graphic>
      </p:graphicFrame>
      <p:sp>
        <p:nvSpPr>
          <p:cNvPr id="7" name="タイトル 1">
            <a:extLst>
              <a:ext uri="{FF2B5EF4-FFF2-40B4-BE49-F238E27FC236}">
                <a16:creationId xmlns:a16="http://schemas.microsoft.com/office/drawing/2014/main" id="{19311CF7-8CA6-47B8-9E56-C17EC8169418}"/>
              </a:ext>
            </a:extLst>
          </p:cNvPr>
          <p:cNvSpPr txBox="1">
            <a:spLocks/>
          </p:cNvSpPr>
          <p:nvPr/>
        </p:nvSpPr>
        <p:spPr>
          <a:xfrm>
            <a:off x="142230" y="278071"/>
            <a:ext cx="8859539" cy="5969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300">
                <a:latin typeface="ＭＳ Ｐゴシック" panose="020B0600070205080204" pitchFamily="50" charset="-128"/>
                <a:ea typeface="ＭＳ Ｐゴシック" panose="020B0600070205080204" pitchFamily="50" charset="-128"/>
              </a:rPr>
              <a:t>インスリン</a:t>
            </a:r>
            <a:r>
              <a:rPr lang="ja-JP" altLang="en-US" sz="2300" u="sng">
                <a:latin typeface="ＭＳ Ｐゴシック" panose="020B0600070205080204" pitchFamily="50" charset="-128"/>
                <a:ea typeface="ＭＳ Ｐゴシック" panose="020B0600070205080204" pitchFamily="50" charset="-128"/>
              </a:rPr>
              <a:t>以外</a:t>
            </a:r>
            <a:r>
              <a:rPr lang="ja-JP" altLang="en-US" sz="2300">
                <a:latin typeface="ＭＳ Ｐゴシック" panose="020B0600070205080204" pitchFamily="50" charset="-128"/>
                <a:ea typeface="ＭＳ Ｐゴシック" panose="020B0600070205080204" pitchFamily="50" charset="-128"/>
              </a:rPr>
              <a:t>の糖尿病治療薬の注射製剤には次のものがあります。</a:t>
            </a:r>
          </a:p>
        </p:txBody>
      </p:sp>
      <p:sp>
        <p:nvSpPr>
          <p:cNvPr id="13" name="コンテンツ プレースホルダー 4">
            <a:extLst>
              <a:ext uri="{FF2B5EF4-FFF2-40B4-BE49-F238E27FC236}">
                <a16:creationId xmlns:a16="http://schemas.microsoft.com/office/drawing/2014/main" id="{82860DE6-30A8-4360-A927-44F00464C67D}"/>
              </a:ext>
            </a:extLst>
          </p:cNvPr>
          <p:cNvSpPr txBox="1">
            <a:spLocks/>
          </p:cNvSpPr>
          <p:nvPr/>
        </p:nvSpPr>
        <p:spPr>
          <a:xfrm>
            <a:off x="4063785" y="2391682"/>
            <a:ext cx="4303467" cy="1088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spcBef>
                <a:spcPts val="600"/>
              </a:spcBef>
            </a:pPr>
            <a:r>
              <a:rPr lang="ja-JP" altLang="en-US" sz="1800">
                <a:latin typeface="ＭＳ Ｐゴシック" panose="020B0600070205080204" pitchFamily="50" charset="-128"/>
                <a:ea typeface="ＭＳ Ｐゴシック" panose="020B0600070205080204" pitchFamily="50" charset="-128"/>
              </a:rPr>
              <a:t>１日１回　</a:t>
            </a:r>
            <a:endParaRPr lang="en-US" altLang="ja-JP" sz="1800">
              <a:latin typeface="ＭＳ Ｐゴシック" panose="020B0600070205080204" pitchFamily="50" charset="-128"/>
              <a:ea typeface="ＭＳ Ｐゴシック" panose="020B0600070205080204" pitchFamily="50" charset="-128"/>
            </a:endParaRPr>
          </a:p>
          <a:p>
            <a:pPr>
              <a:spcBef>
                <a:spcPts val="600"/>
              </a:spcBef>
            </a:pPr>
            <a:r>
              <a:rPr lang="en-US" altLang="ja-JP" sz="1800">
                <a:latin typeface="ＭＳ Ｐゴシック" panose="020B0600070205080204" pitchFamily="50" charset="-128"/>
                <a:ea typeface="ＭＳ Ｐゴシック" panose="020B0600070205080204" pitchFamily="50" charset="-128"/>
              </a:rPr>
              <a:t>0.3 mg</a:t>
            </a:r>
            <a:r>
              <a:rPr lang="ja-JP" altLang="en-US" sz="1800">
                <a:latin typeface="ＭＳ Ｐゴシック" panose="020B0600070205080204" pitchFamily="50" charset="-128"/>
                <a:ea typeface="ＭＳ Ｐゴシック" panose="020B0600070205080204" pitchFamily="50" charset="-128"/>
              </a:rPr>
              <a:t>～最大</a:t>
            </a:r>
            <a:r>
              <a:rPr lang="en-US" altLang="ja-JP" sz="1800">
                <a:latin typeface="ＭＳ Ｐゴシック" panose="020B0600070205080204" pitchFamily="50" charset="-128"/>
                <a:ea typeface="ＭＳ Ｐゴシック" panose="020B0600070205080204" pitchFamily="50" charset="-128"/>
              </a:rPr>
              <a:t>1.8 mg/</a:t>
            </a:r>
            <a:r>
              <a:rPr lang="ja-JP" altLang="en-US" sz="1800">
                <a:latin typeface="ＭＳ Ｐゴシック" panose="020B0600070205080204" pitchFamily="50" charset="-128"/>
                <a:ea typeface="ＭＳ Ｐゴシック" panose="020B0600070205080204" pitchFamily="50" charset="-128"/>
              </a:rPr>
              <a:t>日</a:t>
            </a:r>
            <a:endParaRPr lang="en-US" altLang="ja-JP" sz="1800">
              <a:latin typeface="ＭＳ Ｐゴシック" panose="020B0600070205080204" pitchFamily="50" charset="-128"/>
              <a:ea typeface="ＭＳ Ｐゴシック" panose="020B0600070205080204" pitchFamily="50" charset="-128"/>
            </a:endParaRPr>
          </a:p>
          <a:p>
            <a:pPr>
              <a:spcBef>
                <a:spcPts val="600"/>
              </a:spcBef>
            </a:pPr>
            <a:r>
              <a:rPr lang="ja-JP" altLang="en-US" sz="1800">
                <a:latin typeface="ＭＳ Ｐゴシック" panose="020B0600070205080204" pitchFamily="50" charset="-128"/>
                <a:ea typeface="ＭＳ Ｐゴシック" panose="020B0600070205080204" pitchFamily="50" charset="-128"/>
              </a:rPr>
              <a:t>手技はインスリン製剤と同様</a:t>
            </a:r>
          </a:p>
        </p:txBody>
      </p:sp>
      <p:pic>
        <p:nvPicPr>
          <p:cNvPr id="15" name="図 14">
            <a:extLst>
              <a:ext uri="{FF2B5EF4-FFF2-40B4-BE49-F238E27FC236}">
                <a16:creationId xmlns:a16="http://schemas.microsoft.com/office/drawing/2014/main" id="{0EC07D18-C739-4C26-84BE-E9CCA24B9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32" y="2881735"/>
            <a:ext cx="3432283" cy="945121"/>
          </a:xfrm>
          <a:prstGeom prst="rect">
            <a:avLst/>
          </a:prstGeom>
        </p:spPr>
      </p:pic>
      <p:sp>
        <p:nvSpPr>
          <p:cNvPr id="16" name="テキスト ボックス 15">
            <a:extLst>
              <a:ext uri="{FF2B5EF4-FFF2-40B4-BE49-F238E27FC236}">
                <a16:creationId xmlns:a16="http://schemas.microsoft.com/office/drawing/2014/main" id="{268583F5-3F41-470A-A456-78F973D9F3D2}"/>
              </a:ext>
            </a:extLst>
          </p:cNvPr>
          <p:cNvSpPr txBox="1"/>
          <p:nvPr/>
        </p:nvSpPr>
        <p:spPr>
          <a:xfrm>
            <a:off x="495802" y="2191752"/>
            <a:ext cx="2621024"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b="1">
                <a:solidFill>
                  <a:prstClr val="black"/>
                </a:solidFill>
              </a:rPr>
              <a:t>ビクトーザ</a:t>
            </a:r>
            <a:r>
              <a:rPr lang="en-US" altLang="ja-JP" sz="2000">
                <a:solidFill>
                  <a:prstClr val="black"/>
                </a:solidFill>
              </a:rPr>
              <a:t>®</a:t>
            </a:r>
            <a:r>
              <a:rPr lang="ja-JP" altLang="en-US" sz="2000" b="1">
                <a:solidFill>
                  <a:prstClr val="black"/>
                </a:solidFill>
              </a:rPr>
              <a:t>皮下注</a:t>
            </a:r>
          </a:p>
        </p:txBody>
      </p:sp>
      <p:sp>
        <p:nvSpPr>
          <p:cNvPr id="17" name="テキスト ボックス 16">
            <a:extLst>
              <a:ext uri="{FF2B5EF4-FFF2-40B4-BE49-F238E27FC236}">
                <a16:creationId xmlns:a16="http://schemas.microsoft.com/office/drawing/2014/main" id="{0A0C8795-FEC6-4EB3-A829-C56849E5F3A1}"/>
              </a:ext>
            </a:extLst>
          </p:cNvPr>
          <p:cNvSpPr txBox="1"/>
          <p:nvPr/>
        </p:nvSpPr>
        <p:spPr>
          <a:xfrm>
            <a:off x="495802" y="4544490"/>
            <a:ext cx="2866830" cy="400110"/>
          </a:xfrm>
          <a:prstGeom prst="rect">
            <a:avLst/>
          </a:prstGeom>
          <a:ln w="38100">
            <a:solidFill>
              <a:srgbClr val="00B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b="1">
                <a:solidFill>
                  <a:prstClr val="black"/>
                </a:solidFill>
              </a:rPr>
              <a:t>トルリシティ</a:t>
            </a:r>
            <a:r>
              <a:rPr lang="en-US" altLang="ja-JP" sz="2000">
                <a:solidFill>
                  <a:prstClr val="black"/>
                </a:solidFill>
              </a:rPr>
              <a:t>®</a:t>
            </a:r>
            <a:r>
              <a:rPr lang="ja-JP" altLang="en-US" sz="2000" b="1">
                <a:solidFill>
                  <a:prstClr val="black"/>
                </a:solidFill>
              </a:rPr>
              <a:t>皮下注</a:t>
            </a:r>
          </a:p>
        </p:txBody>
      </p:sp>
      <p:pic>
        <p:nvPicPr>
          <p:cNvPr id="18" name="図 17">
            <a:extLst>
              <a:ext uri="{FF2B5EF4-FFF2-40B4-BE49-F238E27FC236}">
                <a16:creationId xmlns:a16="http://schemas.microsoft.com/office/drawing/2014/main" id="{3A4AB193-6911-403D-94B8-0FE9CCA24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793766" y="4046380"/>
            <a:ext cx="782180" cy="3378108"/>
          </a:xfrm>
          <a:prstGeom prst="rect">
            <a:avLst/>
          </a:prstGeom>
        </p:spPr>
      </p:pic>
      <p:sp>
        <p:nvSpPr>
          <p:cNvPr id="19" name="コンテンツ プレースホルダー 4">
            <a:extLst>
              <a:ext uri="{FF2B5EF4-FFF2-40B4-BE49-F238E27FC236}">
                <a16:creationId xmlns:a16="http://schemas.microsoft.com/office/drawing/2014/main" id="{A7BFF7CF-DFB6-448B-A259-1A70B53F33E1}"/>
              </a:ext>
            </a:extLst>
          </p:cNvPr>
          <p:cNvSpPr txBox="1">
            <a:spLocks/>
          </p:cNvSpPr>
          <p:nvPr/>
        </p:nvSpPr>
        <p:spPr>
          <a:xfrm>
            <a:off x="4063785" y="4890295"/>
            <a:ext cx="4844762" cy="84513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spcBef>
                <a:spcPts val="600"/>
              </a:spcBef>
            </a:pPr>
            <a:r>
              <a:rPr lang="ja-JP" altLang="en-US" sz="1800" b="1">
                <a:solidFill>
                  <a:srgbClr val="00B050"/>
                </a:solidFill>
                <a:latin typeface="ＭＳ Ｐゴシック" panose="020B0600070205080204" pitchFamily="50" charset="-128"/>
                <a:ea typeface="ＭＳ Ｐゴシック" panose="020B0600070205080204" pitchFamily="50" charset="-128"/>
              </a:rPr>
              <a:t>週１回</a:t>
            </a:r>
            <a:r>
              <a:rPr lang="ja-JP" altLang="en-US" sz="1800">
                <a:solidFill>
                  <a:prstClr val="black"/>
                </a:solidFill>
                <a:latin typeface="ＭＳ Ｐゴシック" panose="020B0600070205080204" pitchFamily="50" charset="-128"/>
                <a:ea typeface="ＭＳ Ｐゴシック" panose="020B0600070205080204" pitchFamily="50" charset="-128"/>
              </a:rPr>
              <a:t>、毎週同一曜日に皮下投与</a:t>
            </a:r>
            <a:endParaRPr lang="en-US" altLang="ja-JP" sz="1800">
              <a:solidFill>
                <a:prstClr val="black"/>
              </a:solidFill>
              <a:latin typeface="ＭＳ Ｐゴシック" panose="020B0600070205080204" pitchFamily="50" charset="-128"/>
              <a:ea typeface="ＭＳ Ｐゴシック" panose="020B0600070205080204" pitchFamily="50" charset="-128"/>
            </a:endParaRPr>
          </a:p>
          <a:p>
            <a:pPr>
              <a:spcBef>
                <a:spcPts val="600"/>
              </a:spcBef>
            </a:pPr>
            <a:r>
              <a:rPr lang="ja-JP" altLang="en-US" sz="1800">
                <a:solidFill>
                  <a:prstClr val="black"/>
                </a:solidFill>
                <a:latin typeface="ＭＳ Ｐゴシック" panose="020B0600070205080204" pitchFamily="50" charset="-128"/>
                <a:ea typeface="ＭＳ Ｐゴシック" panose="020B0600070205080204" pitchFamily="50" charset="-128"/>
              </a:rPr>
              <a:t>キット製剤</a:t>
            </a:r>
            <a:br>
              <a:rPr lang="en-US" altLang="ja-JP" sz="1800">
                <a:solidFill>
                  <a:prstClr val="black"/>
                </a:solidFill>
                <a:latin typeface="ＭＳ Ｐゴシック" panose="020B0600070205080204" pitchFamily="50" charset="-128"/>
                <a:ea typeface="ＭＳ Ｐゴシック" panose="020B0600070205080204" pitchFamily="50" charset="-128"/>
              </a:rPr>
            </a:br>
            <a:r>
              <a:rPr lang="ja-JP" altLang="en-US" sz="1800">
                <a:solidFill>
                  <a:prstClr val="black"/>
                </a:solidFill>
                <a:latin typeface="ＭＳ Ｐゴシック" panose="020B0600070205080204" pitchFamily="50" charset="-128"/>
                <a:ea typeface="ＭＳ Ｐゴシック" panose="020B0600070205080204" pitchFamily="50" charset="-128"/>
              </a:rPr>
              <a:t>針の脱着や空打ちや用量調節は不要。</a:t>
            </a:r>
            <a:endParaRPr lang="en-US" altLang="ja-JP" sz="1800">
              <a:solidFill>
                <a:prstClr val="black"/>
              </a:solidFill>
              <a:latin typeface="ＭＳ Ｐゴシック" panose="020B0600070205080204" pitchFamily="50" charset="-128"/>
              <a:ea typeface="ＭＳ Ｐゴシック" panose="020B0600070205080204" pitchFamily="50" charset="-128"/>
            </a:endParaRPr>
          </a:p>
        </p:txBody>
      </p:sp>
      <p:sp>
        <p:nvSpPr>
          <p:cNvPr id="20" name="テキスト ボックス 19">
            <a:extLst>
              <a:ext uri="{FF2B5EF4-FFF2-40B4-BE49-F238E27FC236}">
                <a16:creationId xmlns:a16="http://schemas.microsoft.com/office/drawing/2014/main" id="{3B4D8AE8-2F63-4E2F-BCCF-984177258F4B}"/>
              </a:ext>
            </a:extLst>
          </p:cNvPr>
          <p:cNvSpPr txBox="1"/>
          <p:nvPr/>
        </p:nvSpPr>
        <p:spPr>
          <a:xfrm>
            <a:off x="466271" y="2591862"/>
            <a:ext cx="3119672"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（一般名：リラグルチド）</a:t>
            </a:r>
          </a:p>
        </p:txBody>
      </p:sp>
      <p:sp>
        <p:nvSpPr>
          <p:cNvPr id="21" name="テキスト ボックス 20">
            <a:extLst>
              <a:ext uri="{FF2B5EF4-FFF2-40B4-BE49-F238E27FC236}">
                <a16:creationId xmlns:a16="http://schemas.microsoft.com/office/drawing/2014/main" id="{D1F08181-3E40-494C-80EE-7CEA1139427C}"/>
              </a:ext>
            </a:extLst>
          </p:cNvPr>
          <p:cNvSpPr txBox="1"/>
          <p:nvPr/>
        </p:nvSpPr>
        <p:spPr>
          <a:xfrm>
            <a:off x="466271" y="4975010"/>
            <a:ext cx="3201161"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（一般名：デュラグルチド）</a:t>
            </a:r>
          </a:p>
        </p:txBody>
      </p:sp>
    </p:spTree>
    <p:extLst>
      <p:ext uri="{BB962C8B-B14F-4D97-AF65-F5344CB8AC3E}">
        <p14:creationId xmlns:p14="http://schemas.microsoft.com/office/powerpoint/2010/main" val="380699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6211" y="266108"/>
            <a:ext cx="7989138" cy="958843"/>
          </a:xfrm>
        </p:spPr>
        <p:txBody>
          <a:bodyPr/>
          <a:lstStyle/>
          <a:p>
            <a:r>
              <a:rPr kumimoji="1" lang="ja-JP" altLang="en-US" b="1">
                <a:latin typeface="+mn-ea"/>
                <a:ea typeface="+mn-ea"/>
              </a:rPr>
              <a:t>問題</a:t>
            </a:r>
          </a:p>
        </p:txBody>
      </p:sp>
      <p:sp>
        <p:nvSpPr>
          <p:cNvPr id="3" name="コンテンツ プレースホルダー 2"/>
          <p:cNvSpPr>
            <a:spLocks noGrp="1"/>
          </p:cNvSpPr>
          <p:nvPr>
            <p:ph idx="1"/>
          </p:nvPr>
        </p:nvSpPr>
        <p:spPr>
          <a:xfrm>
            <a:off x="1181819" y="1617549"/>
            <a:ext cx="7410090" cy="4015499"/>
          </a:xfrm>
        </p:spPr>
        <p:txBody>
          <a:bodyPr>
            <a:normAutofit/>
          </a:bodyPr>
          <a:lstStyle/>
          <a:p>
            <a:pPr marL="0" indent="0">
              <a:buNone/>
            </a:pPr>
            <a:r>
              <a:rPr lang="ja-JP" altLang="en-US" sz="2400" spc="-100">
                <a:latin typeface="ＭＳ Ｐゴシック" panose="020B0600070205080204" pitchFamily="50" charset="-128"/>
                <a:ea typeface="ＭＳ Ｐゴシック" panose="020B0600070205080204" pitchFamily="50" charset="-128"/>
              </a:rPr>
              <a:t>正しいものに○、誤っているものに</a:t>
            </a:r>
            <a:r>
              <a:rPr lang="en-US" altLang="ja-JP" sz="2400" spc="-100">
                <a:latin typeface="ＭＳ Ｐゴシック" panose="020B0600070205080204" pitchFamily="50" charset="-128"/>
                <a:ea typeface="ＭＳ Ｐゴシック" panose="020B0600070205080204" pitchFamily="50" charset="-128"/>
              </a:rPr>
              <a:t>×</a:t>
            </a:r>
            <a:r>
              <a:rPr lang="ja-JP" altLang="en-US" sz="2400" spc="-100">
                <a:latin typeface="ＭＳ Ｐゴシック" panose="020B0600070205080204" pitchFamily="50" charset="-128"/>
                <a:ea typeface="ＭＳ Ｐゴシック" panose="020B0600070205080204" pitchFamily="50" charset="-128"/>
              </a:rPr>
              <a:t>をつけて下さい。</a:t>
            </a:r>
            <a:endParaRPr lang="en-US" altLang="ja-JP" sz="2400" spc="-100">
              <a:latin typeface="ＭＳ Ｐゴシック" panose="020B0600070205080204" pitchFamily="50" charset="-128"/>
              <a:ea typeface="ＭＳ Ｐゴシック" panose="020B0600070205080204" pitchFamily="50" charset="-128"/>
            </a:endParaRPr>
          </a:p>
          <a:p>
            <a:pPr marL="0" indent="0">
              <a:buNone/>
            </a:pPr>
            <a:endParaRPr kumimoji="1"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r>
              <a:rPr kumimoji="1" lang="ja-JP" altLang="en-US" sz="2400" spc="-100">
                <a:latin typeface="ＭＳ Ｐゴシック" panose="020B0600070205080204" pitchFamily="50" charset="-128"/>
                <a:ea typeface="ＭＳ Ｐゴシック" panose="020B0600070205080204" pitchFamily="50" charset="-128"/>
              </a:rPr>
              <a:t>ヒューマログ</a:t>
            </a:r>
            <a:r>
              <a:rPr lang="en-US" altLang="ja-JP" sz="2400" spc="-100">
                <a:latin typeface="ＭＳ Ｐゴシック" panose="020B0600070205080204" pitchFamily="50" charset="-128"/>
                <a:ea typeface="ＭＳ Ｐゴシック" panose="020B0600070205080204" pitchFamily="50" charset="-128"/>
              </a:rPr>
              <a:t>®</a:t>
            </a:r>
            <a:r>
              <a:rPr kumimoji="1" lang="ja-JP" altLang="en-US" sz="2400" spc="-100">
                <a:latin typeface="ＭＳ Ｐゴシック" panose="020B0600070205080204" pitchFamily="50" charset="-128"/>
                <a:ea typeface="ＭＳ Ｐゴシック" panose="020B0600070205080204" pitchFamily="50" charset="-128"/>
              </a:rPr>
              <a:t>注は持効型インスリンに分類される。</a:t>
            </a: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r>
              <a:rPr lang="ja-JP" altLang="en-US" sz="2400" spc="-100">
                <a:latin typeface="ＭＳ Ｐゴシック" panose="020B0600070205080204" pitchFamily="50" charset="-128"/>
                <a:ea typeface="ＭＳ Ｐゴシック" panose="020B0600070205080204" pitchFamily="50" charset="-128"/>
              </a:rPr>
              <a:t>混合型インスリンは無色透明で混和操作は不要である。</a:t>
            </a: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r>
              <a:rPr lang="ja-JP" altLang="en-US" sz="2400" spc="-100">
                <a:latin typeface="ＭＳ Ｐゴシック" panose="020B0600070205080204" pitchFamily="50" charset="-128"/>
                <a:ea typeface="ＭＳ Ｐゴシック" panose="020B0600070205080204" pitchFamily="50" charset="-128"/>
              </a:rPr>
              <a:t>糖尿病治療の注射薬は、インスリンのみである。</a:t>
            </a: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endParaRPr lang="en-US" altLang="ja-JP" sz="2400" spc="-100">
              <a:latin typeface="ＭＳ Ｐゴシック" panose="020B0600070205080204" pitchFamily="50" charset="-128"/>
              <a:ea typeface="ＭＳ Ｐゴシック" panose="020B0600070205080204" pitchFamily="50" charset="-128"/>
            </a:endParaRPr>
          </a:p>
          <a:p>
            <a:pPr marL="385763" indent="-385763">
              <a:lnSpc>
                <a:spcPct val="100000"/>
              </a:lnSpc>
              <a:spcBef>
                <a:spcPts val="0"/>
              </a:spcBef>
              <a:buFont typeface="+mj-lt"/>
              <a:buAutoNum type="arabicPeriod"/>
            </a:pPr>
            <a:r>
              <a:rPr lang="ja-JP" altLang="en-US" sz="2400" spc="-100">
                <a:latin typeface="ＭＳ Ｐゴシック" panose="020B0600070205080204" pitchFamily="50" charset="-128"/>
                <a:ea typeface="ＭＳ Ｐゴシック" panose="020B0600070205080204" pitchFamily="50" charset="-128"/>
              </a:rPr>
              <a:t>禁食の指示があればインスリン製剤は全て中止する。</a:t>
            </a:r>
            <a:endParaRPr kumimoji="1" lang="ja-JP" altLang="en-US" sz="2400" spc="-100">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78268FB0-5BC6-EA4C-A920-A70AB42EB836}"/>
              </a:ext>
            </a:extLst>
          </p:cNvPr>
          <p:cNvPicPr>
            <a:picLocks noChangeAspect="1"/>
          </p:cNvPicPr>
          <p:nvPr/>
        </p:nvPicPr>
        <p:blipFill>
          <a:blip r:embed="rId2"/>
          <a:stretch>
            <a:fillRect/>
          </a:stretch>
        </p:blipFill>
        <p:spPr>
          <a:xfrm>
            <a:off x="7975345" y="209855"/>
            <a:ext cx="1080005" cy="1140850"/>
          </a:xfrm>
          <a:prstGeom prst="rect">
            <a:avLst/>
          </a:prstGeom>
        </p:spPr>
      </p:pic>
      <p:pic>
        <p:nvPicPr>
          <p:cNvPr id="5" name="図 4">
            <a:extLst>
              <a:ext uri="{FF2B5EF4-FFF2-40B4-BE49-F238E27FC236}">
                <a16:creationId xmlns:a16="http://schemas.microsoft.com/office/drawing/2014/main" id="{4B514F7F-2ED0-7347-A75D-D1DFEC06672D}"/>
              </a:ext>
            </a:extLst>
          </p:cNvPr>
          <p:cNvPicPr>
            <a:picLocks noChangeAspect="1"/>
          </p:cNvPicPr>
          <p:nvPr/>
        </p:nvPicPr>
        <p:blipFill>
          <a:blip r:embed="rId3"/>
          <a:stretch>
            <a:fillRect/>
          </a:stretch>
        </p:blipFill>
        <p:spPr>
          <a:xfrm>
            <a:off x="6875362" y="222483"/>
            <a:ext cx="1060184" cy="1115595"/>
          </a:xfrm>
          <a:prstGeom prst="rect">
            <a:avLst/>
          </a:prstGeom>
        </p:spPr>
      </p:pic>
      <p:sp>
        <p:nvSpPr>
          <p:cNvPr id="6" name="スライド番号プレースホルダー 5"/>
          <p:cNvSpPr>
            <a:spLocks noGrp="1"/>
          </p:cNvSpPr>
          <p:nvPr>
            <p:ph type="sldNum" sz="quarter" idx="12"/>
          </p:nvPr>
        </p:nvSpPr>
        <p:spPr/>
        <p:txBody>
          <a:bodyPr/>
          <a:lstStyle/>
          <a:p>
            <a:fld id="{54940288-D547-7448-8B09-A689AA151481}" type="slidenum">
              <a:rPr kumimoji="1" lang="ja-JP" altLang="en-US" smtClean="0"/>
              <a:t>7</a:t>
            </a:fld>
            <a:endParaRPr kumimoji="1" lang="ja-JP" altLang="en-US"/>
          </a:p>
        </p:txBody>
      </p:sp>
    </p:spTree>
    <p:extLst>
      <p:ext uri="{BB962C8B-B14F-4D97-AF65-F5344CB8AC3E}">
        <p14:creationId xmlns:p14="http://schemas.microsoft.com/office/powerpoint/2010/main" val="249125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2091" y="365126"/>
            <a:ext cx="7963259" cy="704549"/>
          </a:xfrm>
        </p:spPr>
        <p:txBody>
          <a:bodyPr/>
          <a:lstStyle/>
          <a:p>
            <a:r>
              <a:rPr kumimoji="1" lang="ja-JP" altLang="en-US" b="1">
                <a:latin typeface="+mn-ea"/>
                <a:ea typeface="+mn-ea"/>
              </a:rPr>
              <a:t>解答</a:t>
            </a:r>
          </a:p>
        </p:txBody>
      </p:sp>
      <p:sp>
        <p:nvSpPr>
          <p:cNvPr id="4" name="コンテンツ プレースホルダー 2">
            <a:extLst>
              <a:ext uri="{FF2B5EF4-FFF2-40B4-BE49-F238E27FC236}">
                <a16:creationId xmlns:a16="http://schemas.microsoft.com/office/drawing/2014/main" id="{9E88F42F-73DC-ED45-826E-84D48ED87F03}"/>
              </a:ext>
            </a:extLst>
          </p:cNvPr>
          <p:cNvSpPr txBox="1">
            <a:spLocks/>
          </p:cNvSpPr>
          <p:nvPr/>
        </p:nvSpPr>
        <p:spPr>
          <a:xfrm>
            <a:off x="293298" y="1069675"/>
            <a:ext cx="8625514" cy="576617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indent="-457200">
              <a:lnSpc>
                <a:spcPct val="100000"/>
              </a:lnSpc>
              <a:spcBef>
                <a:spcPts val="0"/>
              </a:spcBef>
              <a:buFont typeface="+mj-lt"/>
              <a:buAutoNum type="arabicPeriod"/>
            </a:pPr>
            <a:r>
              <a:rPr lang="ja-JP" altLang="en-US" sz="2400" spc="-100">
                <a:solidFill>
                  <a:schemeClr val="bg1">
                    <a:lumMod val="50000"/>
                  </a:schemeClr>
                </a:solidFill>
                <a:latin typeface="ＭＳ Ｐゴシック" panose="020B0600070205080204" pitchFamily="50" charset="-128"/>
                <a:ea typeface="ＭＳ Ｐゴシック" panose="020B0600070205080204" pitchFamily="50" charset="-128"/>
              </a:rPr>
              <a:t>ヒューマログ</a:t>
            </a:r>
            <a:r>
              <a:rPr lang="en-US" altLang="ja-JP" sz="2400" spc="-10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400" spc="-100">
                <a:solidFill>
                  <a:schemeClr val="bg1">
                    <a:lumMod val="50000"/>
                  </a:schemeClr>
                </a:solidFill>
                <a:latin typeface="ＭＳ Ｐゴシック" panose="020B0600070205080204" pitchFamily="50" charset="-128"/>
                <a:ea typeface="ＭＳ Ｐゴシック" panose="020B0600070205080204" pitchFamily="50" charset="-128"/>
              </a:rPr>
              <a:t>注は持効型インスリンに分類される。</a:t>
            </a:r>
            <a:endParaRPr lang="en-US" altLang="ja-JP" sz="2400" spc="-100">
              <a:solidFill>
                <a:schemeClr val="bg1">
                  <a:lumMod val="50000"/>
                </a:schemeClr>
              </a:solidFill>
              <a:latin typeface="ＭＳ Ｐゴシック" panose="020B0600070205080204" pitchFamily="50" charset="-128"/>
              <a:ea typeface="ＭＳ Ｐゴシック" panose="020B0600070205080204" pitchFamily="50" charset="-128"/>
            </a:endParaRPr>
          </a:p>
          <a:p>
            <a:pPr marL="457200" lvl="1" indent="0">
              <a:lnSpc>
                <a:spcPct val="100000"/>
              </a:lnSpc>
              <a:spcBef>
                <a:spcPts val="0"/>
              </a:spcBef>
              <a:buNone/>
              <a:tabLst>
                <a:tab pos="1433513" algn="l"/>
              </a:tabLst>
            </a:pPr>
            <a:r>
              <a:rPr lang="ja-JP" altLang="en-US" spc="-100">
                <a:solidFill>
                  <a:srgbClr val="FF0000"/>
                </a:solidFill>
                <a:latin typeface="ＭＳ Ｐゴシック" panose="020B0600070205080204" pitchFamily="50" charset="-128"/>
                <a:ea typeface="ＭＳ Ｐゴシック" panose="020B0600070205080204" pitchFamily="50" charset="-128"/>
              </a:rPr>
              <a:t>→</a:t>
            </a:r>
            <a:r>
              <a:rPr lang="en-US" altLang="ja-JP" spc="-100">
                <a:solidFill>
                  <a:srgbClr val="FF0000"/>
                </a:solidFill>
                <a:latin typeface="ＭＳ Ｐゴシック" panose="020B0600070205080204" pitchFamily="50" charset="-128"/>
                <a:ea typeface="ＭＳ Ｐゴシック" panose="020B0600070205080204" pitchFamily="50" charset="-128"/>
              </a:rPr>
              <a:t>	</a:t>
            </a:r>
            <a:r>
              <a:rPr lang="ja-JP" altLang="en-US" spc="-100">
                <a:solidFill>
                  <a:srgbClr val="FF0000"/>
                </a:solidFill>
                <a:latin typeface="ＭＳ Ｐゴシック" panose="020B0600070205080204" pitchFamily="50" charset="-128"/>
                <a:ea typeface="ＭＳ Ｐゴシック" panose="020B0600070205080204" pitchFamily="50" charset="-128"/>
              </a:rPr>
              <a:t>超速効型インスリンです。持効型にはランタス</a:t>
            </a:r>
            <a:r>
              <a:rPr lang="en-US" altLang="ja-JP" spc="-100">
                <a:solidFill>
                  <a:srgbClr val="FF0000"/>
                </a:solidFill>
                <a:latin typeface="ＭＳ Ｐゴシック" panose="020B0600070205080204" pitchFamily="50" charset="-128"/>
                <a:ea typeface="ＭＳ Ｐゴシック" panose="020B0600070205080204" pitchFamily="50" charset="-128"/>
              </a:rPr>
              <a:t>® XR</a:t>
            </a:r>
            <a:r>
              <a:rPr lang="en-US" altLang="ja-JP" spc="-100">
                <a:latin typeface="ＭＳ Ｐゴシック" panose="020B0600070205080204" pitchFamily="50" charset="-128"/>
                <a:ea typeface="ＭＳ Ｐゴシック" panose="020B0600070205080204" pitchFamily="50" charset="-128"/>
              </a:rPr>
              <a:t> </a:t>
            </a:r>
            <a:r>
              <a:rPr lang="ja-JP" altLang="en-US" spc="-100" err="1">
                <a:solidFill>
                  <a:srgbClr val="FF0000"/>
                </a:solidFill>
                <a:latin typeface="ＭＳ Ｐゴシック" panose="020B0600070205080204" pitchFamily="50" charset="-128"/>
                <a:ea typeface="ＭＳ Ｐゴシック" panose="020B0600070205080204" pitchFamily="50" charset="-128"/>
              </a:rPr>
              <a:t>、</a:t>
            </a:r>
            <a:r>
              <a:rPr lang="ja-JP" altLang="en-US" spc="-100">
                <a:solidFill>
                  <a:srgbClr val="FF0000"/>
                </a:solidFill>
                <a:latin typeface="ＭＳ Ｐゴシック" panose="020B0600070205080204" pitchFamily="50" charset="-128"/>
                <a:ea typeface="ＭＳ Ｐゴシック" panose="020B0600070205080204" pitchFamily="50" charset="-128"/>
              </a:rPr>
              <a:t>グラルギンなどがあります。</a:t>
            </a:r>
            <a:r>
              <a:rPr lang="ja-JP" altLang="en-US" sz="1800" spc="-100">
                <a:solidFill>
                  <a:srgbClr val="FF0000"/>
                </a:solidFill>
                <a:latin typeface="ＭＳ Ｐゴシック" panose="020B0600070205080204" pitchFamily="50" charset="-128"/>
                <a:ea typeface="ＭＳ Ｐゴシック" panose="020B0600070205080204" pitchFamily="50" charset="-128"/>
              </a:rPr>
              <a:t>（似た名称の</a:t>
            </a:r>
            <a:r>
              <a:rPr lang="ja-JP" altLang="en-US" sz="1800">
                <a:solidFill>
                  <a:srgbClr val="FF0000"/>
                </a:solidFill>
                <a:latin typeface="ＭＳ Ｐゴシック" panose="020B0600070205080204" pitchFamily="50" charset="-128"/>
                <a:ea typeface="ＭＳ Ｐゴシック" panose="020B0600070205080204" pitchFamily="50" charset="-128"/>
              </a:rPr>
              <a:t>ヒューマログ</a:t>
            </a:r>
            <a:r>
              <a:rPr lang="en-US" altLang="ja-JP" sz="1800">
                <a:solidFill>
                  <a:srgbClr val="FF0000"/>
                </a:solidFill>
                <a:latin typeface="ＭＳ Ｐゴシック" panose="020B0600070205080204" pitchFamily="50" charset="-128"/>
                <a:ea typeface="ＭＳ Ｐゴシック" panose="020B0600070205080204" pitchFamily="50" charset="-128"/>
              </a:rPr>
              <a:t>®</a:t>
            </a:r>
            <a:r>
              <a:rPr lang="ja-JP" altLang="en-US" sz="1800">
                <a:solidFill>
                  <a:srgbClr val="FF0000"/>
                </a:solidFill>
                <a:latin typeface="ＭＳ Ｐゴシック" panose="020B0600070205080204" pitchFamily="50" charset="-128"/>
                <a:ea typeface="ＭＳ Ｐゴシック" panose="020B0600070205080204" pitchFamily="50" charset="-128"/>
              </a:rPr>
              <a:t>ミックス</a:t>
            </a:r>
            <a:r>
              <a:rPr lang="en-US" altLang="ja-JP" sz="1800">
                <a:solidFill>
                  <a:srgbClr val="FF0000"/>
                </a:solidFill>
                <a:latin typeface="ＭＳ Ｐゴシック" panose="020B0600070205080204" pitchFamily="50" charset="-128"/>
                <a:ea typeface="ＭＳ Ｐゴシック" panose="020B0600070205080204" pitchFamily="50" charset="-128"/>
              </a:rPr>
              <a:t>50</a:t>
            </a:r>
            <a:r>
              <a:rPr lang="ja-JP" altLang="en-US" sz="1800">
                <a:solidFill>
                  <a:srgbClr val="FF0000"/>
                </a:solidFill>
                <a:latin typeface="ＭＳ Ｐゴシック" panose="020B0600070205080204" pitchFamily="50" charset="-128"/>
                <a:ea typeface="ＭＳ Ｐゴシック" panose="020B0600070205080204" pitchFamily="50" charset="-128"/>
              </a:rPr>
              <a:t>注は混合型です</a:t>
            </a:r>
            <a:r>
              <a:rPr lang="ja-JP" altLang="en-US" sz="1800" spc="-100">
                <a:solidFill>
                  <a:srgbClr val="FF0000"/>
                </a:solidFill>
                <a:latin typeface="ＭＳ Ｐゴシック" panose="020B0600070205080204" pitchFamily="50" charset="-128"/>
                <a:ea typeface="ＭＳ Ｐゴシック" panose="020B0600070205080204" pitchFamily="50" charset="-128"/>
              </a:rPr>
              <a:t>）</a:t>
            </a:r>
            <a:endParaRPr lang="en-US" altLang="ja-JP" spc="-100">
              <a:solidFill>
                <a:srgbClr val="FF0000"/>
              </a:solidFill>
              <a:latin typeface="ＭＳ Ｐゴシック" panose="020B0600070205080204" pitchFamily="50" charset="-128"/>
              <a:ea typeface="ＭＳ Ｐゴシック" panose="020B0600070205080204" pitchFamily="50" charset="-128"/>
            </a:endParaRPr>
          </a:p>
          <a:p>
            <a:pPr marL="385445" indent="-385445">
              <a:lnSpc>
                <a:spcPct val="100000"/>
              </a:lnSpc>
              <a:spcBef>
                <a:spcPts val="300"/>
              </a:spcBef>
              <a:buFont typeface="+mj-lt"/>
              <a:buAutoNum type="arabicPeriod"/>
              <a:tabLst>
                <a:tab pos="1431925" algn="l"/>
              </a:tabLst>
            </a:pPr>
            <a:r>
              <a:rPr lang="ja-JP" altLang="en-US" sz="2400" spc="-100">
                <a:solidFill>
                  <a:schemeClr val="bg1">
                    <a:lumMod val="50000"/>
                  </a:schemeClr>
                </a:solidFill>
                <a:latin typeface="ＭＳ Ｐゴシック" panose="020B0600070205080204" pitchFamily="50" charset="-128"/>
                <a:ea typeface="ＭＳ Ｐゴシック" panose="020B0600070205080204" pitchFamily="50" charset="-128"/>
              </a:rPr>
              <a:t>混合型インスリンは無色透明で混和操作は不要である。</a:t>
            </a:r>
            <a:endParaRPr lang="en-US" altLang="ja-JP" sz="2400" spc="-100">
              <a:solidFill>
                <a:schemeClr val="bg1">
                  <a:lumMod val="50000"/>
                </a:schemeClr>
              </a:solidFill>
              <a:latin typeface="ＭＳ Ｐゴシック" panose="020B0600070205080204" pitchFamily="50" charset="-128"/>
              <a:ea typeface="ＭＳ Ｐゴシック" panose="020B0600070205080204" pitchFamily="50" charset="-128"/>
              <a:cs typeface="Calibri"/>
            </a:endParaRPr>
          </a:p>
          <a:p>
            <a:pPr marL="457200" lvl="1" indent="0">
              <a:lnSpc>
                <a:spcPct val="100000"/>
              </a:lnSpc>
              <a:spcBef>
                <a:spcPts val="0"/>
              </a:spcBef>
              <a:buNone/>
              <a:tabLst>
                <a:tab pos="1431925" algn="l"/>
              </a:tabLst>
            </a:pPr>
            <a:r>
              <a:rPr lang="ja-JP" altLang="en-US" spc="-100">
                <a:solidFill>
                  <a:srgbClr val="FF0000"/>
                </a:solidFill>
                <a:latin typeface="ＭＳ Ｐゴシック" panose="020B0600070205080204" pitchFamily="50" charset="-128"/>
                <a:ea typeface="ＭＳ Ｐゴシック" panose="020B0600070205080204" pitchFamily="50" charset="-128"/>
              </a:rPr>
              <a:t>→</a:t>
            </a:r>
            <a:r>
              <a:rPr lang="en-US" altLang="ja-JP" spc="-100">
                <a:solidFill>
                  <a:srgbClr val="FF0000"/>
                </a:solidFill>
                <a:latin typeface="ＭＳ Ｐゴシック" panose="020B0600070205080204" pitchFamily="50" charset="-128"/>
                <a:ea typeface="ＭＳ Ｐゴシック" panose="020B0600070205080204" pitchFamily="50" charset="-128"/>
              </a:rPr>
              <a:t>	</a:t>
            </a:r>
            <a:r>
              <a:rPr lang="ja-JP" altLang="en-US" spc="-100">
                <a:solidFill>
                  <a:srgbClr val="FF0000"/>
                </a:solidFill>
                <a:latin typeface="ＭＳ Ｐゴシック" panose="020B0600070205080204" pitchFamily="50" charset="-128"/>
                <a:ea typeface="ＭＳ Ｐゴシック" panose="020B0600070205080204" pitchFamily="50" charset="-128"/>
              </a:rPr>
              <a:t>混合型インスリンは白濁した混和製剤であり、よく振ってから使用する必要</a:t>
            </a:r>
            <a:r>
              <a:rPr lang="ja-JP" altLang="en-US" spc="-300">
                <a:solidFill>
                  <a:srgbClr val="FF0000"/>
                </a:solidFill>
                <a:latin typeface="ＭＳ Ｐゴシック" panose="020B0600070205080204" pitchFamily="50" charset="-128"/>
                <a:ea typeface="ＭＳ Ｐゴシック" panose="020B0600070205080204" pitchFamily="50" charset="-128"/>
              </a:rPr>
              <a:t>があります。</a:t>
            </a:r>
            <a:endParaRPr lang="ja-JP" altLang="en-US" spc="-100">
              <a:solidFill>
                <a:srgbClr val="FF0000"/>
              </a:solidFill>
              <a:latin typeface="ＭＳ Ｐゴシック" panose="020B0600070205080204" pitchFamily="50" charset="-128"/>
              <a:ea typeface="ＭＳ Ｐゴシック" panose="020B0600070205080204" pitchFamily="50" charset="-128"/>
              <a:cs typeface="Calibri"/>
            </a:endParaRPr>
          </a:p>
          <a:p>
            <a:pPr marL="385445" indent="-385445">
              <a:lnSpc>
                <a:spcPct val="100000"/>
              </a:lnSpc>
              <a:spcBef>
                <a:spcPts val="300"/>
              </a:spcBef>
              <a:buAutoNum type="arabicPeriod"/>
              <a:tabLst>
                <a:tab pos="1431925" algn="l"/>
              </a:tabLst>
            </a:pPr>
            <a:r>
              <a:rPr lang="ja-JP" altLang="en-US" sz="2400" spc="-100">
                <a:solidFill>
                  <a:schemeClr val="bg1">
                    <a:lumMod val="50000"/>
                  </a:schemeClr>
                </a:solidFill>
                <a:latin typeface="ＭＳ Ｐゴシック" panose="020B0600070205080204" pitchFamily="50" charset="-128"/>
                <a:ea typeface="ＭＳ Ｐゴシック" panose="020B0600070205080204" pitchFamily="50" charset="-128"/>
              </a:rPr>
              <a:t>糖尿病治療の注射薬は、インスリンのみである。</a:t>
            </a:r>
            <a:r>
              <a:rPr lang="ja-JP" altLang="en-US" spc="-100">
                <a:solidFill>
                  <a:schemeClr val="bg1">
                    <a:lumMod val="50000"/>
                  </a:schemeClr>
                </a:solidFill>
                <a:latin typeface="ＭＳ Ｐゴシック" panose="020B0600070205080204" pitchFamily="50" charset="-128"/>
                <a:ea typeface="ＭＳ Ｐゴシック" panose="020B0600070205080204" pitchFamily="50" charset="-128"/>
              </a:rPr>
              <a:t> </a:t>
            </a:r>
            <a:endParaRPr lang="en-US" altLang="ja-JP" sz="2400" spc="-100">
              <a:solidFill>
                <a:schemeClr val="bg1">
                  <a:lumMod val="50000"/>
                </a:schemeClr>
              </a:solidFill>
              <a:latin typeface="ＭＳ Ｐゴシック" panose="020B0600070205080204" pitchFamily="50" charset="-128"/>
              <a:ea typeface="ＭＳ Ｐゴシック" panose="020B0600070205080204" pitchFamily="50" charset="-128"/>
              <a:cs typeface="Calibri"/>
            </a:endParaRPr>
          </a:p>
          <a:p>
            <a:pPr marL="457200" lvl="1" indent="0">
              <a:lnSpc>
                <a:spcPct val="100000"/>
              </a:lnSpc>
              <a:spcBef>
                <a:spcPts val="0"/>
              </a:spcBef>
              <a:buNone/>
              <a:tabLst>
                <a:tab pos="1431925" algn="l"/>
              </a:tabLst>
            </a:pPr>
            <a:r>
              <a:rPr lang="ja-JP" altLang="en-US" spc="-100">
                <a:solidFill>
                  <a:srgbClr val="FF0000"/>
                </a:solidFill>
                <a:latin typeface="ＭＳ Ｐゴシック" panose="020B0600070205080204" pitchFamily="50" charset="-128"/>
                <a:ea typeface="ＭＳ Ｐゴシック" panose="020B0600070205080204" pitchFamily="50" charset="-128"/>
              </a:rPr>
              <a:t>→</a:t>
            </a:r>
            <a:r>
              <a:rPr lang="en-US" altLang="ja-JP" spc="-100">
                <a:solidFill>
                  <a:srgbClr val="FF0000"/>
                </a:solidFill>
                <a:latin typeface="ＭＳ Ｐゴシック" panose="020B0600070205080204" pitchFamily="50" charset="-128"/>
                <a:ea typeface="ＭＳ Ｐゴシック" panose="020B0600070205080204" pitchFamily="50" charset="-128"/>
              </a:rPr>
              <a:t>        </a:t>
            </a:r>
            <a:r>
              <a:rPr lang="ja-JP" altLang="en-US" spc="-100">
                <a:solidFill>
                  <a:srgbClr val="FF0000"/>
                </a:solidFill>
                <a:latin typeface="ＭＳ Ｐゴシック" panose="020B0600070205080204" pitchFamily="50" charset="-128"/>
                <a:ea typeface="ＭＳ Ｐゴシック" panose="020B0600070205080204" pitchFamily="50" charset="-128"/>
              </a:rPr>
              <a:t> トルリシティ</a:t>
            </a:r>
            <a:r>
              <a:rPr lang="en-US" altLang="ja-JP" spc="-100">
                <a:solidFill>
                  <a:srgbClr val="FF0000"/>
                </a:solidFill>
                <a:latin typeface="ＭＳ Ｐゴシック" panose="020B0600070205080204" pitchFamily="50" charset="-128"/>
                <a:ea typeface="ＭＳ Ｐゴシック" panose="020B0600070205080204" pitchFamily="50" charset="-128"/>
              </a:rPr>
              <a:t>® </a:t>
            </a:r>
            <a:r>
              <a:rPr lang="ja-JP" altLang="en-US" spc="-100" err="1">
                <a:solidFill>
                  <a:srgbClr val="FF0000"/>
                </a:solidFill>
                <a:latin typeface="ＭＳ Ｐゴシック" panose="020B0600070205080204" pitchFamily="50" charset="-128"/>
                <a:ea typeface="ＭＳ Ｐゴシック" panose="020B0600070205080204" pitchFamily="50" charset="-128"/>
              </a:rPr>
              <a:t>、</a:t>
            </a:r>
            <a:r>
              <a:rPr lang="ja-JP" altLang="en-US" spc="-100">
                <a:solidFill>
                  <a:srgbClr val="FF0000"/>
                </a:solidFill>
                <a:latin typeface="ＭＳ Ｐゴシック" panose="020B0600070205080204" pitchFamily="50" charset="-128"/>
                <a:ea typeface="ＭＳ Ｐゴシック" panose="020B0600070205080204" pitchFamily="50" charset="-128"/>
              </a:rPr>
              <a:t>ビクトーザ</a:t>
            </a:r>
            <a:r>
              <a:rPr lang="en-US" altLang="ja-JP" spc="-100">
                <a:solidFill>
                  <a:srgbClr val="FF0000"/>
                </a:solidFill>
                <a:latin typeface="ＭＳ Ｐゴシック" panose="020B0600070205080204" pitchFamily="50" charset="-128"/>
                <a:ea typeface="ＭＳ Ｐゴシック" panose="020B0600070205080204" pitchFamily="50" charset="-128"/>
              </a:rPr>
              <a:t>®</a:t>
            </a:r>
            <a:r>
              <a:rPr lang="ja-JP" altLang="en-US" spc="-100">
                <a:solidFill>
                  <a:srgbClr val="FF0000"/>
                </a:solidFill>
                <a:latin typeface="ＭＳ Ｐゴシック" panose="020B0600070205080204" pitchFamily="50" charset="-128"/>
                <a:ea typeface="ＭＳ Ｐゴシック" panose="020B0600070205080204" pitchFamily="50" charset="-128"/>
              </a:rPr>
              <a:t>などは糖尿病の注射薬ですが、インスリンではない</a:t>
            </a:r>
            <a:r>
              <a:rPr lang="en-US" altLang="ja-JP" spc="-100">
                <a:solidFill>
                  <a:srgbClr val="FF0000"/>
                </a:solidFill>
                <a:latin typeface="ＭＳ Ｐゴシック" panose="020B0600070205080204" pitchFamily="50" charset="-128"/>
                <a:ea typeface="ＭＳ Ｐゴシック" panose="020B0600070205080204" pitchFamily="50" charset="-128"/>
              </a:rPr>
              <a:t>GLP-1</a:t>
            </a:r>
            <a:r>
              <a:rPr lang="ja-JP" altLang="en-US" spc="-100">
                <a:solidFill>
                  <a:srgbClr val="FF0000"/>
                </a:solidFill>
                <a:latin typeface="ＭＳ Ｐゴシック" panose="020B0600070205080204" pitchFamily="50" charset="-128"/>
                <a:ea typeface="ＭＳ Ｐゴシック" panose="020B0600070205080204" pitchFamily="50" charset="-128"/>
              </a:rPr>
              <a:t>アナログ製剤です。</a:t>
            </a:r>
            <a:endParaRPr lang="en-US" altLang="ja-JP" spc="-100">
              <a:solidFill>
                <a:srgbClr val="FF0000"/>
              </a:solidFill>
              <a:latin typeface="ＭＳ Ｐゴシック" panose="020B0600070205080204" pitchFamily="50" charset="-128"/>
              <a:ea typeface="ＭＳ Ｐゴシック" panose="020B0600070205080204" pitchFamily="50" charset="-128"/>
            </a:endParaRPr>
          </a:p>
          <a:p>
            <a:pPr marL="385445" indent="-385445">
              <a:lnSpc>
                <a:spcPct val="100000"/>
              </a:lnSpc>
              <a:spcBef>
                <a:spcPts val="300"/>
              </a:spcBef>
              <a:buFont typeface="+mj-lt"/>
              <a:buAutoNum type="arabicPeriod"/>
              <a:tabLst>
                <a:tab pos="1431925" algn="l"/>
              </a:tabLst>
            </a:pPr>
            <a:r>
              <a:rPr lang="ja-JP" altLang="en-US" sz="2400" spc="-100">
                <a:solidFill>
                  <a:schemeClr val="bg1">
                    <a:lumMod val="50000"/>
                  </a:schemeClr>
                </a:solidFill>
                <a:latin typeface="ＭＳ Ｐゴシック" panose="020B0600070205080204" pitchFamily="50" charset="-128"/>
                <a:ea typeface="ＭＳ Ｐゴシック" panose="020B0600070205080204" pitchFamily="50" charset="-128"/>
              </a:rPr>
              <a:t>禁食の指示があればインスリン製剤は全て中止する。</a:t>
            </a:r>
            <a:endParaRPr lang="en-US" altLang="ja-JP" sz="2400" spc="-100">
              <a:solidFill>
                <a:schemeClr val="bg1">
                  <a:lumMod val="50000"/>
                </a:schemeClr>
              </a:solidFill>
              <a:latin typeface="ＭＳ Ｐゴシック" panose="020B0600070205080204" pitchFamily="50" charset="-128"/>
              <a:ea typeface="ＭＳ Ｐゴシック" panose="020B0600070205080204" pitchFamily="50" charset="-128"/>
              <a:cs typeface="Calibri"/>
            </a:endParaRPr>
          </a:p>
          <a:p>
            <a:pPr marL="457200" lvl="1" indent="0">
              <a:lnSpc>
                <a:spcPct val="100000"/>
              </a:lnSpc>
              <a:spcBef>
                <a:spcPts val="0"/>
              </a:spcBef>
              <a:buNone/>
              <a:tabLst>
                <a:tab pos="1431925" algn="l"/>
              </a:tabLst>
            </a:pPr>
            <a:r>
              <a:rPr lang="ja-JP" altLang="en-US" spc="-100">
                <a:solidFill>
                  <a:srgbClr val="FF0000"/>
                </a:solidFill>
                <a:latin typeface="ＭＳ Ｐゴシック" panose="020B0600070205080204" pitchFamily="50" charset="-128"/>
                <a:ea typeface="ＭＳ Ｐゴシック" panose="020B0600070205080204" pitchFamily="50" charset="-128"/>
              </a:rPr>
              <a:t>→</a:t>
            </a:r>
            <a:r>
              <a:rPr lang="en-US" altLang="ja-JP" spc="-100">
                <a:solidFill>
                  <a:srgbClr val="FF0000"/>
                </a:solidFill>
                <a:latin typeface="ＭＳ Ｐゴシック" panose="020B0600070205080204" pitchFamily="50" charset="-128"/>
                <a:ea typeface="ＭＳ Ｐゴシック" panose="020B0600070205080204" pitchFamily="50" charset="-128"/>
              </a:rPr>
              <a:t>	</a:t>
            </a:r>
            <a:r>
              <a:rPr lang="ja-JP" altLang="en-US" spc="-100">
                <a:solidFill>
                  <a:srgbClr val="FF0000"/>
                </a:solidFill>
                <a:latin typeface="ＭＳ Ｐゴシック" panose="020B0600070205080204" pitchFamily="50" charset="-128"/>
                <a:ea typeface="ＭＳ Ｐゴシック" panose="020B0600070205080204" pitchFamily="50" charset="-128"/>
              </a:rPr>
              <a:t>持効型インスリンなどは食事を食べない場合でも原則注射します。</a:t>
            </a:r>
            <a:br>
              <a:rPr lang="ja-JP" altLang="en-US" spc="-100">
                <a:solidFill>
                  <a:srgbClr val="FF0000"/>
                </a:solidFill>
                <a:latin typeface="ＭＳ Ｐゴシック" panose="020B0600070205080204" pitchFamily="50" charset="-128"/>
                <a:ea typeface="ＭＳ Ｐゴシック" panose="020B0600070205080204" pitchFamily="50" charset="-128"/>
              </a:rPr>
            </a:br>
            <a:r>
              <a:rPr lang="ja-JP" altLang="en-US" u="sng">
                <a:solidFill>
                  <a:srgbClr val="FF0000"/>
                </a:solidFill>
                <a:latin typeface="ＭＳ Ｐゴシック" panose="020B0600070205080204" pitchFamily="50" charset="-128"/>
                <a:ea typeface="ＭＳ Ｐゴシック" panose="020B0600070205080204" pitchFamily="50" charset="-128"/>
              </a:rPr>
              <a:t>１型糖尿病患者さんの場合、持効型や中間型インスリンなどの中断は大変危険で命に関わることがあります。</a:t>
            </a:r>
            <a:endParaRPr lang="en-US" altLang="ja-JP" u="sng">
              <a:solidFill>
                <a:srgbClr val="FF0000"/>
              </a:solidFill>
              <a:latin typeface="ＭＳ Ｐゴシック" panose="020B0600070205080204" pitchFamily="50" charset="-128"/>
              <a:ea typeface="ＭＳ Ｐゴシック" panose="020B0600070205080204" pitchFamily="50" charset="-128"/>
            </a:endParaRPr>
          </a:p>
        </p:txBody>
      </p:sp>
      <p:sp>
        <p:nvSpPr>
          <p:cNvPr id="3" name="スライド番号プレースホルダー 2"/>
          <p:cNvSpPr>
            <a:spLocks noGrp="1"/>
          </p:cNvSpPr>
          <p:nvPr>
            <p:ph type="sldNum" sz="quarter" idx="12"/>
          </p:nvPr>
        </p:nvSpPr>
        <p:spPr/>
        <p:txBody>
          <a:bodyPr/>
          <a:lstStyle/>
          <a:p>
            <a:fld id="{54940288-D547-7448-8B09-A689AA151481}" type="slidenum">
              <a:rPr kumimoji="1" lang="ja-JP" altLang="en-US" smtClean="0"/>
              <a:t>8</a:t>
            </a:fld>
            <a:endParaRPr kumimoji="1" lang="ja-JP" altLang="en-US"/>
          </a:p>
        </p:txBody>
      </p:sp>
      <p:grpSp>
        <p:nvGrpSpPr>
          <p:cNvPr id="14" name="グループ化 13"/>
          <p:cNvGrpSpPr/>
          <p:nvPr/>
        </p:nvGrpSpPr>
        <p:grpSpPr>
          <a:xfrm>
            <a:off x="1255854" y="1426433"/>
            <a:ext cx="433418" cy="433418"/>
            <a:chOff x="3429337" y="467457"/>
            <a:chExt cx="1285336" cy="1285336"/>
          </a:xfrm>
          <a:effectLst>
            <a:outerShdw blurRad="25400" dist="12700" dir="2700000" algn="tl" rotWithShape="0">
              <a:prstClr val="black">
                <a:alpha val="40000"/>
              </a:prstClr>
            </a:outerShdw>
          </a:effectLst>
        </p:grpSpPr>
        <p:sp>
          <p:nvSpPr>
            <p:cNvPr id="15" name="正方形/長方形 14"/>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16"/>
          <p:cNvGrpSpPr/>
          <p:nvPr/>
        </p:nvGrpSpPr>
        <p:grpSpPr>
          <a:xfrm>
            <a:off x="1255854" y="2563744"/>
            <a:ext cx="433418" cy="433418"/>
            <a:chOff x="3429337" y="467457"/>
            <a:chExt cx="1285336" cy="1285336"/>
          </a:xfrm>
          <a:effectLst>
            <a:outerShdw blurRad="25400" dist="12700" dir="2700000" algn="tl" rotWithShape="0">
              <a:prstClr val="black">
                <a:alpha val="40000"/>
              </a:prstClr>
            </a:outerShdw>
          </a:effectLst>
        </p:grpSpPr>
        <p:sp>
          <p:nvSpPr>
            <p:cNvPr id="18" name="正方形/長方形 17"/>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p:cNvGrpSpPr/>
          <p:nvPr/>
        </p:nvGrpSpPr>
        <p:grpSpPr>
          <a:xfrm>
            <a:off x="1255854" y="3806651"/>
            <a:ext cx="433418" cy="433418"/>
            <a:chOff x="3429337" y="467457"/>
            <a:chExt cx="1285336" cy="1285336"/>
          </a:xfrm>
          <a:effectLst>
            <a:outerShdw blurRad="25400" dist="12700" dir="2700000" algn="tl" rotWithShape="0">
              <a:prstClr val="black">
                <a:alpha val="40000"/>
              </a:prstClr>
            </a:outerShdw>
          </a:effectLst>
        </p:grpSpPr>
        <p:sp>
          <p:nvSpPr>
            <p:cNvPr id="21" name="正方形/長方形 20"/>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p:cNvGrpSpPr/>
          <p:nvPr/>
        </p:nvGrpSpPr>
        <p:grpSpPr>
          <a:xfrm>
            <a:off x="1255854" y="4962398"/>
            <a:ext cx="433418" cy="433418"/>
            <a:chOff x="3429337" y="467457"/>
            <a:chExt cx="1285336" cy="1285336"/>
          </a:xfrm>
          <a:effectLst>
            <a:outerShdw blurRad="25400" dist="12700" dir="2700000" algn="tl" rotWithShape="0">
              <a:prstClr val="black">
                <a:alpha val="40000"/>
              </a:prstClr>
            </a:outerShdw>
          </a:effectLst>
        </p:grpSpPr>
        <p:sp>
          <p:nvSpPr>
            <p:cNvPr id="24" name="正方形/長方形 23"/>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83950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b="20810"/>
          <a:stretch/>
        </p:blipFill>
        <p:spPr>
          <a:xfrm>
            <a:off x="301654" y="2047148"/>
            <a:ext cx="5161379" cy="3153670"/>
          </a:xfrm>
        </p:spPr>
      </p:pic>
      <p:grpSp>
        <p:nvGrpSpPr>
          <p:cNvPr id="4" name="グループ化 3">
            <a:extLst>
              <a:ext uri="{FF2B5EF4-FFF2-40B4-BE49-F238E27FC236}">
                <a16:creationId xmlns:a16="http://schemas.microsoft.com/office/drawing/2014/main" id="{33464D23-9CC7-D54A-8C18-857634CC3BB1}"/>
              </a:ext>
            </a:extLst>
          </p:cNvPr>
          <p:cNvGrpSpPr/>
          <p:nvPr/>
        </p:nvGrpSpPr>
        <p:grpSpPr>
          <a:xfrm>
            <a:off x="1655462" y="2419110"/>
            <a:ext cx="2185346" cy="2048264"/>
            <a:chOff x="1470268" y="1105291"/>
            <a:chExt cx="2185346" cy="1844691"/>
          </a:xfrm>
        </p:grpSpPr>
        <p:sp>
          <p:nvSpPr>
            <p:cNvPr id="7" name="角丸四角形 6"/>
            <p:cNvSpPr/>
            <p:nvPr/>
          </p:nvSpPr>
          <p:spPr>
            <a:xfrm flipV="1">
              <a:off x="1866737" y="1105291"/>
              <a:ext cx="856398" cy="32040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8" name="角丸四角形 7"/>
            <p:cNvSpPr/>
            <p:nvPr/>
          </p:nvSpPr>
          <p:spPr>
            <a:xfrm>
              <a:off x="2532033" y="2031406"/>
              <a:ext cx="970697" cy="27466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9" name="角丸四角形 8"/>
            <p:cNvSpPr/>
            <p:nvPr/>
          </p:nvSpPr>
          <p:spPr>
            <a:xfrm>
              <a:off x="2761269" y="1187148"/>
              <a:ext cx="363628" cy="22109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0" name="角丸四角形 9"/>
            <p:cNvSpPr/>
            <p:nvPr/>
          </p:nvSpPr>
          <p:spPr>
            <a:xfrm>
              <a:off x="3024403" y="2669348"/>
              <a:ext cx="631211" cy="28063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1" name="角丸四角形 10"/>
            <p:cNvSpPr/>
            <p:nvPr/>
          </p:nvSpPr>
          <p:spPr>
            <a:xfrm>
              <a:off x="1470268" y="2002405"/>
              <a:ext cx="532153" cy="3036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pSp>
      <p:sp>
        <p:nvSpPr>
          <p:cNvPr id="3" name="テキスト ボックス 2">
            <a:extLst>
              <a:ext uri="{FF2B5EF4-FFF2-40B4-BE49-F238E27FC236}">
                <a16:creationId xmlns:a16="http://schemas.microsoft.com/office/drawing/2014/main" id="{3BF16B7E-18CE-994C-9528-28A595A472F9}"/>
              </a:ext>
            </a:extLst>
          </p:cNvPr>
          <p:cNvSpPr txBox="1"/>
          <p:nvPr/>
        </p:nvSpPr>
        <p:spPr>
          <a:xfrm>
            <a:off x="513706" y="466279"/>
            <a:ext cx="6340197" cy="584775"/>
          </a:xfrm>
          <a:prstGeom prst="rect">
            <a:avLst/>
          </a:prstGeom>
          <a:noFill/>
        </p:spPr>
        <p:txBody>
          <a:bodyPr wrap="none" rtlCol="0" anchor="t">
            <a:spAutoFit/>
          </a:bodyPr>
          <a:lstStyle/>
          <a:p>
            <a:r>
              <a:rPr lang="ja-JP" altLang="en-US" sz="3200" b="1">
                <a:solidFill>
                  <a:schemeClr val="accent1"/>
                </a:solidFill>
                <a:latin typeface="游ゴシック"/>
                <a:ea typeface="游ゴシック"/>
              </a:rPr>
              <a:t>インスリン製剤注射時の注意事項</a:t>
            </a:r>
          </a:p>
        </p:txBody>
      </p:sp>
      <p:sp>
        <p:nvSpPr>
          <p:cNvPr id="21" name="正方形/長方形 20">
            <a:extLst>
              <a:ext uri="{FF2B5EF4-FFF2-40B4-BE49-F238E27FC236}">
                <a16:creationId xmlns:a16="http://schemas.microsoft.com/office/drawing/2014/main" id="{30BFB890-A947-1D40-8AB0-6E56064060FF}"/>
              </a:ext>
            </a:extLst>
          </p:cNvPr>
          <p:cNvSpPr/>
          <p:nvPr/>
        </p:nvSpPr>
        <p:spPr>
          <a:xfrm>
            <a:off x="269242" y="1379841"/>
            <a:ext cx="8608539" cy="4330375"/>
          </a:xfrm>
          <a:prstGeom prst="rect">
            <a:avLst/>
          </a:prstGeom>
          <a:noFill/>
          <a:ln w="3810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sz="1350"/>
          </a:p>
        </p:txBody>
      </p:sp>
      <p:sp>
        <p:nvSpPr>
          <p:cNvPr id="22" name="テキスト ボックス 21">
            <a:extLst>
              <a:ext uri="{FF2B5EF4-FFF2-40B4-BE49-F238E27FC236}">
                <a16:creationId xmlns:a16="http://schemas.microsoft.com/office/drawing/2014/main" id="{2310A8BD-3969-C14E-A719-9FB10D4E2690}"/>
              </a:ext>
            </a:extLst>
          </p:cNvPr>
          <p:cNvSpPr txBox="1"/>
          <p:nvPr/>
        </p:nvSpPr>
        <p:spPr>
          <a:xfrm>
            <a:off x="5548598" y="1965647"/>
            <a:ext cx="3264278" cy="3416320"/>
          </a:xfrm>
          <a:prstGeom prst="rect">
            <a:avLst/>
          </a:prstGeom>
          <a:noFill/>
        </p:spPr>
        <p:txBody>
          <a:bodyPr wrap="square" rtlCol="0" anchor="t">
            <a:spAutoFit/>
          </a:bodyPr>
          <a:lstStyle/>
          <a:p>
            <a:r>
              <a:rPr lang="ja-JP" altLang="en-US" sz="2400">
                <a:latin typeface="ＭＳ Ｐゴシック" panose="020B0600070205080204" pitchFamily="50" charset="-128"/>
                <a:ea typeface="ＭＳ Ｐゴシック" panose="020B0600070205080204" pitchFamily="50" charset="-128"/>
              </a:rPr>
              <a:t>インスリン製剤には、</a:t>
            </a:r>
            <a:endParaRPr lang="en-US" altLang="ja-JP" sz="2400">
              <a:latin typeface="ＭＳ Ｐゴシック" panose="020B0600070205080204" pitchFamily="50" charset="-128"/>
              <a:ea typeface="ＭＳ Ｐゴシック" panose="020B0600070205080204" pitchFamily="50" charset="-128"/>
            </a:endParaRPr>
          </a:p>
          <a:p>
            <a:r>
              <a:rPr lang="ja-JP" altLang="en-US" sz="2400">
                <a:latin typeface="ＭＳ Ｐゴシック" panose="020B0600070205080204" pitchFamily="50" charset="-128"/>
                <a:ea typeface="ＭＳ Ｐゴシック" panose="020B0600070205080204" pitchFamily="50" charset="-128"/>
              </a:rPr>
              <a:t>　　　</a:t>
            </a:r>
            <a:r>
              <a:rPr lang="ja-JP" altLang="en-US" sz="2400" b="1">
                <a:solidFill>
                  <a:srgbClr val="FF0000"/>
                </a:solidFill>
                <a:latin typeface="ＭＳ Ｐゴシック" panose="020B0600070205080204" pitchFamily="50" charset="-128"/>
                <a:ea typeface="ＭＳ Ｐゴシック" panose="020B0600070205080204" pitchFamily="50" charset="-128"/>
              </a:rPr>
              <a:t>「超速効」</a:t>
            </a:r>
            <a:endParaRPr lang="en-US" altLang="ja-JP" sz="2400" b="1">
              <a:solidFill>
                <a:srgbClr val="FF0000"/>
              </a:solidFill>
              <a:latin typeface="ＭＳ Ｐゴシック" panose="020B0600070205080204" pitchFamily="50" charset="-128"/>
              <a:ea typeface="ＭＳ Ｐゴシック" panose="020B0600070205080204" pitchFamily="50" charset="-128"/>
            </a:endParaRPr>
          </a:p>
          <a:p>
            <a:r>
              <a:rPr lang="ja-JP" altLang="en-US" sz="2400" b="1">
                <a:solidFill>
                  <a:srgbClr val="FF0000"/>
                </a:solidFill>
                <a:latin typeface="ＭＳ Ｐゴシック" panose="020B0600070205080204" pitchFamily="50" charset="-128"/>
                <a:ea typeface="ＭＳ Ｐゴシック" panose="020B0600070205080204" pitchFamily="50" charset="-128"/>
              </a:rPr>
              <a:t>　　「食直前注射」</a:t>
            </a:r>
            <a:endParaRPr lang="en-US" altLang="ja-JP" sz="2400" b="1">
              <a:solidFill>
                <a:srgbClr val="FF0000"/>
              </a:solidFill>
              <a:latin typeface="ＭＳ Ｐゴシック" panose="020B0600070205080204" pitchFamily="50" charset="-128"/>
              <a:ea typeface="ＭＳ Ｐゴシック" panose="020B0600070205080204" pitchFamily="50" charset="-128"/>
            </a:endParaRPr>
          </a:p>
          <a:p>
            <a:r>
              <a:rPr lang="ja-JP" altLang="en-US" sz="2400" b="1">
                <a:solidFill>
                  <a:srgbClr val="FF0000"/>
                </a:solidFill>
                <a:latin typeface="ＭＳ Ｐゴシック" panose="020B0600070205080204" pitchFamily="50" charset="-128"/>
                <a:ea typeface="ＭＳ Ｐゴシック" panose="020B0600070205080204" pitchFamily="50" charset="-128"/>
              </a:rPr>
              <a:t>　　　　「持効」</a:t>
            </a:r>
            <a:endParaRPr lang="en-US" altLang="ja-JP" sz="2400" b="1">
              <a:solidFill>
                <a:srgbClr val="FF0000"/>
              </a:solidFill>
              <a:latin typeface="ＭＳ Ｐゴシック" panose="020B0600070205080204" pitchFamily="50" charset="-128"/>
              <a:ea typeface="ＭＳ Ｐゴシック" panose="020B0600070205080204" pitchFamily="50" charset="-128"/>
            </a:endParaRPr>
          </a:p>
          <a:p>
            <a:r>
              <a:rPr lang="ja-JP" altLang="en-US" sz="2400">
                <a:latin typeface="ＭＳ Ｐゴシック" panose="020B0600070205080204" pitchFamily="50" charset="-128"/>
                <a:ea typeface="ＭＳ Ｐゴシック" panose="020B0600070205080204" pitchFamily="50" charset="-128"/>
              </a:rPr>
              <a:t>といったように、</a:t>
            </a:r>
            <a:endParaRPr lang="en-US" altLang="ja-JP" sz="2400">
              <a:latin typeface="ＭＳ Ｐゴシック" panose="020B0600070205080204" pitchFamily="50" charset="-128"/>
              <a:ea typeface="ＭＳ Ｐゴシック" panose="020B0600070205080204" pitchFamily="50" charset="-128"/>
            </a:endParaRPr>
          </a:p>
          <a:p>
            <a:r>
              <a:rPr lang="ja-JP" altLang="en-US" sz="2400">
                <a:latin typeface="ＭＳ Ｐゴシック" panose="020B0600070205080204" pitchFamily="50" charset="-128"/>
                <a:ea typeface="ＭＳ Ｐゴシック" panose="020B0600070205080204" pitchFamily="50" charset="-128"/>
              </a:rPr>
              <a:t>その製剤の特徴が本体に記載されています！</a:t>
            </a:r>
            <a:endParaRPr lang="en-US" altLang="ja-JP" sz="2400">
              <a:latin typeface="ＭＳ Ｐゴシック" panose="020B0600070205080204" pitchFamily="50" charset="-128"/>
              <a:ea typeface="ＭＳ Ｐゴシック" panose="020B0600070205080204" pitchFamily="50" charset="-128"/>
            </a:endParaRPr>
          </a:p>
          <a:p>
            <a:r>
              <a:rPr lang="ja-JP" altLang="en-US" sz="2400">
                <a:latin typeface="ＭＳ Ｐゴシック" panose="020B0600070205080204" pitchFamily="50" charset="-128"/>
                <a:ea typeface="ＭＳ Ｐゴシック" panose="020B0600070205080204" pitchFamily="50" charset="-128"/>
              </a:rPr>
              <a:t>注射する前に、本体の記載も確認しましょう。</a:t>
            </a:r>
            <a:endParaRPr lang="en-US" altLang="ja-JP" sz="2400">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9</a:t>
            </a:fld>
            <a:endParaRPr kumimoji="1" lang="ja-JP" altLang="en-US"/>
          </a:p>
        </p:txBody>
      </p:sp>
    </p:spTree>
    <p:extLst>
      <p:ext uri="{BB962C8B-B14F-4D97-AF65-F5344CB8AC3E}">
        <p14:creationId xmlns:p14="http://schemas.microsoft.com/office/powerpoint/2010/main" val="379269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5">
            <a:extLst>
              <a:ext uri="{FF2B5EF4-FFF2-40B4-BE49-F238E27FC236}">
                <a16:creationId xmlns:a16="http://schemas.microsoft.com/office/drawing/2014/main" id="{373CEB7B-B890-41A5-9BD4-085E2200C28C}"/>
              </a:ext>
            </a:extLst>
          </p:cNvPr>
          <p:cNvPicPr>
            <a:picLocks noChangeAspect="1"/>
          </p:cNvPicPr>
          <p:nvPr/>
        </p:nvPicPr>
        <p:blipFill>
          <a:blip r:embed="rId2"/>
          <a:stretch>
            <a:fillRect/>
          </a:stretch>
        </p:blipFill>
        <p:spPr>
          <a:xfrm>
            <a:off x="-107" y="5453899"/>
            <a:ext cx="3488359" cy="1316800"/>
          </a:xfrm>
          <a:prstGeom prst="rect">
            <a:avLst/>
          </a:prstGeom>
        </p:spPr>
      </p:pic>
      <p:sp>
        <p:nvSpPr>
          <p:cNvPr id="13" name="テキスト ボックス 12">
            <a:extLst>
              <a:ext uri="{FF2B5EF4-FFF2-40B4-BE49-F238E27FC236}">
                <a16:creationId xmlns:a16="http://schemas.microsoft.com/office/drawing/2014/main" id="{38B7C7B6-BF3C-3F42-A488-9D1ADF52CB05}"/>
              </a:ext>
            </a:extLst>
          </p:cNvPr>
          <p:cNvSpPr txBox="1"/>
          <p:nvPr/>
        </p:nvSpPr>
        <p:spPr>
          <a:xfrm>
            <a:off x="647700" y="3674673"/>
            <a:ext cx="8021080" cy="1569660"/>
          </a:xfrm>
          <a:prstGeom prst="rect">
            <a:avLst/>
          </a:prstGeom>
          <a:noFill/>
        </p:spPr>
        <p:txBody>
          <a:bodyPr wrap="square" lIns="91440" tIns="45720" rIns="91440" bIns="45720" rtlCol="0" anchor="t">
            <a:spAutoFit/>
          </a:bodyPr>
          <a:lstStyle/>
          <a:p>
            <a:r>
              <a:rPr lang="ja-JP" altLang="en-US" sz="2400" b="1">
                <a:latin typeface="メイリオ"/>
                <a:ea typeface="メイリオ"/>
                <a:cs typeface="メイリオ" panose="020B0604030504040204" pitchFamily="50" charset="-128"/>
              </a:rPr>
              <a:t>注射部位</a:t>
            </a:r>
            <a:r>
              <a:rPr lang="ja-JP" altLang="en-US" sz="2400" b="1">
                <a:latin typeface="ＭＳ Ｐゴシック"/>
                <a:ea typeface="ＭＳ Ｐゴシック"/>
              </a:rPr>
              <a:t>：</a:t>
            </a:r>
            <a:r>
              <a:rPr lang="ja-JP" altLang="en-US" sz="2400" spc="-150">
                <a:latin typeface="ＭＳ Ｐゴシック"/>
                <a:ea typeface="ＭＳ Ｐゴシック"/>
              </a:rPr>
              <a:t>同じ場所に注射し続けると、皮下が硬くなります（インスリンボール）。硬い皮膚ではインスリンの吸収が不十分になり、血糖コントロール不良に繋がります。インスリンの注射部位をローテーションするように指導しましょう。（腹・肩・大腿・臀部など）</a:t>
            </a:r>
            <a:endParaRPr lang="en-US" altLang="ja-JP" sz="2400" spc="-150">
              <a:latin typeface="ＭＳ Ｐゴシック"/>
              <a:ea typeface="ＭＳ Ｐゴシック"/>
            </a:endParaRPr>
          </a:p>
        </p:txBody>
      </p:sp>
      <p:sp>
        <p:nvSpPr>
          <p:cNvPr id="15" name="正方形/長方形 14">
            <a:extLst>
              <a:ext uri="{FF2B5EF4-FFF2-40B4-BE49-F238E27FC236}">
                <a16:creationId xmlns:a16="http://schemas.microsoft.com/office/drawing/2014/main" id="{E9FF63D9-A43B-5E4A-AE7D-03E6BC69187C}"/>
              </a:ext>
            </a:extLst>
          </p:cNvPr>
          <p:cNvSpPr/>
          <p:nvPr/>
        </p:nvSpPr>
        <p:spPr>
          <a:xfrm>
            <a:off x="647699" y="3676316"/>
            <a:ext cx="8021080" cy="1807467"/>
          </a:xfrm>
          <a:prstGeom prst="rect">
            <a:avLst/>
          </a:prstGeom>
          <a:noFill/>
          <a:ln w="3810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sz="1350"/>
          </a:p>
        </p:txBody>
      </p:sp>
      <p:sp>
        <p:nvSpPr>
          <p:cNvPr id="18" name="テキスト ボックス 17">
            <a:extLst>
              <a:ext uri="{FF2B5EF4-FFF2-40B4-BE49-F238E27FC236}">
                <a16:creationId xmlns:a16="http://schemas.microsoft.com/office/drawing/2014/main" id="{6C1B09F5-7182-AC42-9BA9-1464289BFEC3}"/>
              </a:ext>
            </a:extLst>
          </p:cNvPr>
          <p:cNvSpPr txBox="1"/>
          <p:nvPr/>
        </p:nvSpPr>
        <p:spPr>
          <a:xfrm>
            <a:off x="647699" y="1014284"/>
            <a:ext cx="8071027" cy="1569660"/>
          </a:xfrm>
          <a:prstGeom prst="rect">
            <a:avLst/>
          </a:prstGeom>
          <a:noFill/>
        </p:spPr>
        <p:txBody>
          <a:bodyPr wrap="square" rtlCol="0">
            <a:spAutoFit/>
          </a:bodyPr>
          <a:lstStyle/>
          <a:p>
            <a:r>
              <a:rPr lang="ja-JP" altLang="en-US" sz="2400" b="1">
                <a:latin typeface="メイリオ" panose="020B0604030504040204" pitchFamily="50" charset="-128"/>
                <a:ea typeface="メイリオ" panose="020B0604030504040204" pitchFamily="50" charset="-128"/>
                <a:cs typeface="メイリオ" panose="020B0604030504040204" pitchFamily="50" charset="-128"/>
              </a:rPr>
              <a:t>注射の時の注意</a:t>
            </a:r>
            <a:r>
              <a:rPr lang="ja-JP" altLang="en-US" sz="2400" b="1" spc="-150">
                <a:latin typeface="ＭＳ Ｐゴシック" panose="020B0600070205080204" pitchFamily="50" charset="-128"/>
                <a:ea typeface="ＭＳ Ｐゴシック" panose="020B0600070205080204" pitchFamily="50" charset="-128"/>
              </a:rPr>
              <a:t>：</a:t>
            </a:r>
            <a:r>
              <a:rPr lang="ja-JP" altLang="en-US" sz="2400" spc="-150">
                <a:latin typeface="ＭＳ Ｐゴシック" panose="020B0600070205080204" pitchFamily="50" charset="-128"/>
                <a:ea typeface="ＭＳ Ｐゴシック" panose="020B0600070205080204" pitchFamily="50" charset="-128"/>
              </a:rPr>
              <a:t>注入ボタンを押しただけでは、まだインスリンが十分に皮下に入りきっていないため、７～１０秒は注入ボタンを押したまま、針を抜かないようにする。抜く時は押したまま抜く。</a:t>
            </a:r>
            <a:endParaRPr lang="en-US" altLang="ja-JP" sz="2400" spc="-150">
              <a:latin typeface="ＭＳ Ｐゴシック" panose="020B0600070205080204" pitchFamily="50" charset="-128"/>
              <a:ea typeface="ＭＳ Ｐゴシック" panose="020B0600070205080204" pitchFamily="50" charset="-128"/>
            </a:endParaRPr>
          </a:p>
          <a:p>
            <a:r>
              <a:rPr lang="ja-JP" altLang="en-US" sz="2400" spc="-150">
                <a:latin typeface="ＭＳ Ｐゴシック" panose="020B0600070205080204" pitchFamily="50" charset="-128"/>
                <a:ea typeface="ＭＳ Ｐゴシック" panose="020B0600070205080204" pitchFamily="50" charset="-128"/>
              </a:rPr>
              <a:t>（注入ボタンを押したままにするのは、血液の逆流を防ぐため）</a:t>
            </a:r>
          </a:p>
        </p:txBody>
      </p:sp>
      <p:sp>
        <p:nvSpPr>
          <p:cNvPr id="19" name="正方形/長方形 18">
            <a:extLst>
              <a:ext uri="{FF2B5EF4-FFF2-40B4-BE49-F238E27FC236}">
                <a16:creationId xmlns:a16="http://schemas.microsoft.com/office/drawing/2014/main" id="{ECDF596C-937C-3D4E-B5B3-E1FDC12A6D1A}"/>
              </a:ext>
            </a:extLst>
          </p:cNvPr>
          <p:cNvSpPr/>
          <p:nvPr/>
        </p:nvSpPr>
        <p:spPr>
          <a:xfrm>
            <a:off x="647699" y="1026501"/>
            <a:ext cx="8071027" cy="1768103"/>
          </a:xfrm>
          <a:prstGeom prst="rect">
            <a:avLst/>
          </a:prstGeom>
          <a:noFill/>
          <a:ln w="3810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sz="1350"/>
          </a:p>
        </p:txBody>
      </p:sp>
      <p:pic>
        <p:nvPicPr>
          <p:cNvPr id="20" name="図 19">
            <a:extLst>
              <a:ext uri="{FF2B5EF4-FFF2-40B4-BE49-F238E27FC236}">
                <a16:creationId xmlns:a16="http://schemas.microsoft.com/office/drawing/2014/main" id="{CCA88345-6736-3C4C-AD5A-AD3DB1A8C4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018" y="2755880"/>
            <a:ext cx="2186441" cy="983899"/>
          </a:xfrm>
          <a:prstGeom prst="rect">
            <a:avLst/>
          </a:prstGeom>
        </p:spPr>
      </p:pic>
      <p:pic>
        <p:nvPicPr>
          <p:cNvPr id="14" name="図 13">
            <a:extLst>
              <a:ext uri="{FF2B5EF4-FFF2-40B4-BE49-F238E27FC236}">
                <a16:creationId xmlns:a16="http://schemas.microsoft.com/office/drawing/2014/main" id="{B315783B-7038-9C43-9231-7FD5C1025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3620" y="5598710"/>
            <a:ext cx="1150798" cy="1023254"/>
          </a:xfrm>
          <a:prstGeom prst="rect">
            <a:avLst/>
          </a:prstGeom>
        </p:spPr>
      </p:pic>
      <p:sp>
        <p:nvSpPr>
          <p:cNvPr id="16" name="角丸四角形吹き出し 15">
            <a:extLst>
              <a:ext uri="{FF2B5EF4-FFF2-40B4-BE49-F238E27FC236}">
                <a16:creationId xmlns:a16="http://schemas.microsoft.com/office/drawing/2014/main" id="{34DF3F8C-9B39-C34A-A9C4-5F6982C05E32}"/>
              </a:ext>
            </a:extLst>
          </p:cNvPr>
          <p:cNvSpPr/>
          <p:nvPr/>
        </p:nvSpPr>
        <p:spPr>
          <a:xfrm>
            <a:off x="7012088" y="5637053"/>
            <a:ext cx="1911993" cy="543832"/>
          </a:xfrm>
          <a:prstGeom prst="wedgeRoundRectCallout">
            <a:avLst>
              <a:gd name="adj1" fmla="val -61711"/>
              <a:gd name="adj2" fmla="val 771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a:latin typeface="ＭＳ Ｐゴシック" panose="020B0600070205080204" pitchFamily="50" charset="-128"/>
                <a:ea typeface="ＭＳ Ｐゴシック" panose="020B0600070205080204" pitchFamily="50" charset="-128"/>
              </a:rPr>
              <a:t>臍から周囲２</a:t>
            </a:r>
            <a:r>
              <a:rPr lang="en-US" altLang="ja-JP" sz="1400">
                <a:latin typeface="ＭＳ Ｐゴシック" panose="020B0600070205080204" pitchFamily="50" charset="-128"/>
                <a:ea typeface="ＭＳ Ｐゴシック" panose="020B0600070205080204" pitchFamily="50" charset="-128"/>
              </a:rPr>
              <a:t>cm</a:t>
            </a:r>
            <a:r>
              <a:rPr lang="ja-JP" altLang="en-US" sz="1400">
                <a:latin typeface="ＭＳ Ｐゴシック" panose="020B0600070205080204" pitchFamily="50" charset="-128"/>
                <a:ea typeface="ＭＳ Ｐゴシック" panose="020B0600070205080204" pitchFamily="50" charset="-128"/>
              </a:rPr>
              <a:t>は</a:t>
            </a:r>
            <a:endParaRPr lang="en-US" altLang="ja-JP" sz="1400">
              <a:latin typeface="ＭＳ Ｐゴシック" panose="020B0600070205080204" pitchFamily="50" charset="-128"/>
              <a:ea typeface="ＭＳ Ｐゴシック" panose="020B0600070205080204" pitchFamily="50" charset="-128"/>
            </a:endParaRPr>
          </a:p>
          <a:p>
            <a:pPr algn="ctr"/>
            <a:r>
              <a:rPr lang="ja-JP" altLang="en-US" sz="1400">
                <a:latin typeface="ＭＳ Ｐゴシック" panose="020B0600070205080204" pitchFamily="50" charset="-128"/>
                <a:ea typeface="ＭＳ Ｐゴシック" panose="020B0600070205080204" pitchFamily="50" charset="-128"/>
              </a:rPr>
              <a:t>注射しない。</a:t>
            </a:r>
            <a:endParaRPr lang="en-US" altLang="ja-JP" sz="140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FDC03E83-D962-7349-9D6B-1B9F50B86E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2020" y="5608687"/>
            <a:ext cx="1983930" cy="1090788"/>
          </a:xfrm>
          <a:prstGeom prst="rect">
            <a:avLst/>
          </a:prstGeom>
        </p:spPr>
      </p:pic>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10</a:t>
            </a:fld>
            <a:endParaRPr kumimoji="1" lang="ja-JP" altLang="en-US"/>
          </a:p>
        </p:txBody>
      </p:sp>
      <p:sp>
        <p:nvSpPr>
          <p:cNvPr id="4" name="テキスト ボックス 3">
            <a:extLst>
              <a:ext uri="{FF2B5EF4-FFF2-40B4-BE49-F238E27FC236}">
                <a16:creationId xmlns:a16="http://schemas.microsoft.com/office/drawing/2014/main" id="{93E25B86-2D6A-4432-A458-8BB31EB7A1A0}"/>
              </a:ext>
            </a:extLst>
          </p:cNvPr>
          <p:cNvSpPr txBox="1"/>
          <p:nvPr/>
        </p:nvSpPr>
        <p:spPr>
          <a:xfrm>
            <a:off x="513706" y="466279"/>
            <a:ext cx="6340197" cy="584775"/>
          </a:xfrm>
          <a:prstGeom prst="rect">
            <a:avLst/>
          </a:prstGeom>
          <a:noFill/>
        </p:spPr>
        <p:txBody>
          <a:bodyPr wrap="none" rtlCol="0" anchor="t">
            <a:spAutoFit/>
          </a:bodyPr>
          <a:lstStyle/>
          <a:p>
            <a:r>
              <a:rPr lang="ja-JP" altLang="en-US" sz="3200" b="1">
                <a:solidFill>
                  <a:schemeClr val="accent1"/>
                </a:solidFill>
                <a:latin typeface="游ゴシック"/>
                <a:ea typeface="游ゴシック"/>
              </a:rPr>
              <a:t>インスリン製剤注射時の注意事項</a:t>
            </a:r>
          </a:p>
        </p:txBody>
      </p:sp>
      <p:sp>
        <p:nvSpPr>
          <p:cNvPr id="6" name="テキスト ボックス 5">
            <a:extLst>
              <a:ext uri="{FF2B5EF4-FFF2-40B4-BE49-F238E27FC236}">
                <a16:creationId xmlns:a16="http://schemas.microsoft.com/office/drawing/2014/main" id="{299A97AF-17F8-44B3-8056-C4C002E0641A}"/>
              </a:ext>
            </a:extLst>
          </p:cNvPr>
          <p:cNvSpPr txBox="1"/>
          <p:nvPr/>
        </p:nvSpPr>
        <p:spPr>
          <a:xfrm>
            <a:off x="278073" y="6537482"/>
            <a:ext cx="295993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游ゴシック"/>
                <a:cs typeface="Calibri"/>
              </a:rPr>
              <a:t>インスリンボールの例</a:t>
            </a:r>
            <a:endParaRPr lang="ja-JP" altLang="en-US" dirty="0">
              <a:ea typeface="游ゴシック"/>
              <a:cs typeface="Calibri"/>
            </a:endParaRPr>
          </a:p>
        </p:txBody>
      </p:sp>
    </p:spTree>
    <p:extLst>
      <p:ext uri="{BB962C8B-B14F-4D97-AF65-F5344CB8AC3E}">
        <p14:creationId xmlns:p14="http://schemas.microsoft.com/office/powerpoint/2010/main" val="2858818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0FF3D7-277D-43E0-B0D0-9E637751E38D}"/>
              </a:ext>
            </a:extLst>
          </p:cNvPr>
          <p:cNvSpPr>
            <a:spLocks noGrp="1"/>
          </p:cNvSpPr>
          <p:nvPr>
            <p:ph type="title"/>
          </p:nvPr>
        </p:nvSpPr>
        <p:spPr>
          <a:xfrm>
            <a:off x="453221" y="463985"/>
            <a:ext cx="7886700" cy="605387"/>
          </a:xfrm>
        </p:spPr>
        <p:txBody>
          <a:bodyPr>
            <a:normAutofit fontScale="90000"/>
          </a:bodyPr>
          <a:lstStyle/>
          <a:p>
            <a:r>
              <a:rPr lang="ja-JP" altLang="ja-JP" b="1" spc="300">
                <a:latin typeface="ＭＳ Ｐゴシック" panose="020B0600070205080204" pitchFamily="50" charset="-128"/>
                <a:ea typeface="ＭＳ Ｐゴシック" panose="020B0600070205080204" pitchFamily="50" charset="-128"/>
              </a:rPr>
              <a:t>ヒューマリン</a:t>
            </a:r>
            <a:r>
              <a:rPr lang="en-US" altLang="ja-JP" b="1" spc="300" baseline="30000">
                <a:latin typeface="ＭＳ Ｐゴシック" panose="020B0600070205080204" pitchFamily="50" charset="-128"/>
                <a:ea typeface="ＭＳ Ｐゴシック" panose="020B0600070205080204" pitchFamily="50" charset="-128"/>
              </a:rPr>
              <a:t>®</a:t>
            </a:r>
            <a:r>
              <a:rPr lang="en-US" altLang="ja-JP" b="1" spc="300">
                <a:latin typeface="ＭＳ Ｐゴシック" panose="020B0600070205080204" pitchFamily="50" charset="-128"/>
                <a:ea typeface="ＭＳ Ｐゴシック" panose="020B0600070205080204" pitchFamily="50" charset="-128"/>
              </a:rPr>
              <a:t>R</a:t>
            </a:r>
            <a:r>
              <a:rPr lang="ja-JP" altLang="ja-JP" b="1" spc="300">
                <a:latin typeface="ＭＳ Ｐゴシック" panose="020B0600070205080204" pitchFamily="50" charset="-128"/>
                <a:ea typeface="ＭＳ Ｐゴシック" panose="020B0600070205080204" pitchFamily="50" charset="-128"/>
              </a:rPr>
              <a:t>に関して</a:t>
            </a:r>
            <a:endParaRPr kumimoji="1" lang="ja-JP" altLang="en-US" b="1" spc="300">
              <a:latin typeface="ＭＳ Ｐゴシック" panose="020B0600070205080204" pitchFamily="50" charset="-128"/>
              <a:ea typeface="ＭＳ Ｐゴシック" panose="020B0600070205080204" pitchFamily="50" charset="-128"/>
            </a:endParaRPr>
          </a:p>
        </p:txBody>
      </p:sp>
      <p:sp>
        <p:nvSpPr>
          <p:cNvPr id="3" name="コンテンツ プレースホルダー 2">
            <a:extLst>
              <a:ext uri="{FF2B5EF4-FFF2-40B4-BE49-F238E27FC236}">
                <a16:creationId xmlns:a16="http://schemas.microsoft.com/office/drawing/2014/main" id="{1C0F8D5B-974B-42A6-BCB7-EB3D21FB5AA1}"/>
              </a:ext>
            </a:extLst>
          </p:cNvPr>
          <p:cNvSpPr>
            <a:spLocks noGrp="1"/>
          </p:cNvSpPr>
          <p:nvPr>
            <p:ph idx="1"/>
          </p:nvPr>
        </p:nvSpPr>
        <p:spPr>
          <a:xfrm>
            <a:off x="552090" y="1069372"/>
            <a:ext cx="7928535" cy="5866981"/>
          </a:xfrm>
        </p:spPr>
        <p:txBody>
          <a:bodyPr vert="horz" lIns="91440" tIns="45720" rIns="91440" bIns="45720" rtlCol="0" anchor="t">
            <a:normAutofit/>
          </a:bodyPr>
          <a:lstStyle/>
          <a:p>
            <a:pPr marL="0" indent="0">
              <a:lnSpc>
                <a:spcPct val="120000"/>
              </a:lnSpc>
              <a:spcBef>
                <a:spcPts val="0"/>
              </a:spcBef>
              <a:buNone/>
            </a:pPr>
            <a:r>
              <a:rPr lang="ja-JP" altLang="ja-JP" sz="2200">
                <a:latin typeface="ＭＳ Ｐゴシック" panose="020B0600070205080204" pitchFamily="50" charset="-128"/>
                <a:ea typeface="ＭＳ Ｐゴシック" panose="020B0600070205080204" pitchFamily="50" charset="-128"/>
              </a:rPr>
              <a:t>ヒューマリン</a:t>
            </a:r>
            <a:r>
              <a:rPr lang="en-US" altLang="ja-JP" sz="2200" dirty="0">
                <a:latin typeface="ＭＳ Ｐゴシック" panose="020B0600070205080204" pitchFamily="50" charset="-128"/>
                <a:ea typeface="ＭＳ Ｐゴシック" panose="020B0600070205080204" pitchFamily="50" charset="-128"/>
              </a:rPr>
              <a:t>®R</a:t>
            </a:r>
            <a:r>
              <a:rPr lang="ja-JP" altLang="ja-JP" sz="2200">
                <a:latin typeface="ＭＳ Ｐゴシック" panose="020B0600070205080204" pitchFamily="50" charset="-128"/>
                <a:ea typeface="ＭＳ Ｐゴシック" panose="020B0600070205080204" pitchFamily="50" charset="-128"/>
              </a:rPr>
              <a:t>は</a:t>
            </a:r>
            <a:r>
              <a:rPr lang="ja-JP" altLang="ja-JP" sz="2200" u="sng">
                <a:solidFill>
                  <a:srgbClr val="FF0000"/>
                </a:solidFill>
                <a:latin typeface="ＭＳ Ｐゴシック" panose="020B0600070205080204" pitchFamily="50" charset="-128"/>
                <a:ea typeface="ＭＳ Ｐゴシック" panose="020B0600070205080204" pitchFamily="50" charset="-128"/>
                <a:cs typeface="Meiryo UI" panose="020B0604030504040204" pitchFamily="50" charset="-128"/>
              </a:rPr>
              <a:t>速効型インスリン製剤</a:t>
            </a:r>
            <a:r>
              <a:rPr lang="ja-JP" altLang="ja-JP" sz="2200">
                <a:latin typeface="ＭＳ Ｐゴシック" panose="020B0600070205080204" pitchFamily="50" charset="-128"/>
                <a:ea typeface="ＭＳ Ｐゴシック" panose="020B0600070205080204" pitchFamily="50" charset="-128"/>
              </a:rPr>
              <a:t>に含まれ</a:t>
            </a:r>
            <a:r>
              <a:rPr lang="ja-JP" altLang="en-US" sz="2200">
                <a:latin typeface="ＭＳ Ｐゴシック" panose="020B0600070205080204" pitchFamily="50" charset="-128"/>
                <a:ea typeface="ＭＳ Ｐゴシック" panose="020B0600070205080204" pitchFamily="50" charset="-128"/>
              </a:rPr>
              <a:t>ます</a:t>
            </a:r>
            <a:r>
              <a:rPr lang="ja-JP" altLang="ja-JP" sz="2200">
                <a:latin typeface="ＭＳ Ｐゴシック" panose="020B0600070205080204" pitchFamily="50" charset="-128"/>
                <a:ea typeface="ＭＳ Ｐゴシック" panose="020B0600070205080204" pitchFamily="50" charset="-128"/>
              </a:rPr>
              <a:t>。</a:t>
            </a:r>
            <a:endParaRPr lang="en-US" altLang="ja-JP" sz="22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en-US" sz="2200">
                <a:latin typeface="ＭＳ Ｐゴシック" panose="020B0600070205080204" pitchFamily="50" charset="-128"/>
                <a:ea typeface="ＭＳ Ｐゴシック" panose="020B0600070205080204" pitchFamily="50" charset="-128"/>
              </a:rPr>
              <a:t>ペン製剤とバイアル製剤があります。</a:t>
            </a:r>
            <a:endParaRPr lang="ja-JP" altLang="ja-JP" sz="220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endParaRPr lang="en-US" altLang="ja-JP" sz="1200" dirty="0">
              <a:latin typeface="ＭＳ Ｐゴシック" panose="020B0600070205080204" pitchFamily="50" charset="-128"/>
              <a:ea typeface="ＭＳ Ｐゴシック" panose="020B0600070205080204" pitchFamily="50" charset="-128"/>
            </a:endParaRPr>
          </a:p>
          <a:p>
            <a:pPr marL="267970" indent="-26797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投与方法</a:t>
            </a:r>
            <a:r>
              <a:rPr lang="ja-JP" altLang="en-US" sz="2000">
                <a:latin typeface="ＭＳ Ｐゴシック" panose="020B0600070205080204" pitchFamily="50" charset="-128"/>
                <a:ea typeface="ＭＳ Ｐゴシック" panose="020B0600070205080204" pitchFamily="50" charset="-128"/>
              </a:rPr>
              <a:t>：</a:t>
            </a:r>
            <a:r>
              <a:rPr lang="ja-JP" altLang="ja-JP" sz="2000" u="sng">
                <a:solidFill>
                  <a:srgbClr val="FF0000"/>
                </a:solidFill>
                <a:latin typeface="ＭＳ Ｐゴシック" panose="020B0600070205080204" pitchFamily="50" charset="-128"/>
                <a:ea typeface="ＭＳ Ｐゴシック" panose="020B0600070205080204" pitchFamily="50" charset="-128"/>
              </a:rPr>
              <a:t>皮下、筋肉内、静脈内注射、又は持続静脈内注入</a:t>
            </a:r>
            <a:r>
              <a:rPr lang="ja-JP" altLang="en-US" sz="2000" u="sng">
                <a:solidFill>
                  <a:srgbClr val="FF0000"/>
                </a:solidFill>
                <a:latin typeface="ＭＳ Ｐゴシック" panose="020B0600070205080204" pitchFamily="50" charset="-128"/>
                <a:ea typeface="ＭＳ Ｐゴシック" panose="020B0600070205080204" pitchFamily="50" charset="-128"/>
              </a:rPr>
              <a:t>　　（メインへの点滴混注やシリンジポンプを使用）</a:t>
            </a:r>
            <a:r>
              <a:rPr lang="ja-JP" altLang="ja-JP" sz="2000">
                <a:latin typeface="ＭＳ Ｐゴシック" panose="020B0600070205080204" pitchFamily="50" charset="-128"/>
                <a:ea typeface="ＭＳ Ｐゴシック" panose="020B0600070205080204" pitchFamily="50" charset="-128"/>
              </a:rPr>
              <a:t>を行う。</a:t>
            </a:r>
            <a:endParaRPr lang="en-US" altLang="ja-JP" sz="2000" dirty="0">
              <a:latin typeface="ＭＳ Ｐゴシック" panose="020B0600070205080204" pitchFamily="50" charset="-128"/>
              <a:ea typeface="ＭＳ Ｐゴシック" panose="020B0600070205080204" pitchFamily="50" charset="-128"/>
              <a:cs typeface="Calibri"/>
            </a:endParaRPr>
          </a:p>
          <a:p>
            <a:pPr marL="0" indent="0">
              <a:lnSpc>
                <a:spcPct val="120000"/>
              </a:lnSpc>
              <a:spcBef>
                <a:spcPts val="0"/>
              </a:spcBef>
              <a:buNone/>
            </a:pPr>
            <a:endParaRPr lang="en-US" altLang="ja-JP" sz="12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ja-JP" sz="2000">
                <a:latin typeface="ＭＳ Ｐゴシック" panose="020B0600070205080204" pitchFamily="50" charset="-128"/>
                <a:ea typeface="ＭＳ Ｐゴシック" panose="020B0600070205080204" pitchFamily="50" charset="-128"/>
              </a:rPr>
              <a:t>●作用時間</a:t>
            </a: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皮下注射した場合の体内動態は、下記の通りである</a:t>
            </a:r>
            <a:r>
              <a:rPr lang="ja-JP" altLang="en-US" sz="2000">
                <a:latin typeface="ＭＳ Ｐゴシック" panose="020B0600070205080204" pitchFamily="50" charset="-128"/>
                <a:ea typeface="ＭＳ Ｐゴシック" panose="020B0600070205080204" pitchFamily="50" charset="-128"/>
              </a:rPr>
              <a:t>：</a:t>
            </a:r>
            <a:endParaRPr lang="ja-JP" altLang="ja-JP" sz="200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作用発現時間　　</a:t>
            </a:r>
            <a:r>
              <a:rPr lang="ja-JP" altLang="en-US" sz="2000">
                <a:latin typeface="ＭＳ Ｐゴシック" panose="020B0600070205080204" pitchFamily="50" charset="-128"/>
                <a:ea typeface="ＭＳ Ｐゴシック" panose="020B0600070205080204" pitchFamily="50" charset="-128"/>
              </a:rPr>
              <a:t>３０</a:t>
            </a:r>
            <a:r>
              <a:rPr lang="ja-JP" altLang="ja-JP" sz="2000">
                <a:latin typeface="ＭＳ Ｐゴシック" panose="020B0600070205080204" pitchFamily="50" charset="-128"/>
                <a:ea typeface="ＭＳ Ｐゴシック" panose="020B0600070205080204" pitchFamily="50" charset="-128"/>
              </a:rPr>
              <a:t>分～</a:t>
            </a:r>
            <a:r>
              <a:rPr lang="ja-JP" altLang="en-US" sz="2000">
                <a:latin typeface="ＭＳ Ｐゴシック" panose="020B0600070205080204" pitchFamily="50" charset="-128"/>
                <a:ea typeface="ＭＳ Ｐゴシック" panose="020B0600070205080204" pitchFamily="50" charset="-128"/>
              </a:rPr>
              <a:t>１</a:t>
            </a:r>
            <a:r>
              <a:rPr lang="ja-JP" altLang="ja-JP" sz="2000">
                <a:latin typeface="ＭＳ Ｐゴシック" panose="020B0600070205080204" pitchFamily="50" charset="-128"/>
                <a:ea typeface="ＭＳ Ｐゴシック" panose="020B0600070205080204" pitchFamily="50" charset="-128"/>
              </a:rPr>
              <a:t>時間、</a:t>
            </a:r>
            <a:endParaRPr lang="en-US" altLang="ja-JP" sz="20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最大作用時間　　</a:t>
            </a:r>
            <a:r>
              <a:rPr lang="ja-JP" altLang="en-US" sz="2000">
                <a:latin typeface="ＭＳ Ｐゴシック" panose="020B0600070205080204" pitchFamily="50" charset="-128"/>
                <a:ea typeface="ＭＳ Ｐゴシック" panose="020B0600070205080204" pitchFamily="50" charset="-128"/>
              </a:rPr>
              <a:t>１</a:t>
            </a:r>
            <a:r>
              <a:rPr lang="ja-JP"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３</a:t>
            </a:r>
            <a:r>
              <a:rPr lang="ja-JP" altLang="ja-JP" sz="2000">
                <a:latin typeface="ＭＳ Ｐゴシック" panose="020B0600070205080204" pitchFamily="50" charset="-128"/>
                <a:ea typeface="ＭＳ Ｐゴシック" panose="020B0600070205080204" pitchFamily="50" charset="-128"/>
              </a:rPr>
              <a:t>時間、</a:t>
            </a: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作用持続時間　　</a:t>
            </a:r>
            <a:r>
              <a:rPr lang="ja-JP" altLang="en-US" sz="2000">
                <a:latin typeface="ＭＳ Ｐゴシック" panose="020B0600070205080204" pitchFamily="50" charset="-128"/>
                <a:ea typeface="ＭＳ Ｐゴシック" panose="020B0600070205080204" pitchFamily="50" charset="-128"/>
              </a:rPr>
              <a:t>５</a:t>
            </a:r>
            <a:r>
              <a:rPr lang="ja-JP"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７</a:t>
            </a:r>
            <a:r>
              <a:rPr lang="ja-JP" altLang="ja-JP" sz="2000">
                <a:latin typeface="ＭＳ Ｐゴシック" panose="020B0600070205080204" pitchFamily="50" charset="-128"/>
                <a:ea typeface="ＭＳ Ｐゴシック" panose="020B0600070205080204" pitchFamily="50" charset="-128"/>
              </a:rPr>
              <a:t>時間</a:t>
            </a:r>
            <a:endParaRPr lang="en-US" altLang="ja-JP" sz="20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endParaRPr lang="en-US" altLang="ja-JP" sz="12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ja-JP" sz="2000">
                <a:latin typeface="ＭＳ Ｐゴシック" panose="020B0600070205080204" pitchFamily="50" charset="-128"/>
                <a:ea typeface="ＭＳ Ｐゴシック" panose="020B0600070205080204" pitchFamily="50" charset="-128"/>
              </a:rPr>
              <a:t>●規格</a:t>
            </a: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ヒューマリン</a:t>
            </a:r>
            <a:r>
              <a:rPr lang="en-US" altLang="ja-JP" sz="2000" dirty="0">
                <a:latin typeface="ＭＳ Ｐゴシック" panose="020B0600070205080204" pitchFamily="50" charset="-128"/>
                <a:ea typeface="ＭＳ Ｐゴシック" panose="020B0600070205080204" pitchFamily="50" charset="-128"/>
              </a:rPr>
              <a:t>®R</a:t>
            </a:r>
            <a:r>
              <a:rPr lang="ja-JP" altLang="ja-JP" sz="2000">
                <a:latin typeface="ＭＳ Ｐゴシック" panose="020B0600070205080204" pitchFamily="50" charset="-128"/>
                <a:ea typeface="ＭＳ Ｐゴシック" panose="020B0600070205080204" pitchFamily="50" charset="-128"/>
              </a:rPr>
              <a:t>注の規格は、</a:t>
            </a:r>
            <a:r>
              <a:rPr lang="en-US" altLang="ja-JP" sz="2000" u="sng" dirty="0">
                <a:solidFill>
                  <a:srgbClr val="FF0000"/>
                </a:solidFill>
                <a:latin typeface="ＭＳ Ｐゴシック" panose="020B0600070205080204" pitchFamily="50" charset="-128"/>
                <a:ea typeface="ＭＳ Ｐゴシック" panose="020B0600070205080204" pitchFamily="50" charset="-128"/>
              </a:rPr>
              <a:t>100</a:t>
            </a:r>
            <a:r>
              <a:rPr lang="ja-JP" altLang="ja-JP" sz="2000" u="sng">
                <a:solidFill>
                  <a:srgbClr val="FF0000"/>
                </a:solidFill>
                <a:latin typeface="ＭＳ Ｐゴシック" panose="020B0600070205080204" pitchFamily="50" charset="-128"/>
                <a:ea typeface="ＭＳ Ｐゴシック" panose="020B0600070205080204" pitchFamily="50" charset="-128"/>
              </a:rPr>
              <a:t>単位</a:t>
            </a:r>
            <a:r>
              <a:rPr lang="en-US" altLang="ja-JP" sz="2000" u="sng" dirty="0">
                <a:solidFill>
                  <a:srgbClr val="FF0000"/>
                </a:solidFill>
                <a:latin typeface="ＭＳ Ｐゴシック" panose="020B0600070205080204" pitchFamily="50" charset="-128"/>
                <a:ea typeface="ＭＳ Ｐゴシック" panose="020B0600070205080204" pitchFamily="50" charset="-128"/>
              </a:rPr>
              <a:t>/mL</a:t>
            </a:r>
            <a:r>
              <a:rPr lang="ja-JP" altLang="ja-JP" sz="2000">
                <a:latin typeface="ＭＳ Ｐゴシック" panose="020B0600070205080204" pitchFamily="50" charset="-128"/>
                <a:ea typeface="ＭＳ Ｐゴシック" panose="020B0600070205080204" pitchFamily="50" charset="-128"/>
              </a:rPr>
              <a:t>である。</a:t>
            </a:r>
          </a:p>
          <a:p>
            <a:pPr marL="0" indent="0">
              <a:lnSpc>
                <a:spcPct val="120000"/>
              </a:lnSpc>
              <a:spcBef>
                <a:spcPts val="0"/>
              </a:spcBef>
              <a:buNone/>
            </a:pPr>
            <a:endParaRPr lang="en-US" altLang="ja-JP" sz="1200" dirty="0">
              <a:latin typeface="ＭＳ Ｐゴシック" panose="020B0600070205080204" pitchFamily="50" charset="-128"/>
              <a:ea typeface="ＭＳ Ｐゴシック" panose="020B0600070205080204" pitchFamily="50" charset="-128"/>
            </a:endParaRPr>
          </a:p>
          <a:p>
            <a:pPr marL="0" indent="0">
              <a:lnSpc>
                <a:spcPct val="120000"/>
              </a:lnSpc>
              <a:spcBef>
                <a:spcPts val="0"/>
              </a:spcBef>
              <a:buNone/>
            </a:pPr>
            <a:r>
              <a:rPr lang="ja-JP" altLang="ja-JP" sz="2000">
                <a:latin typeface="ＭＳ Ｐゴシック" panose="020B0600070205080204" pitchFamily="50" charset="-128"/>
                <a:ea typeface="ＭＳ Ｐゴシック" panose="020B0600070205080204" pitchFamily="50" charset="-128"/>
              </a:rPr>
              <a:t>●保管方法</a:t>
            </a: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en-US" sz="2000" u="sng">
                <a:solidFill>
                  <a:srgbClr val="FF0000"/>
                </a:solidFill>
                <a:latin typeface="ＭＳ Ｐゴシック" panose="020B0600070205080204" pitchFamily="50" charset="-128"/>
                <a:ea typeface="ＭＳ Ｐゴシック" panose="020B0600070205080204" pitchFamily="50" charset="-128"/>
              </a:rPr>
              <a:t>保管</a:t>
            </a:r>
            <a:r>
              <a:rPr lang="ja-JP" altLang="ja-JP" sz="2000" u="sng">
                <a:solidFill>
                  <a:srgbClr val="FF0000"/>
                </a:solidFill>
                <a:latin typeface="ＭＳ Ｐゴシック" panose="020B0600070205080204" pitchFamily="50" charset="-128"/>
                <a:ea typeface="ＭＳ Ｐゴシック" panose="020B0600070205080204" pitchFamily="50" charset="-128"/>
              </a:rPr>
              <a:t>温度は</a:t>
            </a:r>
            <a:r>
              <a:rPr lang="ja-JP" altLang="en-US" sz="2000" u="sng">
                <a:solidFill>
                  <a:srgbClr val="FF0000"/>
                </a:solidFill>
                <a:latin typeface="ＭＳ Ｐゴシック" panose="020B0600070205080204" pitchFamily="50" charset="-128"/>
                <a:ea typeface="ＭＳ Ｐゴシック" panose="020B0600070205080204" pitchFamily="50" charset="-128"/>
              </a:rPr>
              <a:t>２</a:t>
            </a:r>
            <a:r>
              <a:rPr lang="ja-JP" altLang="ja-JP" sz="2000" u="sng">
                <a:solidFill>
                  <a:srgbClr val="FF0000"/>
                </a:solidFill>
                <a:latin typeface="ＭＳ Ｐゴシック" panose="020B0600070205080204" pitchFamily="50" charset="-128"/>
                <a:ea typeface="ＭＳ Ｐゴシック" panose="020B0600070205080204" pitchFamily="50" charset="-128"/>
              </a:rPr>
              <a:t>～</a:t>
            </a:r>
            <a:r>
              <a:rPr lang="ja-JP" altLang="en-US" sz="2000" u="sng">
                <a:solidFill>
                  <a:srgbClr val="FF0000"/>
                </a:solidFill>
                <a:latin typeface="ＭＳ Ｐゴシック" panose="020B0600070205080204" pitchFamily="50" charset="-128"/>
                <a:ea typeface="ＭＳ Ｐゴシック" panose="020B0600070205080204" pitchFamily="50" charset="-128"/>
              </a:rPr>
              <a:t>８</a:t>
            </a:r>
            <a:r>
              <a:rPr lang="en-US" altLang="ja-JP" sz="2000" u="sng" dirty="0">
                <a:solidFill>
                  <a:srgbClr val="FF0000"/>
                </a:solidFill>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である。</a:t>
            </a: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・開封後の使用期限は</a:t>
            </a:r>
            <a:r>
              <a:rPr lang="en-US" altLang="ja-JP" sz="2000" dirty="0">
                <a:latin typeface="ＭＳ Ｐゴシック" panose="020B0600070205080204" pitchFamily="50" charset="-128"/>
                <a:ea typeface="ＭＳ Ｐゴシック" panose="020B0600070205080204" pitchFamily="50" charset="-128"/>
              </a:rPr>
              <a:t>30</a:t>
            </a:r>
            <a:r>
              <a:rPr lang="ja-JP" altLang="ja-JP" sz="2000">
                <a:latin typeface="ＭＳ Ｐゴシック" panose="020B0600070205080204" pitchFamily="50" charset="-128"/>
                <a:ea typeface="ＭＳ Ｐゴシック" panose="020B0600070205080204" pitchFamily="50" charset="-128"/>
              </a:rPr>
              <a:t>日以内と決められている。</a:t>
            </a:r>
          </a:p>
          <a:p>
            <a:pPr marL="0" indent="0">
              <a:lnSpc>
                <a:spcPct val="120000"/>
              </a:lnSpc>
              <a:spcBef>
                <a:spcPts val="0"/>
              </a:spcBef>
              <a:buNone/>
            </a:pPr>
            <a:r>
              <a:rPr lang="ja-JP" altLang="en-US" sz="2000">
                <a:latin typeface="ＭＳ Ｐゴシック" panose="020B0600070205080204" pitchFamily="50" charset="-128"/>
                <a:ea typeface="ＭＳ Ｐゴシック" panose="020B0600070205080204" pitchFamily="50" charset="-128"/>
              </a:rPr>
              <a:t>・</a:t>
            </a:r>
            <a:r>
              <a:rPr lang="ja-JP" altLang="ja-JP" sz="2000">
                <a:latin typeface="ＭＳ Ｐゴシック" panose="020B0600070205080204" pitchFamily="50" charset="-128"/>
                <a:ea typeface="ＭＳ Ｐゴシック" panose="020B0600070205080204" pitchFamily="50" charset="-128"/>
              </a:rPr>
              <a:t>開封日を記載し、使用期限に注意して使用する必要がある。</a:t>
            </a:r>
          </a:p>
        </p:txBody>
      </p:sp>
      <p:sp>
        <p:nvSpPr>
          <p:cNvPr id="4" name="スライド番号プレースホルダー 3"/>
          <p:cNvSpPr>
            <a:spLocks noGrp="1"/>
          </p:cNvSpPr>
          <p:nvPr>
            <p:ph type="sldNum" sz="quarter" idx="12"/>
          </p:nvPr>
        </p:nvSpPr>
        <p:spPr/>
        <p:txBody>
          <a:bodyPr/>
          <a:lstStyle/>
          <a:p>
            <a:fld id="{54940288-D547-7448-8B09-A689AA151481}" type="slidenum">
              <a:rPr kumimoji="1" lang="ja-JP" altLang="en-US" smtClean="0"/>
              <a:t>11</a:t>
            </a:fld>
            <a:endParaRPr kumimoji="1" lang="ja-JP" altLang="en-US"/>
          </a:p>
        </p:txBody>
      </p:sp>
    </p:spTree>
    <p:extLst>
      <p:ext uri="{BB962C8B-B14F-4D97-AF65-F5344CB8AC3E}">
        <p14:creationId xmlns:p14="http://schemas.microsoft.com/office/powerpoint/2010/main" val="369139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9313B7-2A0B-41FD-A87C-BFC89AD7F4C6}"/>
              </a:ext>
            </a:extLst>
          </p:cNvPr>
          <p:cNvSpPr>
            <a:spLocks noGrp="1"/>
          </p:cNvSpPr>
          <p:nvPr>
            <p:ph type="title"/>
          </p:nvPr>
        </p:nvSpPr>
        <p:spPr>
          <a:xfrm>
            <a:off x="391231" y="1201834"/>
            <a:ext cx="8222053" cy="1325563"/>
          </a:xfrm>
        </p:spPr>
        <p:txBody>
          <a:bodyPr>
            <a:noAutofit/>
          </a:bodyPr>
          <a:lstStyle/>
          <a:p>
            <a:pPr algn="ctr"/>
            <a:r>
              <a:rPr lang="ja-JP" altLang="en-US" sz="3200" b="1">
                <a:latin typeface="ＭＳ Ｐゴシック" panose="020B0600070205080204" pitchFamily="50" charset="-128"/>
                <a:ea typeface="ＭＳ Ｐゴシック" panose="020B0600070205080204" pitchFamily="50" charset="-128"/>
              </a:rPr>
              <a:t>ヒューマリン</a:t>
            </a:r>
            <a:r>
              <a:rPr lang="en-US" altLang="ja-JP" sz="3200" b="1" dirty="0">
                <a:latin typeface="ＭＳ Ｐゴシック" panose="020B0600070205080204" pitchFamily="50" charset="-128"/>
                <a:ea typeface="ＭＳ Ｐゴシック" panose="020B0600070205080204" pitchFamily="50" charset="-128"/>
              </a:rPr>
              <a:t>® R</a:t>
            </a:r>
            <a:r>
              <a:rPr lang="ja-JP" altLang="en-US" sz="3200" b="1">
                <a:latin typeface="ＭＳ Ｐゴシック" panose="020B0600070205080204" pitchFamily="50" charset="-128"/>
                <a:ea typeface="ＭＳ Ｐゴシック" panose="020B0600070205080204" pitchFamily="50" charset="-128"/>
              </a:rPr>
              <a:t>注（バイアル製剤）使用の際は</a:t>
            </a:r>
            <a:br>
              <a:rPr lang="en-US" altLang="ja-JP" sz="3200" b="1" dirty="0">
                <a:latin typeface="ＭＳ Ｐゴシック" panose="020B0600070205080204" pitchFamily="50" charset="-128"/>
                <a:ea typeface="ＭＳ Ｐゴシック" panose="020B0600070205080204" pitchFamily="50" charset="-128"/>
              </a:rPr>
            </a:br>
            <a:r>
              <a:rPr lang="ja-JP" altLang="en-US" sz="3200" b="1">
                <a:latin typeface="ＭＳ Ｐゴシック" panose="020B0600070205080204" pitchFamily="50" charset="-128"/>
                <a:ea typeface="ＭＳ Ｐゴシック" panose="020B0600070205080204" pitchFamily="50" charset="-128"/>
              </a:rPr>
              <a:t>マイジェクターを使用します</a:t>
            </a:r>
            <a:endParaRPr kumimoji="1" lang="ja-JP" altLang="en-US" sz="3200" b="1">
              <a:latin typeface="ＭＳ Ｐゴシック" panose="020B0600070205080204" pitchFamily="50" charset="-128"/>
              <a:ea typeface="ＭＳ Ｐゴシック" panose="020B0600070205080204" pitchFamily="50" charset="-128"/>
            </a:endParaRPr>
          </a:p>
        </p:txBody>
      </p:sp>
      <p:pic>
        <p:nvPicPr>
          <p:cNvPr id="8" name="コンテンツ プレースホルダー 7">
            <a:extLst>
              <a:ext uri="{FF2B5EF4-FFF2-40B4-BE49-F238E27FC236}">
                <a16:creationId xmlns:a16="http://schemas.microsoft.com/office/drawing/2014/main" id="{E9615B04-0DA7-4151-88D6-DF4FD108DE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5763917" y="3173728"/>
            <a:ext cx="2543175" cy="2286000"/>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a16="http://schemas.microsoft.com/office/drawing/2014/main" id="{4F86DD3F-35C4-4994-84E7-38E88A845BDD}"/>
              </a:ext>
            </a:extLst>
          </p:cNvPr>
          <p:cNvSpPr txBox="1"/>
          <p:nvPr/>
        </p:nvSpPr>
        <p:spPr>
          <a:xfrm>
            <a:off x="6617049" y="2435063"/>
            <a:ext cx="836909" cy="830997"/>
          </a:xfrm>
          <a:prstGeom prst="rect">
            <a:avLst/>
          </a:prstGeom>
          <a:noFill/>
        </p:spPr>
        <p:txBody>
          <a:bodyPr wrap="square" rtlCol="0">
            <a:spAutoFit/>
          </a:bodyPr>
          <a:lstStyle/>
          <a:p>
            <a:r>
              <a:rPr kumimoji="1" lang="en-US" altLang="ja-JP" sz="4800" b="1">
                <a:solidFill>
                  <a:srgbClr val="FF0000"/>
                </a:solidFill>
                <a:effectLst>
                  <a:outerShdw blurRad="38100" dist="38100" dir="2700000" algn="tl">
                    <a:srgbClr val="000000">
                      <a:alpha val="43137"/>
                    </a:srgbClr>
                  </a:outerShdw>
                </a:effectLst>
              </a:rPr>
              <a:t>×</a:t>
            </a:r>
            <a:endParaRPr kumimoji="1" lang="ja-JP" altLang="en-US" sz="4800" b="1">
              <a:solidFill>
                <a:srgbClr val="FF0000"/>
              </a:solidFill>
              <a:effectLst>
                <a:outerShdw blurRad="38100" dist="38100" dir="2700000" algn="tl">
                  <a:srgbClr val="000000">
                    <a:alpha val="43137"/>
                  </a:srgbClr>
                </a:outerShdw>
              </a:effectLst>
            </a:endParaRPr>
          </a:p>
        </p:txBody>
      </p:sp>
      <p:sp>
        <p:nvSpPr>
          <p:cNvPr id="10" name="テキスト ボックス 9">
            <a:extLst>
              <a:ext uri="{FF2B5EF4-FFF2-40B4-BE49-F238E27FC236}">
                <a16:creationId xmlns:a16="http://schemas.microsoft.com/office/drawing/2014/main" id="{55E8DDFB-9B05-4C92-BF66-D03FDF4B891F}"/>
              </a:ext>
            </a:extLst>
          </p:cNvPr>
          <p:cNvSpPr txBox="1"/>
          <p:nvPr/>
        </p:nvSpPr>
        <p:spPr>
          <a:xfrm>
            <a:off x="1046136" y="5587139"/>
            <a:ext cx="6912244" cy="923330"/>
          </a:xfrm>
          <a:prstGeom prst="rect">
            <a:avLst/>
          </a:prstGeom>
          <a:noFill/>
          <a:ln>
            <a:solidFill>
              <a:schemeClr val="tx1"/>
            </a:solidFill>
          </a:ln>
        </p:spPr>
        <p:txBody>
          <a:bodyPr wrap="square" rtlCol="0">
            <a:spAutoFit/>
          </a:bodyPr>
          <a:lstStyle/>
          <a:p>
            <a:r>
              <a:rPr kumimoji="1" lang="en-US" altLang="ja-JP">
                <a:latin typeface="ＭＳ Ｐゴシック" panose="020B0600070205080204" pitchFamily="50" charset="-128"/>
                <a:ea typeface="ＭＳ Ｐゴシック" panose="020B0600070205080204" pitchFamily="50" charset="-128"/>
              </a:rPr>
              <a:t>2017</a:t>
            </a:r>
            <a:r>
              <a:rPr kumimoji="1" lang="ja-JP" altLang="en-US">
                <a:latin typeface="ＭＳ Ｐゴシック" panose="020B0600070205080204" pitchFamily="50" charset="-128"/>
                <a:ea typeface="ＭＳ Ｐゴシック" panose="020B0600070205080204" pitchFamily="50" charset="-128"/>
              </a:rPr>
              <a:t>年には他院で誤ってマイジェクターのかわりにシリンジを用いたため、</a:t>
            </a:r>
            <a:r>
              <a:rPr kumimoji="1" lang="en-US" altLang="ja-JP">
                <a:latin typeface="ＭＳ Ｐゴシック" panose="020B0600070205080204" pitchFamily="50" charset="-128"/>
                <a:ea typeface="ＭＳ Ｐゴシック" panose="020B0600070205080204" pitchFamily="50" charset="-128"/>
              </a:rPr>
              <a:t>100</a:t>
            </a:r>
            <a:r>
              <a:rPr kumimoji="1" lang="ja-JP" altLang="en-US">
                <a:latin typeface="ＭＳ Ｐゴシック" panose="020B0600070205080204" pitchFamily="50" charset="-128"/>
                <a:ea typeface="ＭＳ Ｐゴシック" panose="020B0600070205080204" pitchFamily="50" charset="-128"/>
              </a:rPr>
              <a:t>倍量のインスリンを投与し、患者が死亡するという医療事故がありました。</a:t>
            </a:r>
          </a:p>
        </p:txBody>
      </p:sp>
      <p:pic>
        <p:nvPicPr>
          <p:cNvPr id="14" name="図 13">
            <a:extLst>
              <a:ext uri="{FF2B5EF4-FFF2-40B4-BE49-F238E27FC236}">
                <a16:creationId xmlns:a16="http://schemas.microsoft.com/office/drawing/2014/main" id="{DED39404-A663-4E6B-978E-E6ABFED9991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brightnessContrast bright="22000" contrast="10000"/>
                    </a14:imgEffect>
                  </a14:imgLayer>
                </a14:imgProps>
              </a:ext>
            </a:extLst>
          </a:blip>
          <a:stretch>
            <a:fillRect/>
          </a:stretch>
        </p:blipFill>
        <p:spPr>
          <a:xfrm>
            <a:off x="521776" y="3173728"/>
            <a:ext cx="4453180" cy="2286000"/>
          </a:xfrm>
          <a:prstGeom prst="rect">
            <a:avLst/>
          </a:prstGeom>
        </p:spPr>
      </p:pic>
      <p:sp>
        <p:nvSpPr>
          <p:cNvPr id="15" name="テキスト ボックス 14">
            <a:extLst>
              <a:ext uri="{FF2B5EF4-FFF2-40B4-BE49-F238E27FC236}">
                <a16:creationId xmlns:a16="http://schemas.microsoft.com/office/drawing/2014/main" id="{6D1E3BB4-22CA-4C76-9294-C606A672D28F}"/>
              </a:ext>
            </a:extLst>
          </p:cNvPr>
          <p:cNvSpPr txBox="1"/>
          <p:nvPr/>
        </p:nvSpPr>
        <p:spPr>
          <a:xfrm>
            <a:off x="2399653" y="2527397"/>
            <a:ext cx="836909" cy="646331"/>
          </a:xfrm>
          <a:prstGeom prst="rect">
            <a:avLst/>
          </a:prstGeom>
          <a:noFill/>
        </p:spPr>
        <p:txBody>
          <a:bodyPr wrap="square" rtlCol="0">
            <a:spAutoFit/>
          </a:bodyPr>
          <a:lstStyle/>
          <a:p>
            <a:pPr algn="ctr"/>
            <a:r>
              <a:rPr kumimoji="1" lang="ja-JP" altLang="en-US" sz="3600" b="1">
                <a:solidFill>
                  <a:srgbClr val="FF0000"/>
                </a:solidFill>
                <a:effectLst>
                  <a:outerShdw blurRad="38100" dist="38100" dir="2700000" algn="tl">
                    <a:srgbClr val="000000">
                      <a:alpha val="43137"/>
                    </a:srgbClr>
                  </a:outerShdw>
                </a:effectLst>
              </a:rPr>
              <a:t>〇</a:t>
            </a:r>
          </a:p>
        </p:txBody>
      </p:sp>
      <p:pic>
        <p:nvPicPr>
          <p:cNvPr id="4" name="図 3">
            <a:extLst>
              <a:ext uri="{FF2B5EF4-FFF2-40B4-BE49-F238E27FC236}">
                <a16:creationId xmlns:a16="http://schemas.microsoft.com/office/drawing/2014/main" id="{27AC7793-921A-B341-A6B8-C2688DB085EB}"/>
              </a:ext>
            </a:extLst>
          </p:cNvPr>
          <p:cNvPicPr>
            <a:picLocks noChangeAspect="1"/>
          </p:cNvPicPr>
          <p:nvPr/>
        </p:nvPicPr>
        <p:blipFill>
          <a:blip r:embed="rId5"/>
          <a:stretch>
            <a:fillRect/>
          </a:stretch>
        </p:blipFill>
        <p:spPr>
          <a:xfrm>
            <a:off x="350982" y="265034"/>
            <a:ext cx="1732346" cy="1229965"/>
          </a:xfrm>
          <a:prstGeom prst="rect">
            <a:avLst/>
          </a:prstGeom>
        </p:spPr>
      </p:pic>
      <p:sp>
        <p:nvSpPr>
          <p:cNvPr id="3" name="スライド番号プレースホルダー 2"/>
          <p:cNvSpPr>
            <a:spLocks noGrp="1"/>
          </p:cNvSpPr>
          <p:nvPr>
            <p:ph type="sldNum" sz="quarter" idx="12"/>
          </p:nvPr>
        </p:nvSpPr>
        <p:spPr/>
        <p:txBody>
          <a:bodyPr/>
          <a:lstStyle/>
          <a:p>
            <a:fld id="{54940288-D547-7448-8B09-A689AA151481}" type="slidenum">
              <a:rPr kumimoji="1" lang="ja-JP" altLang="en-US" smtClean="0"/>
              <a:t>12</a:t>
            </a:fld>
            <a:endParaRPr kumimoji="1" lang="ja-JP" altLang="en-US"/>
          </a:p>
        </p:txBody>
      </p:sp>
    </p:spTree>
    <p:extLst>
      <p:ext uri="{BB962C8B-B14F-4D97-AF65-F5344CB8AC3E}">
        <p14:creationId xmlns:p14="http://schemas.microsoft.com/office/powerpoint/2010/main" val="1012116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EF445E-624D-48DA-8910-0AF359C52C48}"/>
              </a:ext>
            </a:extLst>
          </p:cNvPr>
          <p:cNvSpPr>
            <a:spLocks noGrp="1"/>
          </p:cNvSpPr>
          <p:nvPr>
            <p:ph type="title"/>
          </p:nvPr>
        </p:nvSpPr>
        <p:spPr>
          <a:xfrm>
            <a:off x="525135" y="365127"/>
            <a:ext cx="7886700" cy="721802"/>
          </a:xfrm>
        </p:spPr>
        <p:txBody>
          <a:bodyPr/>
          <a:lstStyle/>
          <a:p>
            <a:r>
              <a:rPr lang="ja-JP" altLang="en-US" b="1">
                <a:latin typeface="+mn-ea"/>
                <a:ea typeface="+mn-ea"/>
              </a:rPr>
              <a:t>問題</a:t>
            </a:r>
            <a:endParaRPr kumimoji="1" lang="ja-JP" altLang="en-US" b="1">
              <a:latin typeface="+mn-ea"/>
              <a:ea typeface="+mn-ea"/>
            </a:endParaRPr>
          </a:p>
        </p:txBody>
      </p:sp>
      <p:sp>
        <p:nvSpPr>
          <p:cNvPr id="3" name="コンテンツ プレースホルダー 2">
            <a:extLst>
              <a:ext uri="{FF2B5EF4-FFF2-40B4-BE49-F238E27FC236}">
                <a16:creationId xmlns:a16="http://schemas.microsoft.com/office/drawing/2014/main" id="{F8981F55-BC6B-4DCE-A088-457AFAFE1788}"/>
              </a:ext>
            </a:extLst>
          </p:cNvPr>
          <p:cNvSpPr>
            <a:spLocks noGrp="1"/>
          </p:cNvSpPr>
          <p:nvPr>
            <p:ph idx="1"/>
          </p:nvPr>
        </p:nvSpPr>
        <p:spPr>
          <a:xfrm>
            <a:off x="1242204" y="1850781"/>
            <a:ext cx="7273146" cy="4330100"/>
          </a:xfrm>
        </p:spPr>
        <p:txBody>
          <a:bodyPr>
            <a:normAutofit/>
          </a:bodyPr>
          <a:lstStyle/>
          <a:p>
            <a:pPr marL="0" indent="0">
              <a:lnSpc>
                <a:spcPct val="100000"/>
              </a:lnSpc>
              <a:spcBef>
                <a:spcPts val="0"/>
              </a:spcBef>
              <a:buNone/>
            </a:pPr>
            <a:r>
              <a:rPr lang="ja-JP" altLang="en-US" sz="2400">
                <a:latin typeface="ＭＳ Ｐゴシック" panose="020B0600070205080204" pitchFamily="50" charset="-128"/>
                <a:ea typeface="ＭＳ Ｐゴシック" panose="020B0600070205080204" pitchFamily="50" charset="-128"/>
              </a:rPr>
              <a:t>正しいものに○、誤っているものに</a:t>
            </a:r>
            <a:r>
              <a:rPr lang="en-US" altLang="ja-JP" sz="2400">
                <a:latin typeface="ＭＳ Ｐゴシック" panose="020B0600070205080204" pitchFamily="50" charset="-128"/>
                <a:ea typeface="ＭＳ Ｐゴシック" panose="020B0600070205080204" pitchFamily="50" charset="-128"/>
              </a:rPr>
              <a:t>×</a:t>
            </a:r>
            <a:r>
              <a:rPr lang="ja-JP" altLang="en-US" sz="2400">
                <a:latin typeface="ＭＳ Ｐゴシック" panose="020B0600070205080204" pitchFamily="50" charset="-128"/>
                <a:ea typeface="ＭＳ Ｐゴシック" panose="020B0600070205080204" pitchFamily="50" charset="-128"/>
              </a:rPr>
              <a:t>をつけて下さい。</a:t>
            </a:r>
            <a:endParaRPr lang="en-US" altLang="ja-JP" sz="2400">
              <a:latin typeface="ＭＳ Ｐゴシック" panose="020B0600070205080204" pitchFamily="50" charset="-128"/>
              <a:ea typeface="ＭＳ Ｐゴシック" panose="020B0600070205080204" pitchFamily="50" charset="-128"/>
            </a:endParaRPr>
          </a:p>
          <a:p>
            <a:pPr marL="0" indent="0">
              <a:lnSpc>
                <a:spcPct val="100000"/>
              </a:lnSpc>
              <a:spcBef>
                <a:spcPts val="0"/>
              </a:spcBef>
              <a:buNone/>
            </a:pPr>
            <a:r>
              <a:rPr lang="en-US" altLang="ja-JP" sz="2400">
                <a:latin typeface="ＭＳ Ｐゴシック" panose="020B0600070205080204" pitchFamily="50" charset="-128"/>
                <a:ea typeface="ＭＳ Ｐゴシック" panose="020B0600070205080204" pitchFamily="50" charset="-128"/>
              </a:rPr>
              <a:t> </a:t>
            </a:r>
            <a:endParaRPr lang="ja-JP" altLang="ja-JP" sz="2400">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r>
              <a:rPr lang="ja-JP" altLang="ja-JP" sz="2400">
                <a:latin typeface="ＭＳ Ｐゴシック" panose="020B0600070205080204" pitchFamily="50" charset="-128"/>
                <a:ea typeface="ＭＳ Ｐゴシック" panose="020B0600070205080204" pitchFamily="50" charset="-128"/>
              </a:rPr>
              <a:t>ヒューマリン</a:t>
            </a:r>
            <a:r>
              <a:rPr lang="en-US" altLang="ja-JP" sz="2400">
                <a:latin typeface="ＭＳ Ｐゴシック" panose="020B0600070205080204" pitchFamily="50" charset="-128"/>
                <a:ea typeface="ＭＳ Ｐゴシック" panose="020B0600070205080204" pitchFamily="50" charset="-128"/>
              </a:rPr>
              <a:t>®R</a:t>
            </a:r>
            <a:r>
              <a:rPr lang="ja-JP" altLang="ja-JP" sz="2400">
                <a:latin typeface="ＭＳ Ｐゴシック" panose="020B0600070205080204" pitchFamily="50" charset="-128"/>
                <a:ea typeface="ＭＳ Ｐゴシック" panose="020B0600070205080204" pitchFamily="50" charset="-128"/>
              </a:rPr>
              <a:t>注は、</a:t>
            </a:r>
            <a:r>
              <a:rPr lang="ja-JP" altLang="en-US" sz="2400">
                <a:latin typeface="ＭＳ Ｐゴシック" panose="020B0600070205080204" pitchFamily="50" charset="-128"/>
                <a:ea typeface="ＭＳ Ｐゴシック" panose="020B0600070205080204" pitchFamily="50" charset="-128"/>
              </a:rPr>
              <a:t>１</a:t>
            </a:r>
            <a:r>
              <a:rPr lang="ja-JP" altLang="ja-JP" sz="2400">
                <a:latin typeface="ＭＳ Ｐゴシック" panose="020B0600070205080204" pitchFamily="50" charset="-128"/>
                <a:ea typeface="ＭＳ Ｐゴシック" panose="020B0600070205080204" pitchFamily="50" charset="-128"/>
              </a:rPr>
              <a:t>単位</a:t>
            </a:r>
            <a:r>
              <a:rPr lang="en-US" altLang="ja-JP" sz="2400">
                <a:latin typeface="ＭＳ Ｐゴシック" panose="020B0600070205080204" pitchFamily="50" charset="-128"/>
                <a:ea typeface="ＭＳ Ｐゴシック" panose="020B0600070205080204" pitchFamily="50" charset="-128"/>
              </a:rPr>
              <a:t>/mL</a:t>
            </a:r>
            <a:r>
              <a:rPr lang="ja-JP" altLang="ja-JP" sz="2400">
                <a:latin typeface="ＭＳ Ｐゴシック" panose="020B0600070205080204" pitchFamily="50" charset="-128"/>
                <a:ea typeface="ＭＳ Ｐゴシック" panose="020B0600070205080204" pitchFamily="50" charset="-128"/>
              </a:rPr>
              <a:t>である。</a:t>
            </a:r>
            <a:endParaRPr lang="en-US" altLang="ja-JP" sz="2400">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endParaRPr lang="en-US" altLang="ja-JP" sz="2400">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r>
              <a:rPr lang="ja-JP" altLang="ja-JP" sz="2400">
                <a:latin typeface="ＭＳ Ｐゴシック" panose="020B0600070205080204" pitchFamily="50" charset="-128"/>
                <a:ea typeface="ＭＳ Ｐゴシック" panose="020B0600070205080204" pitchFamily="50" charset="-128"/>
              </a:rPr>
              <a:t>ヒューマリン</a:t>
            </a:r>
            <a:r>
              <a:rPr lang="en-US" altLang="ja-JP" sz="2400">
                <a:latin typeface="ＭＳ Ｐゴシック" panose="020B0600070205080204" pitchFamily="50" charset="-128"/>
                <a:ea typeface="ＭＳ Ｐゴシック" panose="020B0600070205080204" pitchFamily="50" charset="-128"/>
              </a:rPr>
              <a:t>®R</a:t>
            </a:r>
            <a:r>
              <a:rPr lang="ja-JP" altLang="ja-JP" sz="2400">
                <a:latin typeface="ＭＳ Ｐゴシック" panose="020B0600070205080204" pitchFamily="50" charset="-128"/>
                <a:ea typeface="ＭＳ Ｐゴシック" panose="020B0600070205080204" pitchFamily="50" charset="-128"/>
              </a:rPr>
              <a:t>注は、常温保存である。</a:t>
            </a:r>
            <a:endParaRPr lang="en-US" altLang="ja-JP" sz="2400">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endParaRPr lang="en-US" altLang="ja-JP" sz="2400">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r>
              <a:rPr lang="ja-JP" altLang="en-US" sz="2400">
                <a:latin typeface="ＭＳ Ｐゴシック" panose="020B0600070205080204" pitchFamily="50" charset="-128"/>
                <a:ea typeface="ＭＳ Ｐゴシック" panose="020B0600070205080204" pitchFamily="50" charset="-128"/>
              </a:rPr>
              <a:t>ヒューマリン</a:t>
            </a:r>
            <a:r>
              <a:rPr lang="en-US" altLang="ja-JP" sz="2400">
                <a:latin typeface="ＭＳ Ｐゴシック" panose="020B0600070205080204" pitchFamily="50" charset="-128"/>
                <a:ea typeface="ＭＳ Ｐゴシック" panose="020B0600070205080204" pitchFamily="50" charset="-128"/>
              </a:rPr>
              <a:t>®R</a:t>
            </a:r>
            <a:r>
              <a:rPr lang="ja-JP" altLang="en-US" sz="2400">
                <a:latin typeface="ＭＳ Ｐゴシック" panose="020B0600070205080204" pitchFamily="50" charset="-128"/>
                <a:ea typeface="ＭＳ Ｐゴシック" panose="020B0600070205080204" pitchFamily="50" charset="-128"/>
              </a:rPr>
              <a:t>注投与の際はシリンジでなく、マイジェクターを使用する。</a:t>
            </a:r>
          </a:p>
          <a:p>
            <a:pPr marL="457200" indent="-457200">
              <a:lnSpc>
                <a:spcPct val="100000"/>
              </a:lnSpc>
              <a:spcBef>
                <a:spcPts val="0"/>
              </a:spcBef>
              <a:buFont typeface="+mj-lt"/>
              <a:buAutoNum type="arabicPeriod"/>
            </a:pPr>
            <a:endParaRPr lang="ja-JP" altLang="ja-JP" sz="2400">
              <a:latin typeface="ＭＳ Ｐゴシック" panose="020B0600070205080204" pitchFamily="50" charset="-128"/>
              <a:ea typeface="ＭＳ Ｐゴシック" panose="020B0600070205080204" pitchFamily="50" charset="-128"/>
            </a:endParaRPr>
          </a:p>
          <a:p>
            <a:endParaRPr kumimoji="1" lang="ja-JP" altLang="en-US" sz="3600">
              <a:latin typeface="ＭＳ Ｐゴシック" panose="020B0600070205080204" pitchFamily="50" charset="-128"/>
              <a:ea typeface="ＭＳ Ｐゴシック" panose="020B0600070205080204" pitchFamily="50" charset="-128"/>
            </a:endParaRPr>
          </a:p>
        </p:txBody>
      </p:sp>
      <p:sp>
        <p:nvSpPr>
          <p:cNvPr id="6" name="スライド番号プレースホルダー 5"/>
          <p:cNvSpPr>
            <a:spLocks noGrp="1"/>
          </p:cNvSpPr>
          <p:nvPr>
            <p:ph type="sldNum" sz="quarter" idx="12"/>
          </p:nvPr>
        </p:nvSpPr>
        <p:spPr/>
        <p:txBody>
          <a:bodyPr/>
          <a:lstStyle/>
          <a:p>
            <a:fld id="{54940288-D547-7448-8B09-A689AA151481}" type="slidenum">
              <a:rPr kumimoji="1" lang="ja-JP" altLang="en-US" smtClean="0"/>
              <a:t>13</a:t>
            </a:fld>
            <a:endParaRPr kumimoji="1" lang="ja-JP" altLang="en-US"/>
          </a:p>
        </p:txBody>
      </p:sp>
      <p:grpSp>
        <p:nvGrpSpPr>
          <p:cNvPr id="7" name="グループ化 6"/>
          <p:cNvGrpSpPr/>
          <p:nvPr/>
        </p:nvGrpSpPr>
        <p:grpSpPr>
          <a:xfrm>
            <a:off x="6730985" y="365125"/>
            <a:ext cx="2284566" cy="1195819"/>
            <a:chOff x="7119189" y="365126"/>
            <a:chExt cx="1896362" cy="992620"/>
          </a:xfrm>
        </p:grpSpPr>
        <p:pic>
          <p:nvPicPr>
            <p:cNvPr id="8" name="図 7"/>
            <p:cNvPicPr>
              <a:picLocks noChangeAspect="1"/>
            </p:cNvPicPr>
            <p:nvPr/>
          </p:nvPicPr>
          <p:blipFill>
            <a:blip r:embed="rId2"/>
            <a:stretch>
              <a:fillRect/>
            </a:stretch>
          </p:blipFill>
          <p:spPr>
            <a:xfrm>
              <a:off x="8079048" y="365126"/>
              <a:ext cx="936503" cy="989263"/>
            </a:xfrm>
            <a:prstGeom prst="rect">
              <a:avLst/>
            </a:prstGeom>
          </p:spPr>
        </p:pic>
        <p:pic>
          <p:nvPicPr>
            <p:cNvPr id="9" name="図 8"/>
            <p:cNvPicPr>
              <a:picLocks noChangeAspect="1"/>
            </p:cNvPicPr>
            <p:nvPr/>
          </p:nvPicPr>
          <p:blipFill>
            <a:blip r:embed="rId3"/>
            <a:stretch>
              <a:fillRect/>
            </a:stretch>
          </p:blipFill>
          <p:spPr>
            <a:xfrm>
              <a:off x="7119189" y="390382"/>
              <a:ext cx="919316" cy="967364"/>
            </a:xfrm>
            <a:prstGeom prst="rect">
              <a:avLst/>
            </a:prstGeom>
          </p:spPr>
        </p:pic>
      </p:grpSp>
    </p:spTree>
    <p:extLst>
      <p:ext uri="{BB962C8B-B14F-4D97-AF65-F5344CB8AC3E}">
        <p14:creationId xmlns:p14="http://schemas.microsoft.com/office/powerpoint/2010/main" val="3113468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EF445E-624D-48DA-8910-0AF359C52C48}"/>
              </a:ext>
            </a:extLst>
          </p:cNvPr>
          <p:cNvSpPr>
            <a:spLocks noGrp="1"/>
          </p:cNvSpPr>
          <p:nvPr>
            <p:ph type="title"/>
          </p:nvPr>
        </p:nvSpPr>
        <p:spPr>
          <a:xfrm>
            <a:off x="551016" y="133114"/>
            <a:ext cx="7886700" cy="1197975"/>
          </a:xfrm>
        </p:spPr>
        <p:txBody>
          <a:bodyPr/>
          <a:lstStyle/>
          <a:p>
            <a:r>
              <a:rPr lang="ja-JP" altLang="en-US" b="1">
                <a:latin typeface="+mn-ea"/>
                <a:ea typeface="+mn-ea"/>
              </a:rPr>
              <a:t>解答</a:t>
            </a:r>
            <a:endParaRPr kumimoji="1" lang="ja-JP" altLang="en-US" b="1">
              <a:latin typeface="+mn-ea"/>
              <a:ea typeface="+mn-ea"/>
            </a:endParaRPr>
          </a:p>
        </p:txBody>
      </p:sp>
      <p:sp>
        <p:nvSpPr>
          <p:cNvPr id="3" name="コンテンツ プレースホルダー 2">
            <a:extLst>
              <a:ext uri="{FF2B5EF4-FFF2-40B4-BE49-F238E27FC236}">
                <a16:creationId xmlns:a16="http://schemas.microsoft.com/office/drawing/2014/main" id="{F8981F55-BC6B-4DCE-A088-457AFAFE1788}"/>
              </a:ext>
            </a:extLst>
          </p:cNvPr>
          <p:cNvSpPr>
            <a:spLocks noGrp="1"/>
          </p:cNvSpPr>
          <p:nvPr>
            <p:ph idx="1"/>
          </p:nvPr>
        </p:nvSpPr>
        <p:spPr>
          <a:xfrm>
            <a:off x="549978" y="1177621"/>
            <a:ext cx="8160152" cy="5526911"/>
          </a:xfrm>
        </p:spPr>
        <p:txBody>
          <a:bodyPr>
            <a:noAutofit/>
          </a:bodyPr>
          <a:lstStyle/>
          <a:p>
            <a:pPr marL="457200" indent="-457200">
              <a:lnSpc>
                <a:spcPct val="100000"/>
              </a:lnSpc>
              <a:spcBef>
                <a:spcPts val="0"/>
              </a:spcBef>
              <a:buFont typeface="+mj-lt"/>
              <a:buAutoNum type="arabicPeriod"/>
            </a:pP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ヒューマリン</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®R</a:t>
            </a: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注は、</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1</a:t>
            </a: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単位</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/mL</a:t>
            </a: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である</a:t>
            </a:r>
            <a:r>
              <a:rPr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a:t>
            </a:r>
            <a:endParaRPr lang="en-US" altLang="ja-JP" sz="2400">
              <a:solidFill>
                <a:schemeClr val="bg1">
                  <a:lumMod val="50000"/>
                </a:schemeClr>
              </a:solidFill>
              <a:latin typeface="ＭＳ Ｐゴシック" panose="020B0600070205080204" pitchFamily="50" charset="-128"/>
              <a:ea typeface="ＭＳ Ｐゴシック" panose="020B0600070205080204" pitchFamily="50" charset="-128"/>
            </a:endParaRPr>
          </a:p>
          <a:p>
            <a:pPr marL="457200" lvl="1" indent="0">
              <a:lnSpc>
                <a:spcPct val="100000"/>
              </a:lnSpc>
              <a:spcBef>
                <a:spcPts val="600"/>
              </a:spcBef>
              <a:buNone/>
              <a:tabLst>
                <a:tab pos="1347788" algn="l"/>
              </a:tabLst>
            </a:pPr>
            <a:r>
              <a:rPr lang="ja-JP" altLang="en-US">
                <a:solidFill>
                  <a:srgbClr val="FF0000"/>
                </a:solidFill>
                <a:latin typeface="ＭＳ Ｐゴシック" panose="020B0600070205080204" pitchFamily="50" charset="-128"/>
                <a:ea typeface="ＭＳ Ｐゴシック" panose="020B0600070205080204" pitchFamily="50" charset="-128"/>
              </a:rPr>
              <a:t>→</a:t>
            </a:r>
            <a:r>
              <a:rPr lang="en-US" altLang="ja-JP" b="1">
                <a:solidFill>
                  <a:srgbClr val="FF0000"/>
                </a:solidFill>
                <a:latin typeface="ＭＳ Ｐゴシック" panose="020B0600070205080204" pitchFamily="50" charset="-128"/>
                <a:ea typeface="ＭＳ Ｐゴシック" panose="020B0600070205080204" pitchFamily="50" charset="-128"/>
              </a:rPr>
              <a:t>	</a:t>
            </a:r>
            <a:r>
              <a:rPr lang="ja-JP" altLang="ja-JP">
                <a:solidFill>
                  <a:srgbClr val="FF0000"/>
                </a:solidFill>
                <a:latin typeface="ＭＳ Ｐゴシック" panose="020B0600070205080204" pitchFamily="50" charset="-128"/>
                <a:ea typeface="ＭＳ Ｐゴシック" panose="020B0600070205080204" pitchFamily="50" charset="-128"/>
              </a:rPr>
              <a:t>ヒューマリン</a:t>
            </a:r>
            <a:r>
              <a:rPr lang="en-US" altLang="ja-JP">
                <a:solidFill>
                  <a:srgbClr val="FF0000"/>
                </a:solidFill>
                <a:latin typeface="ＭＳ Ｐゴシック" panose="020B0600070205080204" pitchFamily="50" charset="-128"/>
                <a:ea typeface="ＭＳ Ｐゴシック" panose="020B0600070205080204" pitchFamily="50" charset="-128"/>
              </a:rPr>
              <a:t>®R</a:t>
            </a:r>
            <a:r>
              <a:rPr lang="ja-JP" altLang="ja-JP">
                <a:solidFill>
                  <a:srgbClr val="FF0000"/>
                </a:solidFill>
                <a:latin typeface="ＭＳ Ｐゴシック" panose="020B0600070205080204" pitchFamily="50" charset="-128"/>
                <a:ea typeface="ＭＳ Ｐゴシック" panose="020B0600070205080204" pitchFamily="50" charset="-128"/>
              </a:rPr>
              <a:t>注の規格は、</a:t>
            </a:r>
            <a:r>
              <a:rPr lang="ja-JP" altLang="en-US">
                <a:solidFill>
                  <a:srgbClr val="FF0000"/>
                </a:solidFill>
                <a:latin typeface="ＭＳ Ｐゴシック" panose="020B0600070205080204" pitchFamily="50" charset="-128"/>
                <a:ea typeface="ＭＳ Ｐゴシック" panose="020B0600070205080204" pitchFamily="50" charset="-128"/>
              </a:rPr>
              <a:t>１００</a:t>
            </a:r>
            <a:r>
              <a:rPr lang="ja-JP" altLang="ja-JP">
                <a:solidFill>
                  <a:srgbClr val="FF0000"/>
                </a:solidFill>
                <a:latin typeface="ＭＳ Ｐゴシック" panose="020B0600070205080204" pitchFamily="50" charset="-128"/>
                <a:ea typeface="ＭＳ Ｐゴシック" panose="020B0600070205080204" pitchFamily="50" charset="-128"/>
              </a:rPr>
              <a:t>単位</a:t>
            </a:r>
            <a:r>
              <a:rPr lang="en-US" altLang="ja-JP">
                <a:solidFill>
                  <a:srgbClr val="FF0000"/>
                </a:solidFill>
                <a:latin typeface="ＭＳ Ｐゴシック" panose="020B0600070205080204" pitchFamily="50" charset="-128"/>
                <a:ea typeface="ＭＳ Ｐゴシック" panose="020B0600070205080204" pitchFamily="50" charset="-128"/>
              </a:rPr>
              <a:t>/mL</a:t>
            </a:r>
            <a:r>
              <a:rPr lang="ja-JP" altLang="ja-JP">
                <a:solidFill>
                  <a:srgbClr val="FF0000"/>
                </a:solidFill>
                <a:latin typeface="ＭＳ Ｐゴシック" panose="020B0600070205080204" pitchFamily="50" charset="-128"/>
                <a:ea typeface="ＭＳ Ｐゴシック" panose="020B0600070205080204" pitchFamily="50" charset="-128"/>
              </a:rPr>
              <a:t>で</a:t>
            </a:r>
            <a:r>
              <a:rPr lang="ja-JP" altLang="en-US">
                <a:solidFill>
                  <a:srgbClr val="FF0000"/>
                </a:solidFill>
                <a:latin typeface="ＭＳ Ｐゴシック" panose="020B0600070205080204" pitchFamily="50" charset="-128"/>
                <a:ea typeface="ＭＳ Ｐゴシック" panose="020B0600070205080204" pitchFamily="50" charset="-128"/>
              </a:rPr>
              <a:t>す</a:t>
            </a:r>
            <a:r>
              <a:rPr lang="ja-JP" altLang="ja-JP">
                <a:solidFill>
                  <a:srgbClr val="FF0000"/>
                </a:solidFill>
                <a:latin typeface="ＭＳ Ｐゴシック" panose="020B0600070205080204" pitchFamily="50" charset="-128"/>
                <a:ea typeface="ＭＳ Ｐゴシック" panose="020B0600070205080204" pitchFamily="50" charset="-128"/>
              </a:rPr>
              <a:t>。</a:t>
            </a:r>
            <a:endParaRPr lang="en-US" altLang="ja-JP">
              <a:solidFill>
                <a:srgbClr val="FF0000"/>
              </a:solidFill>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endParaRPr lang="en-US" altLang="ja-JP" sz="2400">
              <a:solidFill>
                <a:schemeClr val="bg1">
                  <a:lumMod val="50000"/>
                </a:schemeClr>
              </a:solidFill>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ヒューマリン</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®R</a:t>
            </a:r>
            <a:r>
              <a:rPr lang="ja-JP" altLang="ja-JP" sz="2400">
                <a:solidFill>
                  <a:schemeClr val="bg1">
                    <a:lumMod val="50000"/>
                  </a:schemeClr>
                </a:solidFill>
                <a:latin typeface="ＭＳ Ｐゴシック" panose="020B0600070205080204" pitchFamily="50" charset="-128"/>
                <a:ea typeface="ＭＳ Ｐゴシック" panose="020B0600070205080204" pitchFamily="50" charset="-128"/>
              </a:rPr>
              <a:t>注は、常温保存である。</a:t>
            </a:r>
            <a:endParaRPr lang="en-US" altLang="ja-JP" sz="2400">
              <a:solidFill>
                <a:schemeClr val="bg1">
                  <a:lumMod val="50000"/>
                </a:schemeClr>
              </a:solidFill>
              <a:latin typeface="ＭＳ Ｐゴシック" panose="020B0600070205080204" pitchFamily="50" charset="-128"/>
              <a:ea typeface="ＭＳ Ｐゴシック" panose="020B0600070205080204" pitchFamily="50" charset="-128"/>
            </a:endParaRPr>
          </a:p>
          <a:p>
            <a:pPr marL="457200" lvl="1" indent="0">
              <a:lnSpc>
                <a:spcPct val="100000"/>
              </a:lnSpc>
              <a:spcBef>
                <a:spcPts val="600"/>
              </a:spcBef>
              <a:buNone/>
              <a:tabLst>
                <a:tab pos="1347788" algn="l"/>
              </a:tabLst>
            </a:pPr>
            <a:r>
              <a:rPr lang="ja-JP" altLang="en-US">
                <a:solidFill>
                  <a:srgbClr val="FF0000"/>
                </a:solidFill>
                <a:latin typeface="ＭＳ Ｐゴシック" panose="020B0600070205080204" pitchFamily="50" charset="-128"/>
                <a:ea typeface="ＭＳ Ｐゴシック" panose="020B0600070205080204" pitchFamily="50" charset="-128"/>
              </a:rPr>
              <a:t>→</a:t>
            </a:r>
            <a:r>
              <a:rPr lang="en-US" altLang="ja-JP" b="1">
                <a:solidFill>
                  <a:srgbClr val="FF0000"/>
                </a:solidFill>
                <a:latin typeface="ＭＳ Ｐゴシック" panose="020B0600070205080204" pitchFamily="50" charset="-128"/>
                <a:ea typeface="ＭＳ Ｐゴシック" panose="020B0600070205080204" pitchFamily="50" charset="-128"/>
              </a:rPr>
              <a:t>	</a:t>
            </a:r>
            <a:r>
              <a:rPr lang="ja-JP" altLang="ja-JP">
                <a:solidFill>
                  <a:srgbClr val="FF0000"/>
                </a:solidFill>
                <a:latin typeface="ＭＳ Ｐゴシック" panose="020B0600070205080204" pitchFamily="50" charset="-128"/>
                <a:ea typeface="ＭＳ Ｐゴシック" panose="020B0600070205080204" pitchFamily="50" charset="-128"/>
              </a:rPr>
              <a:t>ヒューマリン</a:t>
            </a:r>
            <a:r>
              <a:rPr lang="en-US" altLang="ja-JP">
                <a:solidFill>
                  <a:srgbClr val="FF0000"/>
                </a:solidFill>
                <a:latin typeface="ＭＳ Ｐゴシック" panose="020B0600070205080204" pitchFamily="50" charset="-128"/>
                <a:ea typeface="ＭＳ Ｐゴシック" panose="020B0600070205080204" pitchFamily="50" charset="-128"/>
              </a:rPr>
              <a:t>®R</a:t>
            </a:r>
            <a:r>
              <a:rPr lang="ja-JP" altLang="ja-JP">
                <a:solidFill>
                  <a:srgbClr val="FF0000"/>
                </a:solidFill>
                <a:latin typeface="ＭＳ Ｐゴシック" panose="020B0600070205080204" pitchFamily="50" charset="-128"/>
                <a:ea typeface="ＭＳ Ｐゴシック" panose="020B0600070205080204" pitchFamily="50" charset="-128"/>
              </a:rPr>
              <a:t>注は、保存温度は</a:t>
            </a:r>
            <a:r>
              <a:rPr lang="ja-JP" altLang="en-US">
                <a:solidFill>
                  <a:srgbClr val="FF0000"/>
                </a:solidFill>
                <a:latin typeface="ＭＳ Ｐゴシック" panose="020B0600070205080204" pitchFamily="50" charset="-128"/>
                <a:ea typeface="ＭＳ Ｐゴシック" panose="020B0600070205080204" pitchFamily="50" charset="-128"/>
              </a:rPr>
              <a:t>２</a:t>
            </a:r>
            <a:r>
              <a:rPr lang="ja-JP" altLang="ja-JP">
                <a:solidFill>
                  <a:srgbClr val="FF0000"/>
                </a:solidFill>
                <a:latin typeface="ＭＳ Ｐゴシック" panose="020B0600070205080204" pitchFamily="50" charset="-128"/>
                <a:ea typeface="ＭＳ Ｐゴシック" panose="020B0600070205080204" pitchFamily="50" charset="-128"/>
              </a:rPr>
              <a:t>～</a:t>
            </a:r>
            <a:r>
              <a:rPr lang="ja-JP" altLang="en-US">
                <a:solidFill>
                  <a:srgbClr val="FF0000"/>
                </a:solidFill>
                <a:latin typeface="ＭＳ Ｐゴシック" panose="020B0600070205080204" pitchFamily="50" charset="-128"/>
                <a:ea typeface="ＭＳ Ｐゴシック" panose="020B0600070205080204" pitchFamily="50" charset="-128"/>
              </a:rPr>
              <a:t>８</a:t>
            </a:r>
            <a:r>
              <a:rPr lang="en-US" altLang="ja-JP">
                <a:solidFill>
                  <a:srgbClr val="FF0000"/>
                </a:solidFill>
                <a:latin typeface="ＭＳ Ｐゴシック" panose="020B0600070205080204" pitchFamily="50" charset="-128"/>
                <a:ea typeface="ＭＳ Ｐゴシック" panose="020B0600070205080204" pitchFamily="50" charset="-128"/>
              </a:rPr>
              <a:t>℃</a:t>
            </a:r>
            <a:r>
              <a:rPr lang="ja-JP" altLang="ja-JP">
                <a:solidFill>
                  <a:srgbClr val="FF0000"/>
                </a:solidFill>
                <a:latin typeface="ＭＳ Ｐゴシック" panose="020B0600070205080204" pitchFamily="50" charset="-128"/>
                <a:ea typeface="ＭＳ Ｐゴシック" panose="020B0600070205080204" pitchFamily="50" charset="-128"/>
              </a:rPr>
              <a:t>です。</a:t>
            </a:r>
            <a:r>
              <a:rPr lang="ja-JP" altLang="en-US">
                <a:solidFill>
                  <a:srgbClr val="FF0000"/>
                </a:solidFill>
                <a:latin typeface="ＭＳ Ｐゴシック" panose="020B0600070205080204" pitchFamily="50" charset="-128"/>
                <a:ea typeface="ＭＳ Ｐゴシック" panose="020B0600070205080204" pitchFamily="50" charset="-128"/>
              </a:rPr>
              <a:t>開封後の使用期限は３０</a:t>
            </a:r>
            <a:r>
              <a:rPr lang="ja-JP" altLang="ja-JP">
                <a:solidFill>
                  <a:srgbClr val="FF0000"/>
                </a:solidFill>
                <a:latin typeface="ＭＳ Ｐゴシック" panose="020B0600070205080204" pitchFamily="50" charset="-128"/>
                <a:ea typeface="ＭＳ Ｐゴシック" panose="020B0600070205080204" pitchFamily="50" charset="-128"/>
              </a:rPr>
              <a:t>日以内と決められています</a:t>
            </a:r>
            <a:r>
              <a:rPr lang="ja-JP" altLang="en-US">
                <a:solidFill>
                  <a:srgbClr val="FF0000"/>
                </a:solidFill>
                <a:latin typeface="ＭＳ Ｐゴシック" panose="020B0600070205080204" pitchFamily="50" charset="-128"/>
                <a:ea typeface="ＭＳ Ｐゴシック" panose="020B0600070205080204" pitchFamily="50" charset="-128"/>
              </a:rPr>
              <a:t>ので、</a:t>
            </a:r>
            <a:r>
              <a:rPr lang="ja-JP" altLang="ja-JP">
                <a:solidFill>
                  <a:srgbClr val="FF0000"/>
                </a:solidFill>
                <a:latin typeface="ＭＳ Ｐゴシック" panose="020B0600070205080204" pitchFamily="50" charset="-128"/>
                <a:ea typeface="ＭＳ Ｐゴシック" panose="020B0600070205080204" pitchFamily="50" charset="-128"/>
              </a:rPr>
              <a:t>開封日を記載し、使用期限に注意して使用して下さい。</a:t>
            </a:r>
            <a:endParaRPr lang="en-US" altLang="ja-JP">
              <a:solidFill>
                <a:srgbClr val="FF0000"/>
              </a:solidFill>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endParaRPr lang="en-US" altLang="ja-JP" sz="2400">
              <a:solidFill>
                <a:srgbClr val="FF0000"/>
              </a:solidFill>
              <a:latin typeface="ＭＳ Ｐゴシック" panose="020B0600070205080204" pitchFamily="50" charset="-128"/>
              <a:ea typeface="ＭＳ Ｐゴシック" panose="020B0600070205080204" pitchFamily="50" charset="-128"/>
            </a:endParaRPr>
          </a:p>
          <a:p>
            <a:pPr marL="457200" indent="-457200">
              <a:lnSpc>
                <a:spcPct val="100000"/>
              </a:lnSpc>
              <a:spcBef>
                <a:spcPts val="0"/>
              </a:spcBef>
              <a:buFont typeface="+mj-lt"/>
              <a:buAutoNum type="arabicPeriod"/>
            </a:pPr>
            <a:r>
              <a:rPr lang="ja-JP" altLang="en-US" sz="2400">
                <a:solidFill>
                  <a:schemeClr val="tx1">
                    <a:lumMod val="50000"/>
                    <a:lumOff val="50000"/>
                  </a:schemeClr>
                </a:solidFill>
                <a:latin typeface="ＭＳ Ｐゴシック" panose="020B0600070205080204" pitchFamily="50" charset="-128"/>
                <a:ea typeface="ＭＳ Ｐゴシック" panose="020B0600070205080204" pitchFamily="50" charset="-128"/>
              </a:rPr>
              <a:t>ヒューマリン</a:t>
            </a:r>
            <a:r>
              <a:rPr lang="en-US" altLang="ja-JP" sz="2400">
                <a:solidFill>
                  <a:schemeClr val="tx1">
                    <a:lumMod val="50000"/>
                    <a:lumOff val="50000"/>
                  </a:schemeClr>
                </a:solidFill>
                <a:latin typeface="ＭＳ Ｐゴシック" panose="020B0600070205080204" pitchFamily="50" charset="-128"/>
                <a:ea typeface="ＭＳ Ｐゴシック" panose="020B0600070205080204" pitchFamily="50" charset="-128"/>
              </a:rPr>
              <a:t>®R</a:t>
            </a:r>
            <a:r>
              <a:rPr lang="ja-JP" altLang="en-US" sz="2400">
                <a:solidFill>
                  <a:schemeClr val="tx1">
                    <a:lumMod val="50000"/>
                    <a:lumOff val="50000"/>
                  </a:schemeClr>
                </a:solidFill>
                <a:latin typeface="ＭＳ Ｐゴシック" panose="020B0600070205080204" pitchFamily="50" charset="-128"/>
                <a:ea typeface="ＭＳ Ｐゴシック" panose="020B0600070205080204" pitchFamily="50" charset="-128"/>
              </a:rPr>
              <a:t>注投与の際はシリンジでなく、マイジェクターを使用する。</a:t>
            </a:r>
            <a:endParaRPr lang="en-US" altLang="ja-JP" sz="2400">
              <a:solidFill>
                <a:schemeClr val="tx1">
                  <a:lumMod val="50000"/>
                  <a:lumOff val="50000"/>
                </a:schemeClr>
              </a:solidFill>
              <a:latin typeface="ＭＳ Ｐゴシック" panose="020B0600070205080204" pitchFamily="50" charset="-128"/>
              <a:ea typeface="ＭＳ Ｐゴシック" panose="020B0600070205080204" pitchFamily="50" charset="-128"/>
            </a:endParaRPr>
          </a:p>
          <a:p>
            <a:pPr marL="457200" lvl="1" indent="0">
              <a:lnSpc>
                <a:spcPct val="100000"/>
              </a:lnSpc>
              <a:spcBef>
                <a:spcPts val="0"/>
              </a:spcBef>
              <a:buNone/>
              <a:tabLst>
                <a:tab pos="1347788" algn="l"/>
              </a:tabLst>
            </a:pPr>
            <a:r>
              <a:rPr lang="ja-JP" altLang="en-US">
                <a:solidFill>
                  <a:srgbClr val="FF0000"/>
                </a:solidFill>
                <a:latin typeface="ＭＳ Ｐゴシック" panose="020B0600070205080204" pitchFamily="50" charset="-128"/>
                <a:ea typeface="ＭＳ Ｐゴシック" panose="020B0600070205080204" pitchFamily="50" charset="-128"/>
              </a:rPr>
              <a:t>→</a:t>
            </a:r>
            <a:r>
              <a:rPr lang="en-US" altLang="ja-JP">
                <a:solidFill>
                  <a:srgbClr val="FF0000"/>
                </a:solidFill>
                <a:latin typeface="ＭＳ Ｐゴシック" panose="020B0600070205080204" pitchFamily="50" charset="-128"/>
                <a:ea typeface="ＭＳ Ｐゴシック" panose="020B0600070205080204" pitchFamily="50" charset="-128"/>
              </a:rPr>
              <a:t>	</a:t>
            </a:r>
            <a:r>
              <a:rPr lang="ja-JP" altLang="en-US" spc="-100">
                <a:solidFill>
                  <a:srgbClr val="FF0000"/>
                </a:solidFill>
                <a:latin typeface="ＭＳ Ｐゴシック" panose="020B0600070205080204" pitchFamily="50" charset="-128"/>
                <a:ea typeface="ＭＳ Ｐゴシック" panose="020B0600070205080204" pitchFamily="50" charset="-128"/>
              </a:rPr>
              <a:t>ヒューマリン</a:t>
            </a:r>
            <a:r>
              <a:rPr lang="en-US" altLang="ja-JP" spc="-100">
                <a:solidFill>
                  <a:srgbClr val="FF0000"/>
                </a:solidFill>
                <a:latin typeface="ＭＳ Ｐゴシック" panose="020B0600070205080204" pitchFamily="50" charset="-128"/>
                <a:ea typeface="ＭＳ Ｐゴシック" panose="020B0600070205080204" pitchFamily="50" charset="-128"/>
              </a:rPr>
              <a:t>® R</a:t>
            </a:r>
            <a:r>
              <a:rPr lang="ja-JP" altLang="en-US" spc="-100">
                <a:solidFill>
                  <a:srgbClr val="FF0000"/>
                </a:solidFill>
                <a:latin typeface="ＭＳ Ｐゴシック" panose="020B0600070205080204" pitchFamily="50" charset="-128"/>
                <a:ea typeface="ＭＳ Ｐゴシック" panose="020B0600070205080204" pitchFamily="50" charset="-128"/>
              </a:rPr>
              <a:t>注に限らず、バイアル製剤のインスリン投与の際はシリンジでなくマイジェクターを使用します。</a:t>
            </a:r>
            <a:r>
              <a:rPr lang="en-US" altLang="ja-JP" spc="-100">
                <a:solidFill>
                  <a:srgbClr val="FF0000"/>
                </a:solidFill>
                <a:latin typeface="ＭＳ Ｐゴシック" panose="020B0600070205080204" pitchFamily="50" charset="-128"/>
                <a:ea typeface="ＭＳ Ｐゴシック" panose="020B0600070205080204" pitchFamily="50" charset="-128"/>
              </a:rPr>
              <a:t>2017</a:t>
            </a:r>
            <a:r>
              <a:rPr lang="ja-JP" altLang="en-US" spc="-100">
                <a:solidFill>
                  <a:srgbClr val="FF0000"/>
                </a:solidFill>
                <a:latin typeface="ＭＳ Ｐゴシック" panose="020B0600070205080204" pitchFamily="50" charset="-128"/>
                <a:ea typeface="ＭＳ Ｐゴシック" panose="020B0600070205080204" pitchFamily="50" charset="-128"/>
              </a:rPr>
              <a:t>年には他院で誤ってシリンジを使用したことによる死亡事故が起きています。  </a:t>
            </a:r>
            <a:endParaRPr lang="ja-JP" altLang="ja-JP" spc="-100">
              <a:solidFill>
                <a:schemeClr val="bg1">
                  <a:lumMod val="50000"/>
                </a:schemeClr>
              </a:solidFill>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12"/>
          </p:nvPr>
        </p:nvSpPr>
        <p:spPr/>
        <p:txBody>
          <a:bodyPr/>
          <a:lstStyle/>
          <a:p>
            <a:fld id="{54940288-D547-7448-8B09-A689AA151481}" type="slidenum">
              <a:rPr kumimoji="1" lang="ja-JP" altLang="en-US" smtClean="0"/>
              <a:t>14</a:t>
            </a:fld>
            <a:endParaRPr kumimoji="1" lang="ja-JP" altLang="en-US"/>
          </a:p>
        </p:txBody>
      </p:sp>
      <p:grpSp>
        <p:nvGrpSpPr>
          <p:cNvPr id="5" name="グループ化 4"/>
          <p:cNvGrpSpPr/>
          <p:nvPr/>
        </p:nvGrpSpPr>
        <p:grpSpPr>
          <a:xfrm>
            <a:off x="1452642" y="1683021"/>
            <a:ext cx="433418" cy="433418"/>
            <a:chOff x="3429337" y="467457"/>
            <a:chExt cx="1285336" cy="1285336"/>
          </a:xfrm>
          <a:effectLst>
            <a:outerShdw blurRad="25400" dist="12700" dir="2700000" algn="tl" rotWithShape="0">
              <a:prstClr val="black">
                <a:alpha val="40000"/>
              </a:prstClr>
            </a:outerShdw>
          </a:effectLst>
        </p:grpSpPr>
        <p:sp>
          <p:nvSpPr>
            <p:cNvPr id="6" name="正方形/長方形 5"/>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p:cNvGrpSpPr/>
          <p:nvPr/>
        </p:nvGrpSpPr>
        <p:grpSpPr>
          <a:xfrm>
            <a:off x="1452642" y="2858683"/>
            <a:ext cx="433418" cy="433418"/>
            <a:chOff x="3429337" y="467457"/>
            <a:chExt cx="1285336" cy="1285336"/>
          </a:xfrm>
          <a:effectLst>
            <a:outerShdw blurRad="25400" dist="12700" dir="2700000" algn="tl" rotWithShape="0">
              <a:prstClr val="black">
                <a:alpha val="40000"/>
              </a:prstClr>
            </a:outerShdw>
          </a:effectLst>
        </p:grpSpPr>
        <p:sp>
          <p:nvSpPr>
            <p:cNvPr id="9" name="正方形/長方形 8"/>
            <p:cNvSpPr/>
            <p:nvPr/>
          </p:nvSpPr>
          <p:spPr>
            <a:xfrm rot="2700000">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rot="18900000" flipH="1">
              <a:off x="4020246" y="467457"/>
              <a:ext cx="103517" cy="1285336"/>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楕円 10"/>
          <p:cNvSpPr/>
          <p:nvPr/>
        </p:nvSpPr>
        <p:spPr>
          <a:xfrm>
            <a:off x="1516812" y="5085970"/>
            <a:ext cx="305079" cy="305079"/>
          </a:xfrm>
          <a:prstGeom prst="ellipse">
            <a:avLst/>
          </a:prstGeom>
          <a:noFill/>
          <a:ln w="57150">
            <a:solidFill>
              <a:srgbClr val="FF0000"/>
            </a:solid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26966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51E32E9-C5C1-E24E-ACD3-C2E63D3C3720}"/>
              </a:ext>
            </a:extLst>
          </p:cNvPr>
          <p:cNvSpPr>
            <a:spLocks noGrp="1"/>
          </p:cNvSpPr>
          <p:nvPr>
            <p:ph type="ctrTitle"/>
          </p:nvPr>
        </p:nvSpPr>
        <p:spPr>
          <a:xfrm>
            <a:off x="685800" y="1665288"/>
            <a:ext cx="7772400" cy="542925"/>
          </a:xfrm>
        </p:spPr>
        <p:txBody>
          <a:bodyPr anchor="ctr">
            <a:noAutofit/>
          </a:bodyPr>
          <a:lstStyle/>
          <a:p>
            <a:r>
              <a:rPr lang="ja-JP" altLang="en-US" sz="3600" b="1">
                <a:latin typeface="ＭＳ Ｐゴシック" panose="020B0600070205080204" pitchFamily="50" charset="-128"/>
                <a:ea typeface="ＭＳ Ｐゴシック" panose="020B0600070205080204" pitchFamily="50" charset="-128"/>
              </a:rPr>
              <a:t>２）インスリン注射指示・実践編</a:t>
            </a:r>
            <a:endParaRPr kumimoji="1" lang="ja-JP" altLang="en-US" sz="3600" b="1">
              <a:latin typeface="ＭＳ Ｐゴシック" panose="020B0600070205080204" pitchFamily="50" charset="-128"/>
              <a:ea typeface="ＭＳ Ｐゴシック" panose="020B0600070205080204" pitchFamily="50" charset="-128"/>
            </a:endParaRPr>
          </a:p>
        </p:txBody>
      </p:sp>
      <p:sp>
        <p:nvSpPr>
          <p:cNvPr id="5" name="テキスト プレースホルダー 4">
            <a:extLst>
              <a:ext uri="{FF2B5EF4-FFF2-40B4-BE49-F238E27FC236}">
                <a16:creationId xmlns:a16="http://schemas.microsoft.com/office/drawing/2014/main" id="{004EC6AA-F2CF-754F-86A8-6A91B228389F}"/>
              </a:ext>
            </a:extLst>
          </p:cNvPr>
          <p:cNvSpPr>
            <a:spLocks noGrp="1"/>
          </p:cNvSpPr>
          <p:nvPr>
            <p:ph type="subTitle" idx="1"/>
          </p:nvPr>
        </p:nvSpPr>
        <p:spPr>
          <a:xfrm>
            <a:off x="1143000" y="4218264"/>
            <a:ext cx="7052094" cy="1655762"/>
          </a:xfrm>
        </p:spPr>
        <p:txBody>
          <a:bodyPr vert="horz" lIns="91440" tIns="45720" rIns="91440" bIns="45720" rtlCol="0" anchor="t">
            <a:normAutofit/>
          </a:bodyPr>
          <a:lstStyle/>
          <a:p>
            <a:pPr algn="l">
              <a:lnSpc>
                <a:spcPct val="100000"/>
              </a:lnSpc>
              <a:spcBef>
                <a:spcPts val="0"/>
              </a:spcBef>
            </a:pPr>
            <a:r>
              <a:rPr kumimoji="1" lang="ja-JP" altLang="en-US">
                <a:latin typeface="ＭＳ Ｐゴシック" panose="020B0600070205080204" pitchFamily="50" charset="-128"/>
                <a:ea typeface="ＭＳ Ｐゴシック" panose="020B0600070205080204" pitchFamily="50" charset="-128"/>
              </a:rPr>
              <a:t>インスリン固定注射、スライディングスケール、カーボカウントに関する基本的な説明です。</a:t>
            </a:r>
            <a:endParaRPr lang="ja-JP">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15</a:t>
            </a:fld>
            <a:endParaRPr kumimoji="1" lang="ja-JP" altLang="en-US"/>
          </a:p>
        </p:txBody>
      </p:sp>
    </p:spTree>
    <p:extLst>
      <p:ext uri="{BB962C8B-B14F-4D97-AF65-F5344CB8AC3E}">
        <p14:creationId xmlns:p14="http://schemas.microsoft.com/office/powerpoint/2010/main" val="3466274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1536" y="427856"/>
            <a:ext cx="8143336" cy="2002796"/>
          </a:xfrm>
        </p:spPr>
        <p:txBody>
          <a:bodyPr>
            <a:noAutofit/>
          </a:bodyPr>
          <a:lstStyle/>
          <a:p>
            <a:pPr algn="l">
              <a:lnSpc>
                <a:spcPct val="100000"/>
              </a:lnSpc>
              <a:spcBef>
                <a:spcPts val="600"/>
              </a:spcBef>
              <a:spcAft>
                <a:spcPts val="600"/>
              </a:spcAft>
            </a:pPr>
            <a:r>
              <a:rPr lang="ja-JP" altLang="ja-JP" sz="2800" b="1">
                <a:latin typeface="MS PGothic" panose="020B0600070205080204" pitchFamily="34" charset="-128"/>
                <a:ea typeface="MS PGothic" panose="020B0600070205080204" pitchFamily="34" charset="-128"/>
                <a:cs typeface="Meiryo UI" panose="020B0604030504040204" pitchFamily="50" charset="-128"/>
              </a:rPr>
              <a:t>インスリン固定注射：</a:t>
            </a:r>
            <a:br>
              <a:rPr lang="en-US" altLang="ja-JP" sz="2800" b="1" dirty="0">
                <a:latin typeface="MS PGothic" panose="020B0600070205080204" pitchFamily="34" charset="-128"/>
                <a:ea typeface="MS PGothic" panose="020B0600070205080204" pitchFamily="34" charset="-128"/>
                <a:cs typeface="Meiryo UI" panose="020B0604030504040204" pitchFamily="50" charset="-128"/>
              </a:rPr>
            </a:br>
            <a:r>
              <a:rPr lang="ja-JP" altLang="ja-JP" sz="2400">
                <a:latin typeface="MS PGothic" panose="020B0600070205080204" pitchFamily="34" charset="-128"/>
                <a:ea typeface="MS PGothic" panose="020B0600070205080204" pitchFamily="34" charset="-128"/>
              </a:rPr>
              <a:t>決められたタイミングに、決められた単位数を注射する</a:t>
            </a:r>
            <a:br>
              <a:rPr lang="en-US" altLang="ja-JP" sz="2400" dirty="0">
                <a:latin typeface="MS PGothic" panose="020B0600070205080204" pitchFamily="34" charset="-128"/>
                <a:ea typeface="MS PGothic" panose="020B0600070205080204" pitchFamily="34" charset="-128"/>
              </a:rPr>
            </a:br>
            <a:r>
              <a:rPr lang="ja-JP" altLang="ja-JP" sz="2400">
                <a:solidFill>
                  <a:schemeClr val="accent1"/>
                </a:solidFill>
                <a:effectLst>
                  <a:outerShdw blurRad="25400" dist="12700" dir="2700000" algn="tl">
                    <a:srgbClr val="000000">
                      <a:alpha val="43137"/>
                    </a:srgbClr>
                  </a:outerShdw>
                </a:effectLst>
                <a:latin typeface="MS PGothic" panose="020B0600070205080204" pitchFamily="34" charset="-128"/>
                <a:ea typeface="MS PGothic" panose="020B0600070205080204" pitchFamily="34" charset="-128"/>
                <a:cs typeface="メイリオ" panose="020B0604030504040204" pitchFamily="50" charset="-128"/>
              </a:rPr>
              <a:t>①食事とセットで行う注射、②食事</a:t>
            </a:r>
            <a:r>
              <a:rPr lang="ja-JP" altLang="en-US" sz="2400">
                <a:solidFill>
                  <a:schemeClr val="accent1"/>
                </a:solidFill>
                <a:effectLst>
                  <a:outerShdw blurRad="25400" dist="12700" dir="2700000" algn="tl">
                    <a:srgbClr val="000000">
                      <a:alpha val="43137"/>
                    </a:srgbClr>
                  </a:outerShdw>
                </a:effectLst>
                <a:latin typeface="MS PGothic" panose="020B0600070205080204" pitchFamily="34" charset="-128"/>
                <a:ea typeface="MS PGothic" panose="020B0600070205080204" pitchFamily="34" charset="-128"/>
                <a:cs typeface="メイリオ" panose="020B0604030504040204" pitchFamily="50" charset="-128"/>
              </a:rPr>
              <a:t>のタイミング</a:t>
            </a:r>
            <a:r>
              <a:rPr lang="ja-JP" altLang="ja-JP" sz="2400">
                <a:solidFill>
                  <a:schemeClr val="accent1"/>
                </a:solidFill>
                <a:effectLst>
                  <a:outerShdw blurRad="25400" dist="12700" dir="2700000" algn="tl">
                    <a:srgbClr val="000000">
                      <a:alpha val="43137"/>
                    </a:srgbClr>
                  </a:outerShdw>
                </a:effectLst>
                <a:latin typeface="MS PGothic" panose="020B0600070205080204" pitchFamily="34" charset="-128"/>
                <a:ea typeface="MS PGothic" panose="020B0600070205080204" pitchFamily="34" charset="-128"/>
                <a:cs typeface="メイリオ" panose="020B0604030504040204" pitchFamily="50" charset="-128"/>
              </a:rPr>
              <a:t>に関わらず行う注射</a:t>
            </a:r>
            <a:r>
              <a:rPr lang="ja-JP" altLang="ja-JP" sz="2400">
                <a:latin typeface="MS PGothic" panose="020B0600070205080204" pitchFamily="34" charset="-128"/>
                <a:ea typeface="MS PGothic" panose="020B0600070205080204" pitchFamily="34" charset="-128"/>
              </a:rPr>
              <a:t>がある</a:t>
            </a:r>
            <a:endParaRPr lang="ja-JP" altLang="ja-JP" sz="2800">
              <a:latin typeface="MS PGothic" panose="020B0600070205080204" pitchFamily="34" charset="-128"/>
              <a:ea typeface="MS PGothic" panose="020B0600070205080204" pitchFamily="34" charset="-128"/>
            </a:endParaRPr>
          </a:p>
        </p:txBody>
      </p:sp>
      <p:sp>
        <p:nvSpPr>
          <p:cNvPr id="3" name="コンテンツ プレースホルダー 2"/>
          <p:cNvSpPr>
            <a:spLocks noGrp="1"/>
          </p:cNvSpPr>
          <p:nvPr>
            <p:ph idx="1"/>
          </p:nvPr>
        </p:nvSpPr>
        <p:spPr>
          <a:xfrm>
            <a:off x="478336" y="2521527"/>
            <a:ext cx="8345153" cy="4199949"/>
          </a:xfrm>
        </p:spPr>
        <p:txBody>
          <a:bodyPr vert="horz" lIns="91440" tIns="45720" rIns="91440" bIns="45720" rtlCol="0" anchor="t">
            <a:noAutofit/>
          </a:bodyPr>
          <a:lstStyle/>
          <a:p>
            <a:pPr marL="0" indent="0">
              <a:lnSpc>
                <a:spcPct val="120000"/>
              </a:lnSpc>
              <a:buNone/>
            </a:pPr>
            <a:r>
              <a:rPr lang="en-US" altLang="ja-JP" sz="2600" spc="-100" dirty="0">
                <a:solidFill>
                  <a:schemeClr val="accent1"/>
                </a:solidFill>
                <a:latin typeface="ＭＳ Ｐゴシック" panose="020B0600070205080204" pitchFamily="50" charset="-128"/>
                <a:ea typeface="ＭＳ Ｐゴシック" panose="020B0600070205080204" pitchFamily="50" charset="-128"/>
              </a:rPr>
              <a:t>①</a:t>
            </a:r>
            <a:r>
              <a:rPr lang="ja-JP" altLang="ja-JP" sz="2600" spc="-100">
                <a:solidFill>
                  <a:schemeClr val="accent1"/>
                </a:solidFill>
                <a:latin typeface="ＭＳ Ｐゴシック" panose="020B0600070205080204" pitchFamily="50" charset="-128"/>
                <a:ea typeface="ＭＳ Ｐゴシック" panose="020B0600070205080204" pitchFamily="50" charset="-128"/>
              </a:rPr>
              <a:t>食事とセットで注射するインスリン</a:t>
            </a:r>
          </a:p>
          <a:p>
            <a:pPr>
              <a:lnSpc>
                <a:spcPct val="100000"/>
              </a:lnSpc>
              <a:spcBef>
                <a:spcPts val="0"/>
              </a:spcBef>
            </a:pPr>
            <a:r>
              <a:rPr lang="ja-JP" altLang="ja-JP" sz="2200" u="sng" spc="-150">
                <a:latin typeface="ＭＳ Ｐゴシック" panose="020B0600070205080204" pitchFamily="50" charset="-128"/>
                <a:ea typeface="ＭＳ Ｐゴシック" panose="020B0600070205080204" pitchFamily="50" charset="-128"/>
              </a:rPr>
              <a:t>食事による血糖上昇に</a:t>
            </a:r>
            <a:r>
              <a:rPr lang="ja-JP" altLang="en-US" sz="2200" u="sng" spc="-150">
                <a:latin typeface="ＭＳ Ｐゴシック" panose="020B0600070205080204" pitchFamily="50" charset="-128"/>
                <a:ea typeface="ＭＳ Ｐゴシック" panose="020B0600070205080204" pitchFamily="50" charset="-128"/>
              </a:rPr>
              <a:t>対して注射する</a:t>
            </a:r>
            <a:r>
              <a:rPr lang="ja-JP" altLang="ja-JP" sz="2200" u="sng" spc="-150">
                <a:latin typeface="ＭＳ Ｐゴシック" panose="020B0600070205080204" pitchFamily="50" charset="-128"/>
                <a:ea typeface="ＭＳ Ｐゴシック" panose="020B0600070205080204" pitchFamily="50" charset="-128"/>
              </a:rPr>
              <a:t>インスリン。</a:t>
            </a:r>
            <a:r>
              <a:rPr lang="ja-JP" altLang="ja-JP" sz="2200" spc="-150">
                <a:latin typeface="ＭＳ Ｐゴシック" panose="020B0600070205080204" pitchFamily="50" charset="-128"/>
                <a:ea typeface="ＭＳ Ｐゴシック" panose="020B0600070205080204" pitchFamily="50" charset="-128"/>
              </a:rPr>
              <a:t>食事の直前または</a:t>
            </a:r>
            <a:r>
              <a:rPr lang="ja-JP" altLang="en-US" sz="2200" spc="-150">
                <a:latin typeface="ＭＳ Ｐゴシック" panose="020B0600070205080204" pitchFamily="50" charset="-128"/>
                <a:ea typeface="ＭＳ Ｐゴシック" panose="020B0600070205080204" pitchFamily="50" charset="-128"/>
              </a:rPr>
              <a:t>３０</a:t>
            </a:r>
            <a:r>
              <a:rPr lang="ja-JP" altLang="ja-JP" sz="2200" spc="-150">
                <a:latin typeface="ＭＳ Ｐゴシック" panose="020B0600070205080204" pitchFamily="50" charset="-128"/>
                <a:ea typeface="ＭＳ Ｐゴシック" panose="020B0600070205080204" pitchFamily="50" charset="-128"/>
              </a:rPr>
              <a:t>分前に注射を行う。例外として、食事量が安定しない場合に</a:t>
            </a:r>
            <a:r>
              <a:rPr lang="ja-JP" altLang="en-US" sz="2200" spc="-150">
                <a:latin typeface="ＭＳ Ｐゴシック" panose="020B0600070205080204" pitchFamily="50" charset="-128"/>
                <a:ea typeface="ＭＳ Ｐゴシック" panose="020B0600070205080204" pitchFamily="50" charset="-128"/>
              </a:rPr>
              <a:t>は、</a:t>
            </a:r>
            <a:r>
              <a:rPr lang="ja-JP" altLang="ja-JP" sz="2200" spc="-150">
                <a:latin typeface="ＭＳ Ｐゴシック" panose="020B0600070205080204" pitchFamily="50" charset="-128"/>
                <a:ea typeface="ＭＳ Ｐゴシック" panose="020B0600070205080204" pitchFamily="50" charset="-128"/>
              </a:rPr>
              <a:t>食直後に注射することもある。</a:t>
            </a:r>
          </a:p>
          <a:p>
            <a:pPr>
              <a:lnSpc>
                <a:spcPct val="100000"/>
              </a:lnSpc>
              <a:spcBef>
                <a:spcPts val="0"/>
              </a:spcBef>
            </a:pPr>
            <a:r>
              <a:rPr lang="ja-JP" altLang="en-US" sz="2200" spc="-90">
                <a:latin typeface="ＭＳ Ｐゴシック" panose="020B0600070205080204" pitchFamily="50" charset="-128"/>
                <a:ea typeface="ＭＳ Ｐゴシック" panose="020B0600070205080204" pitchFamily="50" charset="-128"/>
              </a:rPr>
              <a:t>使用</a:t>
            </a:r>
            <a:r>
              <a:rPr lang="ja-JP" altLang="en-US" sz="2200" spc="-300">
                <a:latin typeface="ＭＳ Ｐゴシック" panose="020B0600070205080204" pitchFamily="50" charset="-128"/>
                <a:ea typeface="ＭＳ Ｐゴシック" panose="020B0600070205080204" pitchFamily="50" charset="-128"/>
              </a:rPr>
              <a:t>するのは、</a:t>
            </a:r>
            <a:r>
              <a:rPr lang="ja-JP" altLang="ja-JP" sz="2200" spc="-90">
                <a:latin typeface="ＭＳ Ｐゴシック" panose="020B0600070205080204" pitchFamily="50" charset="-128"/>
                <a:ea typeface="ＭＳ Ｐゴシック" panose="020B0600070205080204" pitchFamily="50" charset="-128"/>
              </a:rPr>
              <a:t>超速効型</a:t>
            </a:r>
            <a:r>
              <a:rPr lang="ja-JP" altLang="ja-JP" sz="2200" spc="-300">
                <a:latin typeface="ＭＳ Ｐゴシック" panose="020B0600070205080204" pitchFamily="50" charset="-128"/>
                <a:ea typeface="ＭＳ Ｐゴシック" panose="020B0600070205080204" pitchFamily="50" charset="-128"/>
              </a:rPr>
              <a:t>インスリン</a:t>
            </a:r>
            <a:br>
              <a:rPr lang="en-US" altLang="ja-JP" sz="2200" spc="-90" dirty="0">
                <a:latin typeface="ＭＳ Ｐゴシック" panose="020B0600070205080204" pitchFamily="50" charset="-128"/>
                <a:ea typeface="ＭＳ Ｐゴシック" panose="020B0600070205080204" pitchFamily="50" charset="-128"/>
              </a:rPr>
            </a:br>
            <a:r>
              <a:rPr lang="ja-JP" altLang="ja-JP" sz="2200" spc="-90">
                <a:latin typeface="ＭＳ Ｐゴシック" panose="020B0600070205080204" pitchFamily="50" charset="-128"/>
                <a:ea typeface="ＭＳ Ｐゴシック" panose="020B0600070205080204" pitchFamily="50" charset="-128"/>
              </a:rPr>
              <a:t>（ノボラピッド</a:t>
            </a:r>
            <a:r>
              <a:rPr lang="en-US" altLang="ja-JP" sz="2200" spc="-90" dirty="0">
                <a:latin typeface="ＭＳ Ｐゴシック" panose="020B0600070205080204" pitchFamily="50" charset="-128"/>
                <a:ea typeface="ＭＳ Ｐゴシック" panose="020B0600070205080204" pitchFamily="50" charset="-128"/>
              </a:rPr>
              <a:t>® </a:t>
            </a:r>
            <a:r>
              <a:rPr lang="ja-JP" altLang="ja-JP" sz="2200" spc="-90">
                <a:latin typeface="ＭＳ Ｐゴシック" panose="020B0600070205080204" pitchFamily="50" charset="-128"/>
                <a:ea typeface="ＭＳ Ｐゴシック" panose="020B0600070205080204" pitchFamily="50" charset="-128"/>
              </a:rPr>
              <a:t>・ヒューマログ</a:t>
            </a:r>
            <a:r>
              <a:rPr lang="en-US" altLang="ja-JP" sz="2200" spc="-90" dirty="0">
                <a:latin typeface="ＭＳ Ｐゴシック" panose="020B0600070205080204" pitchFamily="50" charset="-128"/>
                <a:ea typeface="ＭＳ Ｐゴシック" panose="020B0600070205080204" pitchFamily="50" charset="-128"/>
              </a:rPr>
              <a:t>® </a:t>
            </a:r>
            <a:r>
              <a:rPr lang="ja-JP" altLang="ja-JP" sz="2200" spc="-90">
                <a:latin typeface="ＭＳ Ｐゴシック" panose="020B0600070205080204" pitchFamily="50" charset="-128"/>
                <a:ea typeface="ＭＳ Ｐゴシック" panose="020B0600070205080204" pitchFamily="50" charset="-128"/>
              </a:rPr>
              <a:t>・</a:t>
            </a:r>
            <a:br>
              <a:rPr lang="en-US" altLang="ja-JP" sz="2200" spc="-90" dirty="0">
                <a:latin typeface="ＭＳ Ｐゴシック" panose="020B0600070205080204" pitchFamily="50" charset="-128"/>
                <a:ea typeface="ＭＳ Ｐゴシック" panose="020B0600070205080204" pitchFamily="50" charset="-128"/>
              </a:rPr>
            </a:br>
            <a:r>
              <a:rPr lang="ja-JP" altLang="ja-JP" sz="2200" spc="-90">
                <a:latin typeface="ＭＳ Ｐゴシック" panose="020B0600070205080204" pitchFamily="50" charset="-128"/>
                <a:ea typeface="ＭＳ Ｐゴシック" panose="020B0600070205080204" pitchFamily="50" charset="-128"/>
              </a:rPr>
              <a:t>アピドラ</a:t>
            </a:r>
            <a:r>
              <a:rPr lang="en-US" altLang="ja-JP" sz="2200" spc="-90" dirty="0">
                <a:latin typeface="ＭＳ Ｐゴシック" panose="020B0600070205080204" pitchFamily="50" charset="-128"/>
                <a:ea typeface="ＭＳ Ｐゴシック" panose="020B0600070205080204" pitchFamily="50" charset="-128"/>
              </a:rPr>
              <a:t>®</a:t>
            </a:r>
            <a:r>
              <a:rPr lang="ja-JP" altLang="ja-JP" sz="2200" spc="-90">
                <a:latin typeface="ＭＳ Ｐゴシック" panose="020B0600070205080204" pitchFamily="50" charset="-128"/>
                <a:ea typeface="ＭＳ Ｐゴシック" panose="020B0600070205080204" pitchFamily="50" charset="-128"/>
              </a:rPr>
              <a:t>など）</a:t>
            </a:r>
            <a:r>
              <a:rPr lang="ja-JP" altLang="en-US" sz="2200" spc="-90">
                <a:latin typeface="ＭＳ Ｐゴシック" panose="020B0600070205080204" pitchFamily="50" charset="-128"/>
                <a:ea typeface="ＭＳ Ｐゴシック" panose="020B0600070205080204" pitchFamily="50" charset="-128"/>
              </a:rPr>
              <a:t>、</a:t>
            </a:r>
            <a:r>
              <a:rPr lang="ja-JP" altLang="ja-JP" sz="2200" spc="-90">
                <a:latin typeface="ＭＳ Ｐゴシック" panose="020B0600070205080204" pitchFamily="50" charset="-128"/>
                <a:ea typeface="ＭＳ Ｐゴシック" panose="020B0600070205080204" pitchFamily="50" charset="-128"/>
              </a:rPr>
              <a:t>速効型インスリン</a:t>
            </a:r>
            <a:br>
              <a:rPr lang="en-US" altLang="ja-JP" sz="2200" spc="-90" dirty="0">
                <a:latin typeface="ＭＳ Ｐゴシック" panose="020B0600070205080204" pitchFamily="50" charset="-128"/>
                <a:ea typeface="ＭＳ Ｐゴシック" panose="020B0600070205080204" pitchFamily="50" charset="-128"/>
              </a:rPr>
            </a:br>
            <a:r>
              <a:rPr lang="ja-JP" altLang="ja-JP" sz="2200" spc="-90">
                <a:latin typeface="ＭＳ Ｐゴシック" panose="020B0600070205080204" pitchFamily="50" charset="-128"/>
                <a:ea typeface="ＭＳ Ｐゴシック" panose="020B0600070205080204" pitchFamily="50" charset="-128"/>
              </a:rPr>
              <a:t>（ヒューマリン</a:t>
            </a:r>
            <a:r>
              <a:rPr lang="en-US" altLang="ja-JP" sz="2200" spc="-90" dirty="0">
                <a:latin typeface="ＭＳ Ｐゴシック" panose="020B0600070205080204" pitchFamily="50" charset="-128"/>
                <a:ea typeface="ＭＳ Ｐゴシック" panose="020B0600070205080204" pitchFamily="50" charset="-128"/>
              </a:rPr>
              <a:t>® R</a:t>
            </a:r>
            <a:r>
              <a:rPr lang="ja-JP" altLang="ja-JP" sz="2200" spc="-90">
                <a:latin typeface="ＭＳ Ｐゴシック" panose="020B0600070205080204" pitchFamily="50" charset="-128"/>
                <a:ea typeface="ＭＳ Ｐゴシック" panose="020B0600070205080204" pitchFamily="50" charset="-128"/>
              </a:rPr>
              <a:t>・ノボリン</a:t>
            </a:r>
            <a:r>
              <a:rPr lang="en-US" altLang="ja-JP" sz="2200" spc="-90" dirty="0">
                <a:latin typeface="ＭＳ Ｐゴシック" panose="020B0600070205080204" pitchFamily="50" charset="-128"/>
                <a:ea typeface="ＭＳ Ｐゴシック" panose="020B0600070205080204" pitchFamily="50" charset="-128"/>
              </a:rPr>
              <a:t>® R</a:t>
            </a:r>
            <a:br>
              <a:rPr lang="en-US" altLang="ja-JP" sz="2200" spc="-90" dirty="0">
                <a:latin typeface="ＭＳ Ｐゴシック" panose="020B0600070205080204" pitchFamily="50" charset="-128"/>
                <a:ea typeface="ＭＳ Ｐゴシック" panose="020B0600070205080204" pitchFamily="50" charset="-128"/>
              </a:rPr>
            </a:br>
            <a:r>
              <a:rPr lang="ja-JP" altLang="ja-JP" sz="2200" spc="-90">
                <a:latin typeface="ＭＳ Ｐゴシック" panose="020B0600070205080204" pitchFamily="50" charset="-128"/>
                <a:ea typeface="ＭＳ Ｐゴシック" panose="020B0600070205080204" pitchFamily="50" charset="-128"/>
              </a:rPr>
              <a:t>など）</a:t>
            </a:r>
            <a:r>
              <a:rPr lang="ja-JP" altLang="en-US" sz="2200" spc="-90">
                <a:latin typeface="ＭＳ Ｐゴシック" panose="020B0600070205080204" pitchFamily="50" charset="-128"/>
                <a:ea typeface="ＭＳ Ｐゴシック" panose="020B0600070205080204" pitchFamily="50" charset="-128"/>
              </a:rPr>
              <a:t>、または混合製剤など。</a:t>
            </a:r>
            <a:endParaRPr lang="en-US" altLang="ja-JP" sz="2200" spc="-90" dirty="0">
              <a:latin typeface="ＭＳ Ｐゴシック" panose="020B0600070205080204" pitchFamily="50" charset="-128"/>
              <a:ea typeface="ＭＳ Ｐゴシック" panose="020B0600070205080204" pitchFamily="50" charset="-128"/>
            </a:endParaRPr>
          </a:p>
          <a:p>
            <a:pPr lvl="1">
              <a:lnSpc>
                <a:spcPct val="120000"/>
              </a:lnSpc>
            </a:pPr>
            <a:endParaRPr lang="en-US" altLang="ja-JP" u="sng" spc="-100" dirty="0">
              <a:latin typeface="ＭＳ Ｐゴシック" panose="020B0600070205080204" pitchFamily="50" charset="-128"/>
              <a:ea typeface="ＭＳ Ｐゴシック" panose="020B0600070205080204" pitchFamily="50" charset="-128"/>
            </a:endParaRPr>
          </a:p>
        </p:txBody>
      </p:sp>
      <p:grpSp>
        <p:nvGrpSpPr>
          <p:cNvPr id="8" name="グループ化 7"/>
          <p:cNvGrpSpPr/>
          <p:nvPr/>
        </p:nvGrpSpPr>
        <p:grpSpPr>
          <a:xfrm>
            <a:off x="3726806" y="3895725"/>
            <a:ext cx="5259568" cy="2608634"/>
            <a:chOff x="4183543" y="4324336"/>
            <a:chExt cx="4856465" cy="2408704"/>
          </a:xfrm>
        </p:grpSpPr>
        <p:sp>
          <p:nvSpPr>
            <p:cNvPr id="5" name="テキスト ボックス 4">
              <a:extLst>
                <a:ext uri="{FF2B5EF4-FFF2-40B4-BE49-F238E27FC236}">
                  <a16:creationId xmlns:a16="http://schemas.microsoft.com/office/drawing/2014/main" id="{C1542F9B-EEF3-3649-8D6C-3B5E19A8C28C}"/>
                </a:ext>
              </a:extLst>
            </p:cNvPr>
            <p:cNvSpPr txBox="1"/>
            <p:nvPr/>
          </p:nvSpPr>
          <p:spPr>
            <a:xfrm>
              <a:off x="4183543" y="6363708"/>
              <a:ext cx="877163" cy="369332"/>
            </a:xfrm>
            <a:prstGeom prst="rect">
              <a:avLst/>
            </a:prstGeom>
            <a:noFill/>
          </p:spPr>
          <p:txBody>
            <a:bodyPr wrap="none" rtlCol="0">
              <a:spAutoFit/>
            </a:bodyPr>
            <a:lstStyle/>
            <a:p>
              <a:r>
                <a:rPr kumimoji="1" lang="ja-JP" altLang="en-US">
                  <a:latin typeface="ＭＳ Ｐゴシック" panose="020B0600070205080204" pitchFamily="50" charset="-128"/>
                  <a:ea typeface="ＭＳ Ｐゴシック" panose="020B0600070205080204" pitchFamily="50" charset="-128"/>
                </a:rPr>
                <a:t>（再掲</a:t>
              </a:r>
              <a:r>
                <a:rPr lang="ja-JP" altLang="en-US">
                  <a:latin typeface="ＭＳ Ｐゴシック" panose="020B0600070205080204" pitchFamily="50" charset="-128"/>
                  <a:ea typeface="ＭＳ Ｐゴシック" panose="020B0600070205080204" pitchFamily="50" charset="-128"/>
                </a:rPr>
                <a:t>）</a:t>
              </a:r>
              <a:endParaRPr kumimoji="1" lang="ja-JP" altLang="en-US">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9ED4A4F7-39DF-FB4B-98AE-1B22A678E3AC}"/>
                </a:ext>
              </a:extLst>
            </p:cNvPr>
            <p:cNvPicPr>
              <a:picLocks noChangeAspect="1"/>
            </p:cNvPicPr>
            <p:nvPr/>
          </p:nvPicPr>
          <p:blipFill rotWithShape="1">
            <a:blip r:embed="rId3"/>
            <a:srcRect t="68038"/>
            <a:stretch/>
          </p:blipFill>
          <p:spPr>
            <a:xfrm>
              <a:off x="4949503" y="5604653"/>
              <a:ext cx="4090505" cy="1073801"/>
            </a:xfrm>
            <a:prstGeom prst="rect">
              <a:avLst/>
            </a:prstGeom>
          </p:spPr>
        </p:pic>
        <p:pic>
          <p:nvPicPr>
            <p:cNvPr id="6" name="図 5">
              <a:extLst>
                <a:ext uri="{FF2B5EF4-FFF2-40B4-BE49-F238E27FC236}">
                  <a16:creationId xmlns:a16="http://schemas.microsoft.com/office/drawing/2014/main" id="{EDDBD46E-2C44-8947-9AE5-8C3B9A8179A6}"/>
                </a:ext>
              </a:extLst>
            </p:cNvPr>
            <p:cNvPicPr>
              <a:picLocks noChangeAspect="1"/>
            </p:cNvPicPr>
            <p:nvPr/>
          </p:nvPicPr>
          <p:blipFill rotWithShape="1">
            <a:blip r:embed="rId3"/>
            <a:srcRect t="1" b="61858"/>
            <a:stretch/>
          </p:blipFill>
          <p:spPr>
            <a:xfrm>
              <a:off x="4949502" y="4324336"/>
              <a:ext cx="4086983" cy="1280317"/>
            </a:xfrm>
            <a:prstGeom prst="rect">
              <a:avLst/>
            </a:prstGeom>
          </p:spPr>
        </p:pic>
      </p:grpSp>
      <p:sp>
        <p:nvSpPr>
          <p:cNvPr id="7" name="スライド番号プレースホルダー 6"/>
          <p:cNvSpPr>
            <a:spLocks noGrp="1"/>
          </p:cNvSpPr>
          <p:nvPr>
            <p:ph type="sldNum" sz="quarter" idx="12"/>
          </p:nvPr>
        </p:nvSpPr>
        <p:spPr/>
        <p:txBody>
          <a:bodyPr/>
          <a:lstStyle/>
          <a:p>
            <a:fld id="{54940288-D547-7448-8B09-A689AA151481}" type="slidenum">
              <a:rPr kumimoji="1" lang="ja-JP" altLang="en-US" smtClean="0"/>
              <a:t>16</a:t>
            </a:fld>
            <a:endParaRPr kumimoji="1" lang="ja-JP" altLang="en-US"/>
          </a:p>
        </p:txBody>
      </p:sp>
    </p:spTree>
    <p:extLst>
      <p:ext uri="{BB962C8B-B14F-4D97-AF65-F5344CB8AC3E}">
        <p14:creationId xmlns:p14="http://schemas.microsoft.com/office/powerpoint/2010/main" val="1528678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43464" y="274638"/>
            <a:ext cx="8143336" cy="1459271"/>
          </a:xfrm>
        </p:spPr>
        <p:txBody>
          <a:bodyPr>
            <a:noAutofit/>
          </a:bodyPr>
          <a:lstStyle/>
          <a:p>
            <a:pPr algn="l"/>
            <a:r>
              <a:rPr lang="ja-JP" altLang="ja-JP" sz="2800" b="1">
                <a:latin typeface="Meiryo UI" panose="020B0604030504040204" pitchFamily="50" charset="-128"/>
                <a:ea typeface="Meiryo UI" panose="020B0604030504040204" pitchFamily="50" charset="-128"/>
                <a:cs typeface="Meiryo UI" panose="020B0604030504040204" pitchFamily="50" charset="-128"/>
              </a:rPr>
              <a:t>インスリン固定注射：</a:t>
            </a:r>
            <a:br>
              <a:rPr lang="ja-JP" altLang="ja-JP" sz="2800">
                <a:latin typeface="+mn-ea"/>
                <a:ea typeface="+mn-ea"/>
              </a:rPr>
            </a:br>
            <a:endParaRPr lang="ja-JP" altLang="ja-JP" sz="2800">
              <a:latin typeface="+mn-ea"/>
              <a:ea typeface="+mn-ea"/>
            </a:endParaRPr>
          </a:p>
        </p:txBody>
      </p:sp>
      <p:sp>
        <p:nvSpPr>
          <p:cNvPr id="3" name="コンテンツ プレースホルダー 2"/>
          <p:cNvSpPr>
            <a:spLocks noGrp="1"/>
          </p:cNvSpPr>
          <p:nvPr>
            <p:ph idx="1"/>
          </p:nvPr>
        </p:nvSpPr>
        <p:spPr>
          <a:xfrm>
            <a:off x="543464" y="1154532"/>
            <a:ext cx="8229600" cy="3576489"/>
          </a:xfrm>
        </p:spPr>
        <p:txBody>
          <a:bodyPr vert="horz" lIns="91440" tIns="45720" rIns="91440" bIns="45720" rtlCol="0" anchor="t">
            <a:normAutofit lnSpcReduction="10000"/>
          </a:bodyPr>
          <a:lstStyle/>
          <a:p>
            <a:pPr marL="0" indent="0">
              <a:lnSpc>
                <a:spcPct val="120000"/>
              </a:lnSpc>
              <a:buNone/>
            </a:pPr>
            <a:r>
              <a:rPr lang="en-US" altLang="ja-JP" sz="2600" dirty="0">
                <a:solidFill>
                  <a:schemeClr val="accent1"/>
                </a:solidFill>
                <a:latin typeface="ＭＳ Ｐゴシック"/>
                <a:ea typeface="ＭＳ Ｐゴシック"/>
              </a:rPr>
              <a:t>②</a:t>
            </a:r>
            <a:r>
              <a:rPr lang="ja-JP" altLang="ja-JP" sz="2600">
                <a:solidFill>
                  <a:schemeClr val="accent1"/>
                </a:solidFill>
                <a:latin typeface="ＭＳ Ｐゴシック"/>
                <a:ea typeface="ＭＳ Ｐゴシック"/>
              </a:rPr>
              <a:t>食事のタイミングにかかわらず注射するインスリン</a:t>
            </a:r>
          </a:p>
          <a:p>
            <a:pPr>
              <a:lnSpc>
                <a:spcPct val="110000"/>
              </a:lnSpc>
              <a:spcBef>
                <a:spcPts val="0"/>
              </a:spcBef>
            </a:pPr>
            <a:r>
              <a:rPr lang="ja-JP" altLang="ja-JP" sz="2200">
                <a:latin typeface="ＭＳ Ｐゴシック"/>
                <a:ea typeface="ＭＳ Ｐゴシック"/>
              </a:rPr>
              <a:t>空腹時</a:t>
            </a:r>
            <a:r>
              <a:rPr lang="ja-JP" altLang="en-US" sz="2200">
                <a:latin typeface="ＭＳ Ｐゴシック"/>
                <a:ea typeface="ＭＳ Ｐゴシック"/>
              </a:rPr>
              <a:t>（朝食前）</a:t>
            </a:r>
            <a:r>
              <a:rPr lang="ja-JP" altLang="ja-JP" sz="2200">
                <a:latin typeface="ＭＳ Ｐゴシック"/>
                <a:ea typeface="ＭＳ Ｐゴシック"/>
              </a:rPr>
              <a:t>血糖が高い患者さんに対して使用する。</a:t>
            </a:r>
            <a:endParaRPr lang="en-US" altLang="ja-JP" sz="2200" dirty="0">
              <a:latin typeface="ＭＳ Ｐゴシック"/>
              <a:ea typeface="ＭＳ Ｐゴシック"/>
            </a:endParaRPr>
          </a:p>
          <a:p>
            <a:pPr>
              <a:lnSpc>
                <a:spcPct val="110000"/>
              </a:lnSpc>
              <a:spcBef>
                <a:spcPts val="0"/>
              </a:spcBef>
            </a:pPr>
            <a:r>
              <a:rPr lang="ja-JP" altLang="en-US" sz="2200">
                <a:latin typeface="ＭＳ Ｐゴシック"/>
                <a:ea typeface="ＭＳ Ｐゴシック"/>
              </a:rPr>
              <a:t>原則、</a:t>
            </a:r>
            <a:r>
              <a:rPr lang="ja-JP" altLang="ja-JP" sz="2200" u="sng">
                <a:latin typeface="ＭＳ Ｐゴシック"/>
                <a:ea typeface="ＭＳ Ｐゴシック"/>
              </a:rPr>
              <a:t>食事のタイミングにかかわらず、</a:t>
            </a:r>
            <a:r>
              <a:rPr lang="ja-JP" altLang="en-US" sz="2200" u="sng">
                <a:latin typeface="ＭＳ Ｐゴシック"/>
                <a:ea typeface="ＭＳ Ｐゴシック"/>
              </a:rPr>
              <a:t>１</a:t>
            </a:r>
            <a:r>
              <a:rPr lang="ja-JP" altLang="ja-JP" sz="2200" u="sng">
                <a:latin typeface="ＭＳ Ｐゴシック"/>
                <a:ea typeface="ＭＳ Ｐゴシック"/>
              </a:rPr>
              <a:t>日の間で決まった時間に注射する。</a:t>
            </a:r>
            <a:endParaRPr lang="en-US" altLang="ja-JP" sz="2200" dirty="0">
              <a:solidFill>
                <a:srgbClr val="000000"/>
              </a:solidFill>
              <a:latin typeface="ＭＳ Ｐゴシック"/>
              <a:ea typeface="ＭＳ Ｐゴシック"/>
            </a:endParaRPr>
          </a:p>
          <a:p>
            <a:pPr marL="0" indent="0">
              <a:lnSpc>
                <a:spcPct val="110000"/>
              </a:lnSpc>
              <a:spcBef>
                <a:spcPts val="0"/>
              </a:spcBef>
              <a:buNone/>
            </a:pPr>
            <a:r>
              <a:rPr lang="ja-JP" altLang="ja-JP" sz="1800">
                <a:solidFill>
                  <a:srgbClr val="FF0000"/>
                </a:solidFill>
                <a:latin typeface="ＭＳ Ｐゴシック"/>
                <a:ea typeface="ＭＳ Ｐゴシック"/>
              </a:rPr>
              <a:t>（注）</a:t>
            </a:r>
            <a:r>
              <a:rPr lang="ja-JP" altLang="ja-JP" sz="1800">
                <a:solidFill>
                  <a:srgbClr val="000000"/>
                </a:solidFill>
                <a:latin typeface="ＭＳ Ｐゴシック"/>
                <a:ea typeface="ＭＳ Ｐゴシック"/>
              </a:rPr>
              <a:t>1型糖尿病患者など、禁食</a:t>
            </a:r>
            <a:r>
              <a:rPr lang="ja-JP" altLang="en-US" sz="1800">
                <a:solidFill>
                  <a:srgbClr val="000000"/>
                </a:solidFill>
                <a:latin typeface="ＭＳ Ｐゴシック"/>
                <a:ea typeface="ＭＳ Ｐゴシック"/>
              </a:rPr>
              <a:t>時</a:t>
            </a:r>
            <a:r>
              <a:rPr lang="ja-JP" altLang="ja-JP" sz="1800">
                <a:solidFill>
                  <a:srgbClr val="000000"/>
                </a:solidFill>
                <a:latin typeface="ＭＳ Ｐゴシック"/>
                <a:ea typeface="ＭＳ Ｐゴシック"/>
              </a:rPr>
              <a:t>でも</a:t>
            </a:r>
            <a:r>
              <a:rPr lang="ja-JP" sz="1800">
                <a:solidFill>
                  <a:srgbClr val="000000"/>
                </a:solidFill>
                <a:latin typeface="ＭＳ Ｐゴシック"/>
                <a:ea typeface="ＭＳ Ｐゴシック"/>
              </a:rPr>
              <a:t>中間型・持効型インスリン製剤を中止してはいけな</a:t>
            </a:r>
            <a:r>
              <a:rPr lang="ja-JP" altLang="en-US" sz="1800">
                <a:solidFill>
                  <a:srgbClr val="000000"/>
                </a:solidFill>
                <a:latin typeface="ＭＳ Ｐゴシック"/>
                <a:ea typeface="ＭＳ Ｐゴシック"/>
              </a:rPr>
              <a:t>い</a:t>
            </a:r>
            <a:r>
              <a:rPr lang="ja-JP" sz="1800">
                <a:solidFill>
                  <a:srgbClr val="000000"/>
                </a:solidFill>
                <a:latin typeface="ＭＳ Ｐゴシック"/>
                <a:ea typeface="ＭＳ Ｐゴシック"/>
              </a:rPr>
              <a:t>患者がいるので注意しましょう。</a:t>
            </a:r>
            <a:endParaRPr lang="en-US" altLang="ja-JP" sz="2200" dirty="0">
              <a:latin typeface="ＭＳ Ｐゴシック"/>
              <a:ea typeface="ＭＳ Ｐゴシック"/>
            </a:endParaRPr>
          </a:p>
          <a:p>
            <a:pPr marL="0" indent="0">
              <a:lnSpc>
                <a:spcPct val="110000"/>
              </a:lnSpc>
              <a:spcBef>
                <a:spcPts val="0"/>
              </a:spcBef>
              <a:buNone/>
            </a:pPr>
            <a:endParaRPr lang="ja-JP" sz="1800" dirty="0">
              <a:latin typeface="ＭＳ Ｐゴシック"/>
              <a:ea typeface="ＭＳ Ｐゴシック"/>
            </a:endParaRPr>
          </a:p>
          <a:p>
            <a:pPr>
              <a:lnSpc>
                <a:spcPct val="110000"/>
              </a:lnSpc>
              <a:spcBef>
                <a:spcPts val="0"/>
              </a:spcBef>
            </a:pPr>
            <a:r>
              <a:rPr lang="ja-JP" altLang="en-US" sz="2200">
                <a:latin typeface="ＭＳ Ｐゴシック"/>
                <a:ea typeface="ＭＳ Ｐゴシック"/>
              </a:rPr>
              <a:t>使用するのは、</a:t>
            </a:r>
            <a:r>
              <a:rPr lang="ja-JP" altLang="ja-JP" sz="2200">
                <a:latin typeface="ＭＳ Ｐゴシック"/>
                <a:ea typeface="ＭＳ Ｐゴシック"/>
              </a:rPr>
              <a:t>持効型インスリン（ランタス</a:t>
            </a:r>
            <a:r>
              <a:rPr lang="en-US" altLang="ja-JP" sz="2200" dirty="0">
                <a:latin typeface="ＭＳ Ｐゴシック"/>
                <a:ea typeface="ＭＳ Ｐゴシック"/>
              </a:rPr>
              <a:t>® XR</a:t>
            </a:r>
            <a:r>
              <a:rPr lang="ja-JP" altLang="ja-JP" sz="2200">
                <a:latin typeface="ＭＳ Ｐゴシック"/>
                <a:ea typeface="ＭＳ Ｐゴシック"/>
              </a:rPr>
              <a:t>・ランタス</a:t>
            </a:r>
            <a:r>
              <a:rPr lang="en-US" altLang="ja-JP" sz="2200" dirty="0">
                <a:latin typeface="ＭＳ Ｐゴシック"/>
                <a:ea typeface="ＭＳ Ｐゴシック"/>
              </a:rPr>
              <a:t>® </a:t>
            </a:r>
            <a:r>
              <a:rPr lang="ja-JP" altLang="ja-JP" sz="2200">
                <a:latin typeface="ＭＳ Ｐゴシック"/>
                <a:ea typeface="ＭＳ Ｐゴシック"/>
              </a:rPr>
              <a:t>・グラルギン・</a:t>
            </a:r>
            <a:r>
              <a:rPr lang="ja-JP" altLang="en-US" sz="2200">
                <a:latin typeface="ＭＳ Ｐゴシック"/>
                <a:ea typeface="ＭＳ Ｐゴシック"/>
              </a:rPr>
              <a:t>トレシーバ・</a:t>
            </a:r>
            <a:r>
              <a:rPr lang="ja-JP" altLang="ja-JP" sz="2200">
                <a:latin typeface="ＭＳ Ｐゴシック"/>
                <a:ea typeface="ＭＳ Ｐゴシック"/>
              </a:rPr>
              <a:t>レベミル</a:t>
            </a:r>
            <a:r>
              <a:rPr lang="en-US" altLang="ja-JP" sz="2200" dirty="0">
                <a:latin typeface="ＭＳ Ｐゴシック"/>
                <a:ea typeface="ＭＳ Ｐゴシック"/>
              </a:rPr>
              <a:t>®</a:t>
            </a:r>
            <a:r>
              <a:rPr lang="ja-JP" altLang="ja-JP" sz="2200">
                <a:latin typeface="ＭＳ Ｐゴシック"/>
                <a:ea typeface="ＭＳ Ｐゴシック"/>
              </a:rPr>
              <a:t>など）</a:t>
            </a:r>
            <a:r>
              <a:rPr lang="ja-JP" altLang="en-US" sz="2200">
                <a:latin typeface="ＭＳ Ｐゴシック"/>
                <a:ea typeface="ＭＳ Ｐゴシック"/>
              </a:rPr>
              <a:t>、または</a:t>
            </a:r>
            <a:r>
              <a:rPr lang="ja-JP" altLang="ja-JP" sz="2200">
                <a:latin typeface="ＭＳ Ｐゴシック"/>
                <a:ea typeface="ＭＳ Ｐゴシック"/>
              </a:rPr>
              <a:t>中間型インスリン（</a:t>
            </a:r>
            <a:r>
              <a:rPr lang="ja-JP" altLang="en-US" sz="2200">
                <a:latin typeface="ＭＳ Ｐゴシック"/>
                <a:ea typeface="ＭＳ Ｐゴシック"/>
              </a:rPr>
              <a:t>ヒューマリン</a:t>
            </a:r>
            <a:r>
              <a:rPr lang="en-US" altLang="ja-JP" sz="2200" dirty="0">
                <a:latin typeface="ＭＳ Ｐゴシック"/>
                <a:ea typeface="ＭＳ Ｐゴシック"/>
              </a:rPr>
              <a:t>® N</a:t>
            </a:r>
            <a:r>
              <a:rPr lang="ja-JP" altLang="ja-JP" sz="2200">
                <a:latin typeface="ＭＳ Ｐゴシック"/>
                <a:ea typeface="ＭＳ Ｐゴシック"/>
              </a:rPr>
              <a:t>など）</a:t>
            </a:r>
            <a:r>
              <a:rPr lang="ja-JP" altLang="en-US" sz="2200">
                <a:latin typeface="ＭＳ Ｐゴシック"/>
                <a:ea typeface="ＭＳ Ｐゴシック"/>
              </a:rPr>
              <a:t>。</a:t>
            </a:r>
            <a:endParaRPr lang="en-US" altLang="ja-JP" sz="2200" dirty="0">
              <a:latin typeface="ＭＳ Ｐゴシック"/>
              <a:ea typeface="ＭＳ Ｐゴシック"/>
            </a:endParaRPr>
          </a:p>
          <a:p>
            <a:pPr lvl="1">
              <a:lnSpc>
                <a:spcPct val="120000"/>
              </a:lnSpc>
            </a:pPr>
            <a:endParaRPr lang="en-US" altLang="ja-JP" u="sng" dirty="0">
              <a:solidFill>
                <a:srgbClr val="000000"/>
              </a:solidFill>
              <a:latin typeface="ＭＳ Ｐゴシック" panose="020B0600070205080204" pitchFamily="50" charset="-128"/>
              <a:ea typeface="ＭＳ Ｐゴシック" panose="020B0600070205080204" pitchFamily="50" charset="-128"/>
            </a:endParaRPr>
          </a:p>
        </p:txBody>
      </p:sp>
      <p:grpSp>
        <p:nvGrpSpPr>
          <p:cNvPr id="8" name="グループ化 7"/>
          <p:cNvGrpSpPr/>
          <p:nvPr/>
        </p:nvGrpSpPr>
        <p:grpSpPr>
          <a:xfrm>
            <a:off x="2170286" y="4615084"/>
            <a:ext cx="6769112" cy="1992157"/>
            <a:chOff x="4156123" y="4828705"/>
            <a:chExt cx="4728385" cy="1389919"/>
          </a:xfrm>
        </p:grpSpPr>
        <p:pic>
          <p:nvPicPr>
            <p:cNvPr id="4" name="図 3">
              <a:extLst>
                <a:ext uri="{FF2B5EF4-FFF2-40B4-BE49-F238E27FC236}">
                  <a16:creationId xmlns:a16="http://schemas.microsoft.com/office/drawing/2014/main" id="{9ED4A4F7-39DF-FB4B-98AE-1B22A678E3AC}"/>
                </a:ext>
              </a:extLst>
            </p:cNvPr>
            <p:cNvPicPr>
              <a:picLocks noChangeAspect="1"/>
            </p:cNvPicPr>
            <p:nvPr/>
          </p:nvPicPr>
          <p:blipFill rotWithShape="1">
            <a:blip r:embed="rId3"/>
            <a:srcRect b="89548"/>
            <a:stretch/>
          </p:blipFill>
          <p:spPr>
            <a:xfrm>
              <a:off x="4794002" y="4828705"/>
              <a:ext cx="4090505" cy="351140"/>
            </a:xfrm>
            <a:prstGeom prst="rect">
              <a:avLst/>
            </a:prstGeom>
          </p:spPr>
        </p:pic>
        <p:pic>
          <p:nvPicPr>
            <p:cNvPr id="6" name="図 5">
              <a:extLst>
                <a:ext uri="{FF2B5EF4-FFF2-40B4-BE49-F238E27FC236}">
                  <a16:creationId xmlns:a16="http://schemas.microsoft.com/office/drawing/2014/main" id="{36F231B1-C53B-DD4A-9A51-20A7118C5DF9}"/>
                </a:ext>
              </a:extLst>
            </p:cNvPr>
            <p:cNvPicPr>
              <a:picLocks noChangeAspect="1"/>
            </p:cNvPicPr>
            <p:nvPr/>
          </p:nvPicPr>
          <p:blipFill rotWithShape="1">
            <a:blip r:embed="rId3"/>
            <a:srcRect t="38494" b="30528"/>
            <a:stretch/>
          </p:blipFill>
          <p:spPr>
            <a:xfrm>
              <a:off x="4794003" y="5159811"/>
              <a:ext cx="4090505" cy="1040755"/>
            </a:xfrm>
            <a:prstGeom prst="rect">
              <a:avLst/>
            </a:prstGeom>
          </p:spPr>
        </p:pic>
        <p:sp>
          <p:nvSpPr>
            <p:cNvPr id="7" name="テキスト ボックス 6">
              <a:extLst>
                <a:ext uri="{FF2B5EF4-FFF2-40B4-BE49-F238E27FC236}">
                  <a16:creationId xmlns:a16="http://schemas.microsoft.com/office/drawing/2014/main" id="{9F9EBA81-1C36-884B-B35C-3C023FF9078A}"/>
                </a:ext>
              </a:extLst>
            </p:cNvPr>
            <p:cNvSpPr txBox="1"/>
            <p:nvPr/>
          </p:nvSpPr>
          <p:spPr>
            <a:xfrm>
              <a:off x="4156123" y="5849292"/>
              <a:ext cx="877163" cy="369332"/>
            </a:xfrm>
            <a:prstGeom prst="rect">
              <a:avLst/>
            </a:prstGeom>
            <a:noFill/>
          </p:spPr>
          <p:txBody>
            <a:bodyPr wrap="none" rtlCol="0">
              <a:spAutoFit/>
            </a:bodyPr>
            <a:lstStyle/>
            <a:p>
              <a:r>
                <a:rPr kumimoji="1" lang="ja-JP" altLang="en-US">
                  <a:latin typeface="ＭＳ Ｐゴシック" panose="020B0600070205080204" pitchFamily="50" charset="-128"/>
                  <a:ea typeface="ＭＳ Ｐゴシック" panose="020B0600070205080204" pitchFamily="50" charset="-128"/>
                </a:rPr>
                <a:t>（再掲</a:t>
              </a:r>
              <a:r>
                <a:rPr lang="ja-JP" altLang="en-US">
                  <a:latin typeface="ＭＳ Ｐゴシック" panose="020B0600070205080204" pitchFamily="50" charset="-128"/>
                  <a:ea typeface="ＭＳ Ｐゴシック" panose="020B0600070205080204" pitchFamily="50" charset="-128"/>
                </a:rPr>
                <a:t>）</a:t>
              </a:r>
              <a:endParaRPr kumimoji="1" lang="ja-JP" altLang="en-US">
                <a:latin typeface="ＭＳ Ｐゴシック" panose="020B0600070205080204" pitchFamily="50" charset="-128"/>
                <a:ea typeface="ＭＳ Ｐゴシック" panose="020B0600070205080204" pitchFamily="50" charset="-128"/>
              </a:endParaRPr>
            </a:p>
          </p:txBody>
        </p:sp>
      </p:grpSp>
      <p:sp>
        <p:nvSpPr>
          <p:cNvPr id="5" name="スライド番号プレースホルダー 4"/>
          <p:cNvSpPr>
            <a:spLocks noGrp="1"/>
          </p:cNvSpPr>
          <p:nvPr>
            <p:ph type="sldNum" sz="quarter" idx="12"/>
          </p:nvPr>
        </p:nvSpPr>
        <p:spPr/>
        <p:txBody>
          <a:bodyPr/>
          <a:lstStyle/>
          <a:p>
            <a:fld id="{54940288-D547-7448-8B09-A689AA151481}" type="slidenum">
              <a:rPr kumimoji="1" lang="ja-JP" altLang="en-US" smtClean="0"/>
              <a:t>17</a:t>
            </a:fld>
            <a:endParaRPr kumimoji="1" lang="ja-JP" altLang="en-US"/>
          </a:p>
        </p:txBody>
      </p:sp>
    </p:spTree>
    <p:extLst>
      <p:ext uri="{BB962C8B-B14F-4D97-AF65-F5344CB8AC3E}">
        <p14:creationId xmlns:p14="http://schemas.microsoft.com/office/powerpoint/2010/main" val="411855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33758" y="1221969"/>
            <a:ext cx="8134785" cy="4903832"/>
          </a:xfrm>
        </p:spPr>
        <p:txBody>
          <a:bodyPr vert="horz" lIns="91440" tIns="45720" rIns="91440" bIns="45720" rtlCol="0" anchor="t">
            <a:normAutofit/>
          </a:bodyPr>
          <a:lstStyle/>
          <a:p>
            <a:pPr marL="0" indent="0">
              <a:buNone/>
            </a:pPr>
            <a:r>
              <a:rPr lang="ja-JP" altLang="en-US" sz="2200">
                <a:latin typeface="ＭＳ Ｐゴシック"/>
                <a:ea typeface="ＭＳ Ｐゴシック"/>
              </a:rPr>
              <a:t>1型糖尿病患者の</a:t>
            </a:r>
            <a:r>
              <a:rPr lang="en-US" altLang="ja-JP" sz="2200">
                <a:latin typeface="ＭＳ Ｐゴシック"/>
                <a:ea typeface="ＭＳ Ｐゴシック"/>
              </a:rPr>
              <a:t>C</a:t>
            </a:r>
            <a:r>
              <a:rPr lang="ja-JP" altLang="en-US" sz="2200">
                <a:latin typeface="ＭＳ Ｐゴシック"/>
                <a:ea typeface="ＭＳ Ｐゴシック"/>
              </a:rPr>
              <a:t>さんは、下記の強化インスリン療法を行っています。明日の午前</a:t>
            </a:r>
            <a:r>
              <a:rPr lang="en-US" altLang="ja-JP" sz="2200">
                <a:latin typeface="ＭＳ Ｐゴシック"/>
                <a:ea typeface="ＭＳ Ｐゴシック"/>
              </a:rPr>
              <a:t>11</a:t>
            </a:r>
            <a:r>
              <a:rPr lang="ja-JP" altLang="en-US" sz="2200">
                <a:latin typeface="ＭＳ Ｐゴシック"/>
                <a:ea typeface="ＭＳ Ｐゴシック"/>
              </a:rPr>
              <a:t>時に上部消化管内視鏡検査があり、朝食はスキップする予定です。</a:t>
            </a:r>
            <a:endParaRPr kumimoji="1" lang="en-US" altLang="ja-JP" sz="2200">
              <a:latin typeface="ＭＳ Ｐゴシック"/>
              <a:ea typeface="ＭＳ Ｐゴシック"/>
            </a:endParaRPr>
          </a:p>
          <a:p>
            <a:pPr marL="0" indent="0">
              <a:buNone/>
            </a:pPr>
            <a:r>
              <a:rPr lang="ja-JP" altLang="en-US" sz="2000" spc="-150">
                <a:latin typeface="ＭＳ Ｐゴシック" panose="020B0600070205080204" pitchFamily="50" charset="-128"/>
                <a:ea typeface="ＭＳ Ｐゴシック" panose="020B0600070205080204" pitchFamily="50" charset="-128"/>
              </a:rPr>
              <a:t>いつも行っているインスリン固定注射の単位表</a:t>
            </a:r>
            <a:endParaRPr lang="en-US" altLang="ja-JP" sz="2000" spc="-150">
              <a:latin typeface="ＭＳ Ｐゴシック" panose="020B0600070205080204" pitchFamily="50" charset="-128"/>
              <a:ea typeface="ＭＳ Ｐゴシック" panose="020B0600070205080204" pitchFamily="50" charset="-128"/>
            </a:endParaRPr>
          </a:p>
          <a:p>
            <a:pPr marL="0" indent="0">
              <a:buNone/>
            </a:pPr>
            <a:endParaRPr kumimoji="1" lang="en-US" altLang="ja-JP" sz="2400">
              <a:latin typeface="ＭＳ Ｐゴシック" panose="020B0600070205080204" pitchFamily="50" charset="-128"/>
              <a:ea typeface="ＭＳ Ｐゴシック" panose="020B0600070205080204" pitchFamily="50" charset="-128"/>
            </a:endParaRPr>
          </a:p>
        </p:txBody>
      </p:sp>
      <p:graphicFrame>
        <p:nvGraphicFramePr>
          <p:cNvPr id="4" name="表 3"/>
          <p:cNvGraphicFramePr>
            <a:graphicFrameLocks noGrp="1"/>
          </p:cNvGraphicFramePr>
          <p:nvPr>
            <p:extLst>
              <p:ext uri="{D42A27DB-BD31-4B8C-83A1-F6EECF244321}">
                <p14:modId xmlns:p14="http://schemas.microsoft.com/office/powerpoint/2010/main" val="1569254067"/>
              </p:ext>
            </p:extLst>
          </p:nvPr>
        </p:nvGraphicFramePr>
        <p:xfrm>
          <a:off x="628649" y="2695692"/>
          <a:ext cx="6726984" cy="1112520"/>
        </p:xfrm>
        <a:graphic>
          <a:graphicData uri="http://schemas.openxmlformats.org/drawingml/2006/table">
            <a:tbl>
              <a:tblPr firstRow="1" bandRow="1">
                <a:tableStyleId>{5940675A-B579-460E-94D1-54222C63F5DA}</a:tableStyleId>
              </a:tblPr>
              <a:tblGrid>
                <a:gridCol w="1706656">
                  <a:extLst>
                    <a:ext uri="{9D8B030D-6E8A-4147-A177-3AD203B41FA5}">
                      <a16:colId xmlns:a16="http://schemas.microsoft.com/office/drawing/2014/main" val="20000"/>
                    </a:ext>
                  </a:extLst>
                </a:gridCol>
                <a:gridCol w="1255082">
                  <a:extLst>
                    <a:ext uri="{9D8B030D-6E8A-4147-A177-3AD203B41FA5}">
                      <a16:colId xmlns:a16="http://schemas.microsoft.com/office/drawing/2014/main" val="20001"/>
                    </a:ext>
                  </a:extLst>
                </a:gridCol>
                <a:gridCol w="1255082">
                  <a:extLst>
                    <a:ext uri="{9D8B030D-6E8A-4147-A177-3AD203B41FA5}">
                      <a16:colId xmlns:a16="http://schemas.microsoft.com/office/drawing/2014/main" val="20002"/>
                    </a:ext>
                  </a:extLst>
                </a:gridCol>
                <a:gridCol w="1255082">
                  <a:extLst>
                    <a:ext uri="{9D8B030D-6E8A-4147-A177-3AD203B41FA5}">
                      <a16:colId xmlns:a16="http://schemas.microsoft.com/office/drawing/2014/main" val="20003"/>
                    </a:ext>
                  </a:extLst>
                </a:gridCol>
                <a:gridCol w="1255082">
                  <a:extLst>
                    <a:ext uri="{9D8B030D-6E8A-4147-A177-3AD203B41FA5}">
                      <a16:colId xmlns:a16="http://schemas.microsoft.com/office/drawing/2014/main" val="20004"/>
                    </a:ext>
                  </a:extLst>
                </a:gridCol>
              </a:tblGrid>
              <a:tr h="370840">
                <a:tc>
                  <a:txBody>
                    <a:bodyPr/>
                    <a:lstStyle/>
                    <a:p>
                      <a:endParaRPr kumimoji="1" lang="ja-JP" altLang="en-US">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朝食直前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昼食直前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夕食直前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眠前</a:t>
                      </a:r>
                    </a:p>
                  </a:txBody>
                  <a:tcPr/>
                </a:tc>
                <a:extLst>
                  <a:ext uri="{0D108BD9-81ED-4DB2-BD59-A6C34878D82A}">
                    <a16:rowId xmlns:a16="http://schemas.microsoft.com/office/drawing/2014/main" val="10000"/>
                  </a:ext>
                </a:extLst>
              </a:tr>
              <a:tr h="370840">
                <a:tc>
                  <a:txBody>
                    <a:bodyPr/>
                    <a:lstStyle/>
                    <a:p>
                      <a:r>
                        <a:rPr kumimoji="1" lang="ja-JP" altLang="en-US">
                          <a:latin typeface="ＭＳ Ｐゴシック" panose="020B0600070205080204" pitchFamily="50" charset="-128"/>
                          <a:ea typeface="ＭＳ Ｐゴシック" panose="020B0600070205080204" pitchFamily="50" charset="-128"/>
                        </a:rPr>
                        <a:t>ヒューマログ</a:t>
                      </a:r>
                      <a:endParaRPr lang="en-US" altLang="ja-JP" sz="1800">
                        <a:solidFill>
                          <a:schemeClr val="bg1">
                            <a:lumMod val="50000"/>
                          </a:schemeClr>
                        </a:solidFill>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６単位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６単位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６単位</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a:latin typeface="ＭＳ Ｐゴシック" panose="020B0600070205080204" pitchFamily="50" charset="-128"/>
                          <a:ea typeface="ＭＳ Ｐゴシック" panose="020B0600070205080204" pitchFamily="50" charset="-128"/>
                        </a:rPr>
                        <a:t>－</a:t>
                      </a:r>
                    </a:p>
                  </a:txBody>
                  <a:tcPr/>
                </a:tc>
                <a:extLst>
                  <a:ext uri="{0D108BD9-81ED-4DB2-BD59-A6C34878D82A}">
                    <a16:rowId xmlns:a16="http://schemas.microsoft.com/office/drawing/2014/main" val="10001"/>
                  </a:ext>
                </a:extLst>
              </a:tr>
              <a:tr h="370840">
                <a:tc>
                  <a:txBody>
                    <a:bodyPr/>
                    <a:lstStyle/>
                    <a:p>
                      <a:r>
                        <a:rPr kumimoji="1" lang="ja-JP" altLang="en-US">
                          <a:latin typeface="ＭＳ Ｐゴシック" panose="020B0600070205080204" pitchFamily="50" charset="-128"/>
                          <a:ea typeface="ＭＳ Ｐゴシック" panose="020B0600070205080204" pitchFamily="50" charset="-128"/>
                        </a:rPr>
                        <a:t>ランタス</a:t>
                      </a:r>
                      <a:r>
                        <a:rPr kumimoji="1" lang="en-US" altLang="ja-JP">
                          <a:latin typeface="ＭＳ Ｐゴシック" panose="020B0600070205080204" pitchFamily="50" charset="-128"/>
                          <a:ea typeface="ＭＳ Ｐゴシック" panose="020B0600070205080204" pitchFamily="50" charset="-128"/>
                        </a:rPr>
                        <a:t>XR</a:t>
                      </a:r>
                      <a:endParaRPr kumimoji="1" lang="ja-JP" altLang="en-US">
                        <a:latin typeface="ＭＳ Ｐゴシック" panose="020B0600070205080204" pitchFamily="50" charset="-128"/>
                        <a:ea typeface="ＭＳ Ｐゴシック" panose="020B0600070205080204" pitchFamily="50" charset="-12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a:latin typeface="ＭＳ Ｐゴシック" panose="020B0600070205080204" pitchFamily="50" charset="-128"/>
                          <a:ea typeface="ＭＳ Ｐゴシック" panose="020B0600070205080204" pitchFamily="50" charset="-128"/>
                        </a:rPr>
                        <a:t>１０単位</a:t>
                      </a:r>
                    </a:p>
                  </a:txBody>
                  <a:tcPr/>
                </a:tc>
                <a:tc>
                  <a:txBody>
                    <a:bodyPr/>
                    <a:lstStyle/>
                    <a:p>
                      <a:pPr algn="ctr"/>
                      <a:r>
                        <a:rPr kumimoji="1" lang="ja-JP" altLang="en-US">
                          <a:latin typeface="ＭＳ Ｐゴシック" panose="020B0600070205080204" pitchFamily="50" charset="-128"/>
                          <a:ea typeface="ＭＳ Ｐゴシック" panose="020B0600070205080204" pitchFamily="50" charset="-128"/>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a:latin typeface="ＭＳ Ｐゴシック" panose="020B0600070205080204" pitchFamily="50" charset="-128"/>
                          <a:ea typeface="ＭＳ Ｐゴシック" panose="020B0600070205080204" pitchFamily="50" charset="-128"/>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a:latin typeface="ＭＳ Ｐゴシック" panose="020B0600070205080204" pitchFamily="50" charset="-128"/>
                          <a:ea typeface="ＭＳ Ｐゴシック" panose="020B0600070205080204" pitchFamily="50" charset="-128"/>
                        </a:rPr>
                        <a:t>－</a:t>
                      </a:r>
                    </a:p>
                  </a:txBody>
                  <a:tcPr/>
                </a:tc>
                <a:extLst>
                  <a:ext uri="{0D108BD9-81ED-4DB2-BD59-A6C34878D82A}">
                    <a16:rowId xmlns:a16="http://schemas.microsoft.com/office/drawing/2014/main" val="10002"/>
                  </a:ext>
                </a:extLst>
              </a:tr>
            </a:tbl>
          </a:graphicData>
        </a:graphic>
      </p:graphicFrame>
      <p:sp>
        <p:nvSpPr>
          <p:cNvPr id="6" name="テキスト ボックス 5"/>
          <p:cNvSpPr txBox="1"/>
          <p:nvPr/>
        </p:nvSpPr>
        <p:spPr>
          <a:xfrm>
            <a:off x="530395" y="4084960"/>
            <a:ext cx="8407649" cy="830997"/>
          </a:xfrm>
          <a:prstGeom prst="rect">
            <a:avLst/>
          </a:prstGeom>
          <a:noFill/>
        </p:spPr>
        <p:txBody>
          <a:bodyPr wrap="square" rtlCol="0">
            <a:spAutoFit/>
          </a:bodyPr>
          <a:lstStyle/>
          <a:p>
            <a:r>
              <a:rPr kumimoji="1" lang="ja-JP" altLang="en-US" sz="2200">
                <a:latin typeface="ＭＳ Ｐゴシック" panose="020B0600070205080204" pitchFamily="50" charset="-128"/>
                <a:ea typeface="ＭＳ Ｐゴシック" panose="020B0600070205080204" pitchFamily="50" charset="-128"/>
              </a:rPr>
              <a:t>検査当日の朝投与するインスリンについて、正しいものを一つ選べ。</a:t>
            </a:r>
            <a:endParaRPr lang="en-US" altLang="ja-JP" sz="2200">
              <a:latin typeface="ＭＳ Ｐゴシック" panose="020B0600070205080204" pitchFamily="50" charset="-128"/>
              <a:ea typeface="ＭＳ Ｐゴシック" panose="020B0600070205080204" pitchFamily="50" charset="-128"/>
            </a:endParaRPr>
          </a:p>
          <a:p>
            <a:endParaRPr kumimoji="1" lang="en-US" altLang="ja-JP" sz="2400" b="1" spc="-150">
              <a:latin typeface="ＭＳ Ｐゴシック" panose="020B0600070205080204" pitchFamily="50" charset="-128"/>
              <a:ea typeface="ＭＳ Ｐゴシック" panose="020B0600070205080204" pitchFamily="50" charset="-128"/>
            </a:endParaRPr>
          </a:p>
        </p:txBody>
      </p:sp>
      <p:sp>
        <p:nvSpPr>
          <p:cNvPr id="7" name="正方形/長方形 6"/>
          <p:cNvSpPr/>
          <p:nvPr/>
        </p:nvSpPr>
        <p:spPr>
          <a:xfrm>
            <a:off x="492520" y="2262433"/>
            <a:ext cx="7020643" cy="1696826"/>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 name="タイトル 1">
            <a:extLst>
              <a:ext uri="{FF2B5EF4-FFF2-40B4-BE49-F238E27FC236}">
                <a16:creationId xmlns:a16="http://schemas.microsoft.com/office/drawing/2014/main" id="{2DD07840-21D2-CF42-90A1-1D461D1ECCE7}"/>
              </a:ext>
            </a:extLst>
          </p:cNvPr>
          <p:cNvSpPr>
            <a:spLocks noGrp="1"/>
          </p:cNvSpPr>
          <p:nvPr>
            <p:ph type="title"/>
          </p:nvPr>
        </p:nvSpPr>
        <p:spPr>
          <a:xfrm>
            <a:off x="533759" y="266108"/>
            <a:ext cx="7886700" cy="924337"/>
          </a:xfrm>
        </p:spPr>
        <p:txBody>
          <a:bodyPr/>
          <a:lstStyle/>
          <a:p>
            <a:r>
              <a:rPr kumimoji="1" lang="ja-JP" altLang="en-US" b="1">
                <a:latin typeface="+mn-ea"/>
                <a:ea typeface="+mn-ea"/>
              </a:rPr>
              <a:t>問題</a:t>
            </a: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18</a:t>
            </a:fld>
            <a:endParaRPr kumimoji="1" lang="ja-JP" altLang="en-US"/>
          </a:p>
        </p:txBody>
      </p:sp>
      <p:grpSp>
        <p:nvGrpSpPr>
          <p:cNvPr id="11" name="グループ化 10"/>
          <p:cNvGrpSpPr/>
          <p:nvPr/>
        </p:nvGrpSpPr>
        <p:grpSpPr>
          <a:xfrm>
            <a:off x="7119189" y="197825"/>
            <a:ext cx="1896362" cy="992620"/>
            <a:chOff x="7119189" y="365126"/>
            <a:chExt cx="1896362" cy="992620"/>
          </a:xfrm>
        </p:grpSpPr>
        <p:pic>
          <p:nvPicPr>
            <p:cNvPr id="12" name="図 11"/>
            <p:cNvPicPr>
              <a:picLocks noChangeAspect="1"/>
            </p:cNvPicPr>
            <p:nvPr/>
          </p:nvPicPr>
          <p:blipFill>
            <a:blip r:embed="rId3"/>
            <a:stretch>
              <a:fillRect/>
            </a:stretch>
          </p:blipFill>
          <p:spPr>
            <a:xfrm>
              <a:off x="8079048" y="365126"/>
              <a:ext cx="936503" cy="989263"/>
            </a:xfrm>
            <a:prstGeom prst="rect">
              <a:avLst/>
            </a:prstGeom>
          </p:spPr>
        </p:pic>
        <p:pic>
          <p:nvPicPr>
            <p:cNvPr id="13" name="図 12"/>
            <p:cNvPicPr>
              <a:picLocks noChangeAspect="1"/>
            </p:cNvPicPr>
            <p:nvPr/>
          </p:nvPicPr>
          <p:blipFill>
            <a:blip r:embed="rId4"/>
            <a:stretch>
              <a:fillRect/>
            </a:stretch>
          </p:blipFill>
          <p:spPr>
            <a:xfrm>
              <a:off x="7119189" y="390382"/>
              <a:ext cx="919316" cy="967364"/>
            </a:xfrm>
            <a:prstGeom prst="rect">
              <a:avLst/>
            </a:prstGeom>
          </p:spPr>
        </p:pic>
      </p:grpSp>
      <p:sp>
        <p:nvSpPr>
          <p:cNvPr id="14" name="テキスト ボックス 13">
            <a:extLst>
              <a:ext uri="{FF2B5EF4-FFF2-40B4-BE49-F238E27FC236}">
                <a16:creationId xmlns:a16="http://schemas.microsoft.com/office/drawing/2014/main" id="{ECB79115-16D1-B943-B713-C17998FD362F}"/>
              </a:ext>
            </a:extLst>
          </p:cNvPr>
          <p:cNvSpPr txBox="1"/>
          <p:nvPr/>
        </p:nvSpPr>
        <p:spPr>
          <a:xfrm>
            <a:off x="398939" y="4276268"/>
            <a:ext cx="8148360" cy="2246769"/>
          </a:xfrm>
          <a:prstGeom prst="rect">
            <a:avLst/>
          </a:prstGeom>
          <a:noFill/>
        </p:spPr>
        <p:txBody>
          <a:bodyPr wrap="square" rtlCol="0">
            <a:spAutoFit/>
          </a:bodyPr>
          <a:lstStyle/>
          <a:p>
            <a:endParaRPr kumimoji="1" lang="en-US" altLang="ja-JP" sz="2400" b="1">
              <a:latin typeface="ＭＳ Ｐゴシック" panose="020B0600070205080204" pitchFamily="50" charset="-128"/>
              <a:ea typeface="ＭＳ Ｐゴシック" panose="020B0600070205080204" pitchFamily="50" charset="-128"/>
            </a:endParaRPr>
          </a:p>
          <a:p>
            <a:pPr marL="457200" indent="-457200">
              <a:buFont typeface="+mj-lt"/>
              <a:buAutoNum type="arabicPeriod"/>
              <a:tabLst>
                <a:tab pos="6546850" algn="l"/>
              </a:tabLst>
            </a:pPr>
            <a:r>
              <a:rPr lang="ja-JP" altLang="en-US" sz="2400">
                <a:latin typeface="ＭＳ Ｐゴシック" panose="020B0600070205080204" pitchFamily="50" charset="-128"/>
                <a:ea typeface="ＭＳ Ｐゴシック" panose="020B0600070205080204" pitchFamily="50" charset="-128"/>
              </a:rPr>
              <a:t>朝食直前のヒューマログ</a:t>
            </a:r>
            <a:r>
              <a:rPr lang="en-US" altLang="ja-JP" sz="2400">
                <a:latin typeface="ＭＳ Ｐゴシック" panose="020B0600070205080204" pitchFamily="50" charset="-128"/>
                <a:ea typeface="ＭＳ Ｐゴシック" panose="020B0600070205080204" pitchFamily="50" charset="-128"/>
              </a:rPr>
              <a:t>®</a:t>
            </a:r>
            <a:r>
              <a:rPr lang="ja-JP" altLang="en-US" sz="2400">
                <a:latin typeface="ＭＳ Ｐゴシック" panose="020B0600070205080204" pitchFamily="50" charset="-128"/>
                <a:ea typeface="ＭＳ Ｐゴシック" panose="020B0600070205080204" pitchFamily="50" charset="-128"/>
              </a:rPr>
              <a:t>のみを中止する。</a:t>
            </a:r>
            <a:endParaRPr lang="en-US" altLang="ja-JP" sz="2400">
              <a:latin typeface="ＭＳ Ｐゴシック" panose="020B0600070205080204" pitchFamily="50" charset="-128"/>
              <a:ea typeface="ＭＳ Ｐゴシック" panose="020B0600070205080204" pitchFamily="50" charset="-128"/>
            </a:endParaRPr>
          </a:p>
          <a:p>
            <a:pPr marL="457200" indent="-457200">
              <a:spcBef>
                <a:spcPts val="1200"/>
              </a:spcBef>
              <a:buFont typeface="+mj-lt"/>
              <a:buAutoNum type="arabicPeriod"/>
              <a:tabLst>
                <a:tab pos="6546850" algn="l"/>
              </a:tabLst>
            </a:pPr>
            <a:r>
              <a:rPr kumimoji="1" lang="ja-JP" altLang="en-US" sz="2400">
                <a:latin typeface="ＭＳ Ｐゴシック" panose="020B0600070205080204" pitchFamily="50" charset="-128"/>
                <a:ea typeface="ＭＳ Ｐゴシック" panose="020B0600070205080204" pitchFamily="50" charset="-128"/>
              </a:rPr>
              <a:t>朝食直前のランタス</a:t>
            </a:r>
            <a:r>
              <a:rPr lang="en-US" altLang="ja-JP" sz="2400">
                <a:latin typeface="ＭＳ Ｐゴシック" panose="020B0600070205080204" pitchFamily="50" charset="-128"/>
                <a:ea typeface="ＭＳ Ｐゴシック" panose="020B0600070205080204" pitchFamily="50" charset="-128"/>
              </a:rPr>
              <a:t>® </a:t>
            </a:r>
            <a:r>
              <a:rPr kumimoji="1" lang="en-US" altLang="ja-JP" sz="2400">
                <a:latin typeface="ＭＳ Ｐゴシック" panose="020B0600070205080204" pitchFamily="50" charset="-128"/>
                <a:ea typeface="ＭＳ Ｐゴシック" panose="020B0600070205080204" pitchFamily="50" charset="-128"/>
              </a:rPr>
              <a:t>XR</a:t>
            </a:r>
            <a:r>
              <a:rPr kumimoji="1" lang="ja-JP" altLang="en-US" sz="2400">
                <a:latin typeface="ＭＳ Ｐゴシック" panose="020B0600070205080204" pitchFamily="50" charset="-128"/>
                <a:ea typeface="ＭＳ Ｐゴシック" panose="020B0600070205080204" pitchFamily="50" charset="-128"/>
              </a:rPr>
              <a:t>のみを中止する。</a:t>
            </a:r>
            <a:endParaRPr kumimoji="1" lang="en-US" altLang="ja-JP" sz="2400">
              <a:latin typeface="ＭＳ Ｐゴシック" panose="020B0600070205080204" pitchFamily="50" charset="-128"/>
              <a:ea typeface="ＭＳ Ｐゴシック" panose="020B0600070205080204" pitchFamily="50" charset="-128"/>
            </a:endParaRPr>
          </a:p>
          <a:p>
            <a:pPr marL="457200" indent="-457200">
              <a:spcBef>
                <a:spcPts val="1200"/>
              </a:spcBef>
              <a:buFont typeface="+mj-lt"/>
              <a:buAutoNum type="arabicPeriod"/>
            </a:pPr>
            <a:r>
              <a:rPr kumimoji="1" lang="ja-JP" altLang="en-US" sz="2400">
                <a:latin typeface="ＭＳ Ｐゴシック" panose="020B0600070205080204" pitchFamily="50" charset="-128"/>
                <a:ea typeface="ＭＳ Ｐゴシック" panose="020B0600070205080204" pitchFamily="50" charset="-128"/>
              </a:rPr>
              <a:t>朝食直前のヒューマログ</a:t>
            </a:r>
            <a:r>
              <a:rPr lang="en-US" altLang="ja-JP" sz="2400">
                <a:latin typeface="ＭＳ Ｐゴシック" panose="020B0600070205080204" pitchFamily="50" charset="-128"/>
                <a:ea typeface="ＭＳ Ｐゴシック" panose="020B0600070205080204" pitchFamily="50" charset="-128"/>
              </a:rPr>
              <a:t>® </a:t>
            </a:r>
            <a:r>
              <a:rPr kumimoji="1" lang="ja-JP" altLang="en-US" sz="2400">
                <a:latin typeface="ＭＳ Ｐゴシック" panose="020B0600070205080204" pitchFamily="50" charset="-128"/>
                <a:ea typeface="ＭＳ Ｐゴシック" panose="020B0600070205080204" pitchFamily="50" charset="-128"/>
              </a:rPr>
              <a:t>・ランタス</a:t>
            </a:r>
            <a:r>
              <a:rPr lang="en-US" altLang="ja-JP" sz="2400">
                <a:latin typeface="ＭＳ Ｐゴシック" panose="020B0600070205080204" pitchFamily="50" charset="-128"/>
                <a:ea typeface="ＭＳ Ｐゴシック" panose="020B0600070205080204" pitchFamily="50" charset="-128"/>
              </a:rPr>
              <a:t>® </a:t>
            </a:r>
            <a:r>
              <a:rPr kumimoji="1" lang="en-US" altLang="ja-JP" sz="2400">
                <a:latin typeface="ＭＳ Ｐゴシック" panose="020B0600070205080204" pitchFamily="50" charset="-128"/>
                <a:ea typeface="ＭＳ Ｐゴシック" panose="020B0600070205080204" pitchFamily="50" charset="-128"/>
              </a:rPr>
              <a:t>XR</a:t>
            </a:r>
            <a:r>
              <a:rPr kumimoji="1" lang="ja-JP" altLang="en-US" sz="2400">
                <a:latin typeface="ＭＳ Ｐゴシック" panose="020B0600070205080204" pitchFamily="50" charset="-128"/>
                <a:ea typeface="ＭＳ Ｐゴシック" panose="020B0600070205080204" pitchFamily="50" charset="-128"/>
              </a:rPr>
              <a:t>の両方を中止する。</a:t>
            </a:r>
            <a:r>
              <a:rPr lang="ja-JP" altLang="en-US" sz="2400">
                <a:latin typeface="ＭＳ Ｐゴシック" panose="020B0600070205080204" pitchFamily="50" charset="-128"/>
                <a:ea typeface="ＭＳ Ｐゴシック" panose="020B0600070205080204" pitchFamily="50" charset="-128"/>
              </a:rPr>
              <a:t> </a:t>
            </a:r>
            <a:endParaRPr kumimoji="1" lang="ja-JP" altLang="en-US" sz="240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732002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17105" y="3541222"/>
            <a:ext cx="7907481" cy="2979675"/>
          </a:xfrm>
        </p:spPr>
        <p:txBody>
          <a:bodyPr vert="horz" lIns="91440" tIns="45720" rIns="91440" bIns="45720" rtlCol="0" anchor="t">
            <a:normAutofit fontScale="92500" lnSpcReduction="10000"/>
          </a:bodyPr>
          <a:lstStyle/>
          <a:p>
            <a:pPr marL="0" indent="0">
              <a:lnSpc>
                <a:spcPct val="150000"/>
              </a:lnSpc>
              <a:buNone/>
            </a:pPr>
            <a:r>
              <a:rPr kumimoji="1" lang="ja-JP" altLang="en-US" sz="2400" b="1" u="sng">
                <a:solidFill>
                  <a:srgbClr val="FF0000"/>
                </a:solidFill>
                <a:latin typeface="ＭＳ Ｐゴシック"/>
                <a:ea typeface="ＭＳ Ｐゴシック"/>
              </a:rPr>
              <a:t>禁食や食事形態が変更となった場合はインスリン指示も変更</a:t>
            </a:r>
            <a:r>
              <a:rPr lang="ja-JP" altLang="en-US" sz="2400" b="1" u="sng">
                <a:solidFill>
                  <a:srgbClr val="FF0000"/>
                </a:solidFill>
                <a:latin typeface="ＭＳ Ｐゴシック"/>
                <a:ea typeface="ＭＳ Ｐゴシック"/>
              </a:rPr>
              <a:t>となる場合</a:t>
            </a:r>
            <a:r>
              <a:rPr kumimoji="1" lang="ja-JP" altLang="en-US" sz="2400" b="1" u="sng">
                <a:solidFill>
                  <a:srgbClr val="FF0000"/>
                </a:solidFill>
                <a:latin typeface="ＭＳ Ｐゴシック"/>
                <a:ea typeface="ＭＳ Ｐゴシック"/>
              </a:rPr>
              <a:t>が</a:t>
            </a:r>
            <a:r>
              <a:rPr lang="ja-JP" altLang="en-US" sz="2400" b="1" u="sng">
                <a:solidFill>
                  <a:srgbClr val="FF0000"/>
                </a:solidFill>
                <a:latin typeface="ＭＳ Ｐゴシック"/>
                <a:ea typeface="ＭＳ Ｐゴシック"/>
              </a:rPr>
              <a:t>あります。</a:t>
            </a:r>
            <a:endParaRPr lang="ja-JP"/>
          </a:p>
          <a:p>
            <a:pPr marL="0" indent="0">
              <a:lnSpc>
                <a:spcPct val="150000"/>
              </a:lnSpc>
              <a:buNone/>
            </a:pPr>
            <a:r>
              <a:rPr lang="ja-JP" altLang="en-US" sz="2400" b="1" u="sng">
                <a:solidFill>
                  <a:srgbClr val="FF0000"/>
                </a:solidFill>
                <a:latin typeface="ＭＳ Ｐゴシック" panose="020B0600070205080204" pitchFamily="50" charset="-128"/>
                <a:ea typeface="ＭＳ Ｐゴシック" panose="020B0600070205080204" pitchFamily="50" charset="-128"/>
              </a:rPr>
              <a:t>医師、看護師は確認し合いながらインシデントを防止しましょう。</a:t>
            </a:r>
          </a:p>
          <a:p>
            <a:pPr>
              <a:buNone/>
            </a:pPr>
            <a:endParaRPr lang="en-US" altLang="ja-JP" sz="2400" b="1" u="sng">
              <a:solidFill>
                <a:srgbClr val="FF0000"/>
              </a:solidFill>
              <a:latin typeface="ＭＳ Ｐゴシック"/>
              <a:ea typeface="ＭＳ Ｐゴシック"/>
            </a:endParaRPr>
          </a:p>
          <a:p>
            <a:pPr>
              <a:buNone/>
            </a:pPr>
            <a:r>
              <a:rPr lang="ja-JP" sz="2400" b="1" u="sng">
                <a:solidFill>
                  <a:srgbClr val="FF0000"/>
                </a:solidFill>
                <a:latin typeface="ＭＳ Ｐゴシック"/>
                <a:ea typeface="ＭＳ Ｐゴシック"/>
              </a:rPr>
              <a:t>１型糖尿病患者など</a:t>
            </a:r>
            <a:r>
              <a:rPr lang="ja-JP" altLang="en-US" sz="2400" b="1" u="sng">
                <a:solidFill>
                  <a:srgbClr val="FF0000"/>
                </a:solidFill>
                <a:latin typeface="ＭＳ Ｐゴシック"/>
                <a:ea typeface="ＭＳ Ｐゴシック"/>
              </a:rPr>
              <a:t>、</a:t>
            </a:r>
            <a:r>
              <a:rPr lang="ja-JP" sz="2400" b="1" u="sng">
                <a:solidFill>
                  <a:srgbClr val="FF0000"/>
                </a:solidFill>
                <a:latin typeface="ＭＳ Ｐゴシック"/>
                <a:ea typeface="ＭＳ Ｐゴシック"/>
              </a:rPr>
              <a:t>内因性インスリン分泌が低下している</a:t>
            </a:r>
            <a:r>
              <a:rPr lang="ja-JP" altLang="en-US" sz="2400" b="1" u="sng">
                <a:solidFill>
                  <a:srgbClr val="FF0000"/>
                </a:solidFill>
                <a:latin typeface="ＭＳ Ｐゴシック"/>
                <a:ea typeface="ＭＳ Ｐゴシック"/>
              </a:rPr>
              <a:t>患者</a:t>
            </a:r>
            <a:endParaRPr lang="en-US" altLang="ja-JP" sz="2400" b="1" u="sng">
              <a:solidFill>
                <a:srgbClr val="FF0000"/>
              </a:solidFill>
              <a:latin typeface="ＭＳ Ｐゴシック"/>
              <a:ea typeface="ＭＳ Ｐゴシック"/>
            </a:endParaRPr>
          </a:p>
          <a:p>
            <a:pPr>
              <a:buNone/>
            </a:pPr>
            <a:r>
              <a:rPr lang="ja-JP" sz="2400" b="1" u="sng">
                <a:solidFill>
                  <a:srgbClr val="FF0000"/>
                </a:solidFill>
                <a:latin typeface="ＭＳ Ｐゴシック"/>
                <a:ea typeface="ＭＳ Ｐゴシック"/>
              </a:rPr>
              <a:t>では、食事がない</a:t>
            </a:r>
            <a:r>
              <a:rPr lang="ja-JP" altLang="en-US" sz="2400" b="1" u="sng">
                <a:solidFill>
                  <a:srgbClr val="FF0000"/>
                </a:solidFill>
                <a:latin typeface="ＭＳ Ｐゴシック"/>
                <a:ea typeface="ＭＳ Ｐゴシック"/>
              </a:rPr>
              <a:t>時</a:t>
            </a:r>
            <a:r>
              <a:rPr lang="ja-JP" sz="2400" b="1" u="sng">
                <a:solidFill>
                  <a:srgbClr val="FF0000"/>
                </a:solidFill>
                <a:latin typeface="ＭＳ Ｐゴシック"/>
                <a:ea typeface="ＭＳ Ｐゴシック"/>
              </a:rPr>
              <a:t>も持効型インスリンは</a:t>
            </a:r>
            <a:r>
              <a:rPr lang="ja-JP" altLang="en-US" sz="2400" b="1" u="sng">
                <a:solidFill>
                  <a:srgbClr val="FF0000"/>
                </a:solidFill>
                <a:latin typeface="ＭＳ Ｐゴシック"/>
                <a:ea typeface="ＭＳ Ｐゴシック"/>
              </a:rPr>
              <a:t>継続します。</a:t>
            </a:r>
            <a:endParaRPr lang="ja-JP" sz="2400" b="1" u="sng">
              <a:solidFill>
                <a:srgbClr val="FF0000"/>
              </a:solidFill>
              <a:latin typeface="ＭＳ Ｐゴシック"/>
              <a:ea typeface="ＭＳ Ｐゴシック"/>
            </a:endParaRPr>
          </a:p>
        </p:txBody>
      </p:sp>
      <p:sp>
        <p:nvSpPr>
          <p:cNvPr id="5" name="タイトル 4">
            <a:extLst>
              <a:ext uri="{FF2B5EF4-FFF2-40B4-BE49-F238E27FC236}">
                <a16:creationId xmlns:a16="http://schemas.microsoft.com/office/drawing/2014/main" id="{5BE58E3D-A3BA-0B45-89BD-3604204F43E8}"/>
              </a:ext>
            </a:extLst>
          </p:cNvPr>
          <p:cNvSpPr>
            <a:spLocks noGrp="1"/>
          </p:cNvSpPr>
          <p:nvPr>
            <p:ph type="title"/>
          </p:nvPr>
        </p:nvSpPr>
        <p:spPr>
          <a:xfrm>
            <a:off x="559642" y="365127"/>
            <a:ext cx="7886700" cy="761626"/>
          </a:xfrm>
        </p:spPr>
        <p:txBody>
          <a:bodyPr/>
          <a:lstStyle/>
          <a:p>
            <a:r>
              <a:rPr lang="ja-JP" altLang="en-US" b="1">
                <a:latin typeface="+mn-ea"/>
                <a:ea typeface="+mn-ea"/>
              </a:rPr>
              <a:t>解答</a:t>
            </a:r>
          </a:p>
        </p:txBody>
      </p:sp>
      <p:sp>
        <p:nvSpPr>
          <p:cNvPr id="6" name="テキスト ボックス 5">
            <a:extLst>
              <a:ext uri="{FF2B5EF4-FFF2-40B4-BE49-F238E27FC236}">
                <a16:creationId xmlns:a16="http://schemas.microsoft.com/office/drawing/2014/main" id="{91434F2E-4450-BA45-8936-5B61189D50F9}"/>
              </a:ext>
            </a:extLst>
          </p:cNvPr>
          <p:cNvSpPr txBox="1"/>
          <p:nvPr/>
        </p:nvSpPr>
        <p:spPr>
          <a:xfrm>
            <a:off x="725864" y="908050"/>
            <a:ext cx="8148360" cy="2246769"/>
          </a:xfrm>
          <a:prstGeom prst="rect">
            <a:avLst/>
          </a:prstGeom>
          <a:noFill/>
        </p:spPr>
        <p:txBody>
          <a:bodyPr wrap="square" rtlCol="0">
            <a:spAutoFit/>
          </a:bodyPr>
          <a:lstStyle/>
          <a:p>
            <a:endParaRPr kumimoji="1" lang="en-US" altLang="ja-JP" sz="2400" b="1">
              <a:solidFill>
                <a:schemeClr val="bg1">
                  <a:lumMod val="50000"/>
                </a:schemeClr>
              </a:solidFill>
              <a:latin typeface="ＭＳ Ｐゴシック" panose="020B0600070205080204" pitchFamily="50" charset="-128"/>
              <a:ea typeface="ＭＳ Ｐゴシック" panose="020B0600070205080204" pitchFamily="50" charset="-128"/>
            </a:endParaRPr>
          </a:p>
          <a:p>
            <a:pPr marL="457200" indent="-457200">
              <a:buFont typeface="+mj-lt"/>
              <a:buAutoNum type="arabicPeriod"/>
              <a:tabLst>
                <a:tab pos="6546850" algn="l"/>
              </a:tabLst>
            </a:pPr>
            <a:r>
              <a:rPr lang="ja-JP" altLang="en-US" sz="2400">
                <a:latin typeface="ＭＳ Ｐゴシック" panose="020B0600070205080204" pitchFamily="50" charset="-128"/>
                <a:ea typeface="ＭＳ Ｐゴシック" panose="020B0600070205080204" pitchFamily="50" charset="-128"/>
              </a:rPr>
              <a:t>朝食直前のヒューマログ</a:t>
            </a:r>
            <a:r>
              <a:rPr lang="en-US" altLang="ja-JP" sz="2400">
                <a:latin typeface="ＭＳ Ｐゴシック" panose="020B0600070205080204" pitchFamily="50" charset="-128"/>
                <a:ea typeface="ＭＳ Ｐゴシック" panose="020B0600070205080204" pitchFamily="50" charset="-128"/>
              </a:rPr>
              <a:t>®</a:t>
            </a:r>
            <a:r>
              <a:rPr lang="ja-JP" altLang="en-US" sz="2400">
                <a:latin typeface="ＭＳ Ｐゴシック" panose="020B0600070205080204" pitchFamily="50" charset="-128"/>
                <a:ea typeface="ＭＳ Ｐゴシック" panose="020B0600070205080204" pitchFamily="50" charset="-128"/>
              </a:rPr>
              <a:t>のみを中止する。</a:t>
            </a:r>
            <a:endParaRPr lang="en-US" altLang="ja-JP" sz="2400">
              <a:latin typeface="ＭＳ Ｐゴシック" panose="020B0600070205080204" pitchFamily="50" charset="-128"/>
              <a:ea typeface="ＭＳ Ｐゴシック" panose="020B0600070205080204" pitchFamily="50" charset="-128"/>
            </a:endParaRPr>
          </a:p>
          <a:p>
            <a:pPr marL="457200" indent="-457200">
              <a:spcBef>
                <a:spcPts val="1200"/>
              </a:spcBef>
              <a:buFont typeface="+mj-lt"/>
              <a:buAutoNum type="arabicPeriod"/>
              <a:tabLst>
                <a:tab pos="6546850" algn="l"/>
              </a:tabLst>
            </a:pPr>
            <a:r>
              <a:rPr kumimoji="1"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朝食直前のランタス</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 </a:t>
            </a:r>
            <a:r>
              <a:rPr kumimoji="1"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XR</a:t>
            </a:r>
            <a:r>
              <a:rPr kumimoji="1"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のみを中止する。</a:t>
            </a:r>
            <a:endParaRPr kumimoji="1" lang="en-US" altLang="ja-JP" sz="2400">
              <a:solidFill>
                <a:srgbClr val="FF0000"/>
              </a:solidFill>
              <a:latin typeface="ＭＳ Ｐゴシック" panose="020B0600070205080204" pitchFamily="50" charset="-128"/>
              <a:ea typeface="ＭＳ Ｐゴシック" panose="020B0600070205080204" pitchFamily="50" charset="-128"/>
            </a:endParaRPr>
          </a:p>
          <a:p>
            <a:pPr marL="457200" indent="-457200">
              <a:spcBef>
                <a:spcPts val="1200"/>
              </a:spcBef>
              <a:buFont typeface="+mj-lt"/>
              <a:buAutoNum type="arabicPeriod"/>
            </a:pPr>
            <a:r>
              <a:rPr kumimoji="1"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朝食直前のヒューマログ</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 </a:t>
            </a:r>
            <a:r>
              <a:rPr kumimoji="1"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・ランタス</a:t>
            </a:r>
            <a:r>
              <a:rPr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 </a:t>
            </a:r>
            <a:r>
              <a:rPr kumimoji="1" lang="en-US" altLang="ja-JP" sz="2400">
                <a:solidFill>
                  <a:schemeClr val="bg1">
                    <a:lumMod val="50000"/>
                  </a:schemeClr>
                </a:solidFill>
                <a:latin typeface="ＭＳ Ｐゴシック" panose="020B0600070205080204" pitchFamily="50" charset="-128"/>
                <a:ea typeface="ＭＳ Ｐゴシック" panose="020B0600070205080204" pitchFamily="50" charset="-128"/>
              </a:rPr>
              <a:t>XR</a:t>
            </a:r>
            <a:r>
              <a:rPr kumimoji="1"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の両方を中止する。</a:t>
            </a:r>
            <a:r>
              <a:rPr lang="ja-JP" altLang="en-US" sz="2400">
                <a:solidFill>
                  <a:schemeClr val="bg1">
                    <a:lumMod val="50000"/>
                  </a:schemeClr>
                </a:solidFill>
                <a:latin typeface="ＭＳ Ｐゴシック" panose="020B0600070205080204" pitchFamily="50" charset="-128"/>
                <a:ea typeface="ＭＳ Ｐゴシック" panose="020B0600070205080204" pitchFamily="50" charset="-128"/>
              </a:rPr>
              <a:t> </a:t>
            </a:r>
            <a:endParaRPr kumimoji="1" lang="ja-JP" altLang="en-US" sz="2400">
              <a:solidFill>
                <a:srgbClr val="FF0000"/>
              </a:solidFill>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19</a:t>
            </a:fld>
            <a:endParaRPr kumimoji="1" lang="ja-JP" altLang="en-US"/>
          </a:p>
        </p:txBody>
      </p:sp>
      <p:sp>
        <p:nvSpPr>
          <p:cNvPr id="10" name="楕円 9"/>
          <p:cNvSpPr/>
          <p:nvPr/>
        </p:nvSpPr>
        <p:spPr>
          <a:xfrm>
            <a:off x="616204" y="1211270"/>
            <a:ext cx="594339" cy="594339"/>
          </a:xfrm>
          <a:prstGeom prst="ellipse">
            <a:avLst/>
          </a:prstGeom>
          <a:noFill/>
          <a:ln w="57150">
            <a:solidFill>
              <a:srgbClr val="FF0000"/>
            </a:solid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06577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60716" y="274638"/>
            <a:ext cx="8126083" cy="1786210"/>
          </a:xfrm>
        </p:spPr>
        <p:txBody>
          <a:bodyPr>
            <a:noAutofit/>
          </a:bodyPr>
          <a:lstStyle/>
          <a:p>
            <a:pPr algn="l">
              <a:lnSpc>
                <a:spcPct val="100000"/>
              </a:lnSpc>
            </a:pPr>
            <a:r>
              <a:rPr lang="ja-JP" altLang="ja-JP" sz="2800" b="1" spc="-150">
                <a:latin typeface="ＭＳ Ｐゴシック" panose="020B0600070205080204" pitchFamily="50" charset="-128"/>
                <a:ea typeface="ＭＳ Ｐゴシック" panose="020B0600070205080204" pitchFamily="50" charset="-128"/>
              </a:rPr>
              <a:t>スライディングスケール：</a:t>
            </a:r>
            <a:br>
              <a:rPr lang="ja-JP" altLang="ja-JP" sz="2800" spc="-150">
                <a:latin typeface="ＭＳ Ｐゴシック" panose="020B0600070205080204" pitchFamily="50" charset="-128"/>
                <a:ea typeface="ＭＳ Ｐゴシック" panose="020B0600070205080204" pitchFamily="50" charset="-128"/>
              </a:rPr>
            </a:br>
            <a:r>
              <a:rPr lang="ja-JP" altLang="ja-JP" sz="2400">
                <a:latin typeface="ＭＳ Ｐゴシック" panose="020B0600070205080204" pitchFamily="50" charset="-128"/>
                <a:ea typeface="ＭＳ Ｐゴシック" panose="020B0600070205080204" pitchFamily="50" charset="-128"/>
              </a:rPr>
              <a:t>血糖値</a:t>
            </a:r>
            <a:r>
              <a:rPr lang="ja-JP" altLang="ja-JP" sz="2400" spc="-300">
                <a:latin typeface="ＭＳ Ｐゴシック" panose="020B0600070205080204" pitchFamily="50" charset="-128"/>
                <a:ea typeface="ＭＳ Ｐゴシック" panose="020B0600070205080204" pitchFamily="50" charset="-128"/>
              </a:rPr>
              <a:t>や、</a:t>
            </a:r>
            <a:r>
              <a:rPr lang="ja-JP" altLang="ja-JP" sz="2400">
                <a:latin typeface="ＭＳ Ｐゴシック" panose="020B0600070205080204" pitchFamily="50" charset="-128"/>
                <a:ea typeface="ＭＳ Ｐゴシック" panose="020B0600070205080204" pitchFamily="50" charset="-128"/>
              </a:rPr>
              <a:t>食事量</a:t>
            </a:r>
            <a:r>
              <a:rPr lang="ja-JP" altLang="ja-JP" sz="2400" spc="-150">
                <a:latin typeface="ＭＳ Ｐゴシック" panose="020B0600070205080204" pitchFamily="50" charset="-128"/>
                <a:ea typeface="ＭＳ Ｐゴシック" panose="020B0600070205080204" pitchFamily="50" charset="-128"/>
              </a:rPr>
              <a:t>によってインスリン</a:t>
            </a:r>
            <a:r>
              <a:rPr lang="ja-JP" altLang="ja-JP" sz="2400">
                <a:latin typeface="ＭＳ Ｐゴシック" panose="020B0600070205080204" pitchFamily="50" charset="-128"/>
                <a:ea typeface="ＭＳ Ｐゴシック" panose="020B0600070205080204" pitchFamily="50" charset="-128"/>
              </a:rPr>
              <a:t>量を変更する場合に使用する</a:t>
            </a:r>
            <a:endParaRPr kumimoji="1" lang="ja-JP" altLang="en-US" sz="2600">
              <a:latin typeface="ＭＳ Ｐゴシック" panose="020B0600070205080204" pitchFamily="50" charset="-128"/>
              <a:ea typeface="ＭＳ Ｐゴシック" panose="020B0600070205080204" pitchFamily="50" charset="-128"/>
            </a:endParaRPr>
          </a:p>
        </p:txBody>
      </p:sp>
      <p:sp>
        <p:nvSpPr>
          <p:cNvPr id="3" name="コンテンツ プレースホルダー 2"/>
          <p:cNvSpPr>
            <a:spLocks noGrp="1"/>
          </p:cNvSpPr>
          <p:nvPr>
            <p:ph idx="1"/>
          </p:nvPr>
        </p:nvSpPr>
        <p:spPr>
          <a:xfrm>
            <a:off x="560716" y="1931332"/>
            <a:ext cx="8477776" cy="4790144"/>
          </a:xfrm>
        </p:spPr>
        <p:txBody>
          <a:bodyPr vert="horz" lIns="91440" tIns="45720" rIns="91440" bIns="45720" rtlCol="0" anchor="t">
            <a:normAutofit fontScale="77500" lnSpcReduction="20000"/>
          </a:bodyPr>
          <a:lstStyle/>
          <a:p>
            <a:pPr marL="0" indent="0">
              <a:spcBef>
                <a:spcPts val="600"/>
              </a:spcBef>
              <a:buNone/>
            </a:pPr>
            <a:r>
              <a:rPr lang="en-US" altLang="ja-JP" sz="2400" b="1" dirty="0">
                <a:solidFill>
                  <a:schemeClr val="accent1"/>
                </a:solidFill>
                <a:latin typeface="ＭＳ Ｐゴシック" panose="020B0600070205080204" pitchFamily="50" charset="-128"/>
                <a:ea typeface="ＭＳ Ｐゴシック" panose="020B0600070205080204" pitchFamily="50" charset="-128"/>
              </a:rPr>
              <a:t>① </a:t>
            </a:r>
            <a:r>
              <a:rPr lang="ja-JP" altLang="ja-JP" sz="2400" b="1">
                <a:solidFill>
                  <a:schemeClr val="accent1"/>
                </a:solidFill>
                <a:latin typeface="ＭＳ Ｐゴシック" panose="020B0600070205080204" pitchFamily="50" charset="-128"/>
                <a:ea typeface="ＭＳ Ｐゴシック" panose="020B0600070205080204" pitchFamily="50" charset="-128"/>
              </a:rPr>
              <a:t>血糖スライディングスケール</a:t>
            </a:r>
          </a:p>
          <a:p>
            <a:pPr lvl="1">
              <a:spcBef>
                <a:spcPts val="600"/>
              </a:spcBef>
            </a:pPr>
            <a:r>
              <a:rPr lang="ja-JP" altLang="en-US" u="sng">
                <a:latin typeface="ＭＳ Ｐゴシック" panose="020B0600070205080204" pitchFamily="50" charset="-128"/>
                <a:ea typeface="ＭＳ Ｐゴシック" panose="020B0600070205080204" pitchFamily="50" charset="-128"/>
              </a:rPr>
              <a:t>血糖値が高い時に一時的に使用</a:t>
            </a:r>
            <a:r>
              <a:rPr lang="ja-JP" altLang="en-US">
                <a:latin typeface="ＭＳ Ｐゴシック" panose="020B0600070205080204" pitchFamily="50" charset="-128"/>
                <a:ea typeface="ＭＳ Ｐゴシック" panose="020B0600070205080204" pitchFamily="50" charset="-128"/>
              </a:rPr>
              <a:t>する</a:t>
            </a:r>
            <a:endParaRPr lang="en-US" altLang="ja-JP" dirty="0">
              <a:latin typeface="ＭＳ Ｐゴシック" panose="020B0600070205080204" pitchFamily="50" charset="-128"/>
              <a:ea typeface="ＭＳ Ｐゴシック" panose="020B0600070205080204" pitchFamily="50" charset="-128"/>
            </a:endParaRPr>
          </a:p>
          <a:p>
            <a:pPr lvl="1">
              <a:spcBef>
                <a:spcPts val="600"/>
              </a:spcBef>
            </a:pPr>
            <a:r>
              <a:rPr lang="ja-JP" altLang="en-US">
                <a:latin typeface="ＭＳ Ｐゴシック"/>
                <a:ea typeface="ＭＳ Ｐゴシック"/>
              </a:rPr>
              <a:t>速効型インスリン（ヒューマリン</a:t>
            </a:r>
            <a:r>
              <a:rPr lang="en-US" altLang="ja-JP" dirty="0">
                <a:latin typeface="ＭＳ Ｐゴシック"/>
                <a:ea typeface="ＭＳ Ｐゴシック"/>
              </a:rPr>
              <a:t>® R</a:t>
            </a:r>
            <a:r>
              <a:rPr lang="ja-JP" altLang="en-US">
                <a:latin typeface="ＭＳ Ｐゴシック"/>
                <a:ea typeface="ＭＳ Ｐゴシック"/>
              </a:rPr>
              <a:t>）や、超速効型インスリン（ヒューマログ</a:t>
            </a:r>
            <a:r>
              <a:rPr lang="en-US" altLang="ja-JP" dirty="0">
                <a:latin typeface="ＭＳ Ｐゴシック"/>
                <a:ea typeface="ＭＳ Ｐゴシック"/>
              </a:rPr>
              <a:t>® </a:t>
            </a:r>
            <a:r>
              <a:rPr lang="ja-JP" altLang="en-US">
                <a:latin typeface="ＭＳ Ｐゴシック"/>
                <a:ea typeface="ＭＳ Ｐゴシック"/>
              </a:rPr>
              <a:t>・</a:t>
            </a:r>
            <a:br>
              <a:rPr lang="en-US" altLang="ja-JP" dirty="0">
                <a:latin typeface="ＭＳ Ｐゴシック" panose="020B0600070205080204" pitchFamily="50" charset="-128"/>
                <a:ea typeface="ＭＳ Ｐゴシック" panose="020B0600070205080204" pitchFamily="50" charset="-128"/>
              </a:rPr>
            </a:br>
            <a:r>
              <a:rPr lang="ja-JP" altLang="en-US">
                <a:latin typeface="ＭＳ Ｐゴシック"/>
                <a:ea typeface="ＭＳ Ｐゴシック"/>
              </a:rPr>
              <a:t>ノボラピッド</a:t>
            </a:r>
            <a:r>
              <a:rPr lang="en-US" altLang="ja-JP" dirty="0">
                <a:latin typeface="ＭＳ Ｐゴシック"/>
                <a:ea typeface="ＭＳ Ｐゴシック"/>
              </a:rPr>
              <a:t>®</a:t>
            </a:r>
            <a:r>
              <a:rPr lang="ja-JP" altLang="en-US">
                <a:latin typeface="ＭＳ Ｐゴシック"/>
                <a:ea typeface="ＭＳ Ｐゴシック"/>
              </a:rPr>
              <a:t>・アピドラ</a:t>
            </a:r>
            <a:r>
              <a:rPr lang="en-US" altLang="ja-JP" dirty="0">
                <a:latin typeface="ＭＳ Ｐゴシック"/>
                <a:ea typeface="ＭＳ Ｐゴシック"/>
              </a:rPr>
              <a:t>® </a:t>
            </a:r>
            <a:r>
              <a:rPr lang="ja-JP" altLang="en-US">
                <a:latin typeface="ＭＳ Ｐゴシック"/>
                <a:ea typeface="ＭＳ Ｐゴシック"/>
              </a:rPr>
              <a:t>）などを使用する</a:t>
            </a:r>
            <a:endParaRPr lang="en-US" altLang="ja-JP" dirty="0">
              <a:latin typeface="ＭＳ Ｐゴシック"/>
              <a:ea typeface="ＭＳ Ｐゴシック"/>
            </a:endParaRPr>
          </a:p>
          <a:p>
            <a:pPr lvl="1">
              <a:spcBef>
                <a:spcPts val="600"/>
              </a:spcBef>
            </a:pPr>
            <a:endParaRPr lang="ja-JP" altLang="ja-JP" b="1">
              <a:solidFill>
                <a:schemeClr val="accent1"/>
              </a:solidFill>
              <a:latin typeface="ＭＳ Ｐゴシック" panose="020B0600070205080204" pitchFamily="50" charset="-128"/>
              <a:ea typeface="ＭＳ Ｐゴシック" panose="020B0600070205080204" pitchFamily="50" charset="-128"/>
            </a:endParaRPr>
          </a:p>
          <a:p>
            <a:pPr marL="0" indent="0">
              <a:spcBef>
                <a:spcPts val="600"/>
              </a:spcBef>
              <a:buNone/>
            </a:pPr>
            <a:r>
              <a:rPr lang="en-US" altLang="ja-JP" sz="2400" b="1" dirty="0">
                <a:solidFill>
                  <a:schemeClr val="accent1"/>
                </a:solidFill>
                <a:latin typeface="ＭＳ Ｐゴシック"/>
                <a:ea typeface="ＭＳ Ｐゴシック"/>
              </a:rPr>
              <a:t>②</a:t>
            </a:r>
            <a:r>
              <a:rPr lang="ja-JP" altLang="en-US" sz="2400" b="1">
                <a:solidFill>
                  <a:schemeClr val="accent1"/>
                </a:solidFill>
                <a:latin typeface="ＭＳ Ｐゴシック"/>
                <a:ea typeface="ＭＳ Ｐゴシック"/>
              </a:rPr>
              <a:t>食事量スケール</a:t>
            </a:r>
            <a:endParaRPr lang="en-US" altLang="ja-JP" sz="2400" b="1" dirty="0">
              <a:solidFill>
                <a:schemeClr val="accent1"/>
              </a:solidFill>
              <a:latin typeface="ＭＳ Ｐゴシック"/>
              <a:ea typeface="ＭＳ Ｐゴシック"/>
            </a:endParaRPr>
          </a:p>
          <a:p>
            <a:pPr lvl="1">
              <a:spcBef>
                <a:spcPts val="600"/>
              </a:spcBef>
            </a:pPr>
            <a:r>
              <a:rPr lang="ja-JP" altLang="en-US" u="sng">
                <a:latin typeface="ＭＳ Ｐゴシック" panose="020B0600070205080204" pitchFamily="50" charset="-128"/>
                <a:ea typeface="ＭＳ Ｐゴシック" panose="020B0600070205080204" pitchFamily="50" charset="-128"/>
              </a:rPr>
              <a:t>食事摂取量が安定しない場合に使用</a:t>
            </a:r>
            <a:r>
              <a:rPr lang="ja-JP" altLang="en-US">
                <a:latin typeface="ＭＳ Ｐゴシック" panose="020B0600070205080204" pitchFamily="50" charset="-128"/>
                <a:ea typeface="ＭＳ Ｐゴシック" panose="020B0600070205080204" pitchFamily="50" charset="-128"/>
              </a:rPr>
              <a:t>する</a:t>
            </a:r>
            <a:endParaRPr lang="en-US" altLang="ja-JP" dirty="0">
              <a:latin typeface="ＭＳ Ｐゴシック" panose="020B0600070205080204" pitchFamily="50" charset="-128"/>
              <a:ea typeface="ＭＳ Ｐゴシック" panose="020B0600070205080204" pitchFamily="50" charset="-128"/>
            </a:endParaRPr>
          </a:p>
          <a:p>
            <a:pPr lvl="1">
              <a:spcBef>
                <a:spcPts val="600"/>
              </a:spcBef>
            </a:pPr>
            <a:r>
              <a:rPr lang="ja-JP" altLang="en-US" b="1" u="sng">
                <a:solidFill>
                  <a:srgbClr val="FF0000"/>
                </a:solidFill>
                <a:latin typeface="ＭＳ Ｐゴシック"/>
                <a:ea typeface="ＭＳ Ｐゴシック"/>
              </a:rPr>
              <a:t>食事の直後に</a:t>
            </a:r>
            <a:r>
              <a:rPr lang="ja-JP" altLang="en-US">
                <a:latin typeface="ＭＳ Ｐゴシック"/>
                <a:ea typeface="ＭＳ Ｐゴシック"/>
              </a:rPr>
              <a:t>、食べた量に応じて量を調整する</a:t>
            </a:r>
            <a:endParaRPr lang="en-US" altLang="ja-JP" dirty="0">
              <a:latin typeface="ＭＳ Ｐゴシック"/>
              <a:ea typeface="ＭＳ Ｐゴシック"/>
            </a:endParaRPr>
          </a:p>
          <a:p>
            <a:pPr marL="457200" lvl="1" indent="0">
              <a:spcBef>
                <a:spcPts val="600"/>
              </a:spcBef>
              <a:buNone/>
            </a:pPr>
            <a:r>
              <a:rPr lang="ja-JP" altLang="en-US">
                <a:latin typeface="ＭＳ Ｐゴシック"/>
                <a:ea typeface="ＭＳ Ｐゴシック"/>
              </a:rPr>
              <a:t>　</a:t>
            </a:r>
            <a:r>
              <a:rPr lang="ja-JP" altLang="en-US" sz="2100">
                <a:latin typeface="ＭＳ Ｐゴシック"/>
                <a:ea typeface="ＭＳ Ｐゴシック"/>
              </a:rPr>
              <a:t>（次スライドで解説するカーボカウントの考え方を活用しています）</a:t>
            </a:r>
            <a:endParaRPr lang="en-US" altLang="ja-JP" sz="2100" dirty="0">
              <a:latin typeface="ＭＳ Ｐゴシック"/>
              <a:ea typeface="ＭＳ Ｐゴシック"/>
            </a:endParaRPr>
          </a:p>
          <a:p>
            <a:pPr lvl="1">
              <a:spcBef>
                <a:spcPts val="600"/>
              </a:spcBef>
            </a:pPr>
            <a:r>
              <a:rPr lang="ja-JP" altLang="en-US">
                <a:latin typeface="ＭＳ Ｐゴシック" panose="020B0600070205080204" pitchFamily="50" charset="-128"/>
                <a:ea typeface="ＭＳ Ｐゴシック" panose="020B0600070205080204" pitchFamily="50" charset="-128"/>
              </a:rPr>
              <a:t>使用する製剤は主に</a:t>
            </a:r>
            <a:r>
              <a:rPr lang="ja-JP" altLang="en-US" u="sng">
                <a:latin typeface="ＭＳ Ｐゴシック" panose="020B0600070205080204" pitchFamily="50" charset="-128"/>
                <a:ea typeface="ＭＳ Ｐゴシック" panose="020B0600070205080204" pitchFamily="50" charset="-128"/>
              </a:rPr>
              <a:t>超速効型インスリン</a:t>
            </a:r>
            <a:endParaRPr lang="en-US" altLang="ja-JP" dirty="0">
              <a:latin typeface="ＭＳ Ｐゴシック" panose="020B0600070205080204" pitchFamily="50" charset="-128"/>
              <a:ea typeface="ＭＳ Ｐゴシック" panose="020B0600070205080204" pitchFamily="50" charset="-128"/>
            </a:endParaRPr>
          </a:p>
          <a:p>
            <a:pPr lvl="1">
              <a:spcBef>
                <a:spcPts val="600"/>
              </a:spcBef>
            </a:pPr>
            <a:endParaRPr lang="en-US" altLang="ja-JP" dirty="0">
              <a:latin typeface="ＭＳ Ｐゴシック" panose="020B0600070205080204" pitchFamily="50" charset="-128"/>
              <a:ea typeface="ＭＳ Ｐゴシック" panose="020B0600070205080204" pitchFamily="50" charset="-128"/>
            </a:endParaRPr>
          </a:p>
          <a:p>
            <a:pPr marL="0" indent="0">
              <a:spcBef>
                <a:spcPts val="600"/>
              </a:spcBef>
              <a:buNone/>
            </a:pPr>
            <a:r>
              <a:rPr lang="ja-JP" altLang="en-US" sz="2100">
                <a:latin typeface="ＭＳ Ｐゴシック" panose="020B0600070205080204" pitchFamily="50" charset="-128"/>
                <a:ea typeface="ＭＳ Ｐゴシック" panose="020B0600070205080204" pitchFamily="50" charset="-128"/>
              </a:rPr>
              <a:t>　（指示例）食直後にノボラピッド</a:t>
            </a:r>
            <a:r>
              <a:rPr lang="en-US" altLang="ja-JP" sz="2100" dirty="0">
                <a:latin typeface="ＭＳ Ｐゴシック" panose="020B0600070205080204" pitchFamily="50" charset="-128"/>
                <a:ea typeface="ＭＳ Ｐゴシック" panose="020B0600070205080204" pitchFamily="50" charset="-128"/>
              </a:rPr>
              <a:t>® </a:t>
            </a:r>
            <a:r>
              <a:rPr lang="ja-JP" altLang="en-US" sz="2100">
                <a:latin typeface="ＭＳ Ｐゴシック" panose="020B0600070205080204" pitchFamily="50" charset="-128"/>
                <a:ea typeface="ＭＳ Ｐゴシック" panose="020B0600070205080204" pitchFamily="50" charset="-128"/>
              </a:rPr>
              <a:t>●単位注射</a:t>
            </a:r>
            <a:endParaRPr lang="en-US" altLang="ja-JP" sz="2100" dirty="0">
              <a:latin typeface="ＭＳ Ｐゴシック" panose="020B0600070205080204" pitchFamily="50" charset="-128"/>
              <a:ea typeface="ＭＳ Ｐゴシック" panose="020B0600070205080204" pitchFamily="50" charset="-128"/>
            </a:endParaRPr>
          </a:p>
          <a:p>
            <a:pPr marL="0" indent="0">
              <a:spcBef>
                <a:spcPts val="600"/>
              </a:spcBef>
              <a:buNone/>
            </a:pPr>
            <a:r>
              <a:rPr lang="ja-JP" altLang="en-US" sz="2100">
                <a:latin typeface="ＭＳ Ｐゴシック"/>
                <a:ea typeface="ＭＳ Ｐゴシック"/>
              </a:rPr>
              <a:t>　　　　　　　ただし、</a:t>
            </a:r>
            <a:r>
              <a:rPr lang="ja-JP" altLang="en-US" sz="2100" u="sng">
                <a:solidFill>
                  <a:srgbClr val="FF0000"/>
                </a:solidFill>
                <a:latin typeface="ＭＳ Ｐゴシック"/>
                <a:ea typeface="ＭＳ Ｐゴシック"/>
              </a:rPr>
              <a:t>主食摂取量（おかずは含まない）によって投与量を下記のように調整。</a:t>
            </a:r>
            <a:endParaRPr lang="en-US" altLang="ja-JP" sz="2100" u="sng" dirty="0">
              <a:latin typeface="ＭＳ Ｐゴシック"/>
              <a:ea typeface="ＭＳ Ｐゴシック"/>
            </a:endParaRPr>
          </a:p>
          <a:p>
            <a:pPr lvl="2">
              <a:spcBef>
                <a:spcPts val="600"/>
              </a:spcBef>
              <a:buFont typeface="システムフォント"/>
              <a:buChar char="-"/>
            </a:pPr>
            <a:r>
              <a:rPr lang="ja-JP" altLang="en-US" sz="2100">
                <a:latin typeface="ＭＳ Ｐゴシック"/>
                <a:ea typeface="ＭＳ Ｐゴシック"/>
              </a:rPr>
              <a:t>8 - 10割 のときは全量注射</a:t>
            </a:r>
            <a:endParaRPr lang="en-US" altLang="ja-JP" sz="2100" dirty="0">
              <a:latin typeface="ＭＳ Ｐゴシック"/>
              <a:ea typeface="ＭＳ Ｐゴシック"/>
            </a:endParaRPr>
          </a:p>
          <a:p>
            <a:pPr lvl="2">
              <a:spcBef>
                <a:spcPts val="600"/>
              </a:spcBef>
              <a:buFont typeface="システムフォント"/>
              <a:buChar char="-"/>
            </a:pPr>
            <a:r>
              <a:rPr lang="ja-JP" altLang="en-US" sz="2100">
                <a:latin typeface="ＭＳ Ｐゴシック"/>
                <a:ea typeface="ＭＳ Ｐゴシック"/>
              </a:rPr>
              <a:t>3 - 7割 のときは半量注射</a:t>
            </a:r>
            <a:endParaRPr lang="en-US" altLang="ja-JP" sz="2100" dirty="0">
              <a:latin typeface="ＭＳ Ｐゴシック"/>
              <a:ea typeface="ＭＳ Ｐゴシック"/>
            </a:endParaRPr>
          </a:p>
          <a:p>
            <a:pPr lvl="2">
              <a:spcBef>
                <a:spcPts val="600"/>
              </a:spcBef>
              <a:buFont typeface="システムフォント"/>
              <a:buChar char="-"/>
            </a:pPr>
            <a:r>
              <a:rPr lang="ja-JP" altLang="en-US" sz="2100">
                <a:latin typeface="ＭＳ Ｐゴシック"/>
                <a:ea typeface="ＭＳ Ｐゴシック"/>
              </a:rPr>
              <a:t>0 - 2割 のときは注射しない</a:t>
            </a:r>
            <a:endParaRPr lang="en-US" altLang="ja-JP" sz="2100" dirty="0">
              <a:latin typeface="ＭＳ Ｐゴシック"/>
              <a:ea typeface="ＭＳ Ｐゴシック"/>
            </a:endParaRPr>
          </a:p>
          <a:p>
            <a:pPr lvl="2">
              <a:buFont typeface="システムフォント"/>
              <a:buChar char="-"/>
            </a:pPr>
            <a:endParaRPr lang="en-US" altLang="ja-JP" sz="1400" dirty="0">
              <a:latin typeface="ＭＳ Ｐゴシック" panose="020B0600070205080204" pitchFamily="50" charset="-128"/>
              <a:ea typeface="ＭＳ Ｐゴシック" panose="020B0600070205080204" pitchFamily="50" charset="-128"/>
            </a:endParaRPr>
          </a:p>
          <a:p>
            <a:pPr marL="457200" lvl="1" indent="0">
              <a:buNone/>
            </a:pPr>
            <a:endParaRPr lang="ja-JP" altLang="ja-JP" sz="1600">
              <a:latin typeface="ＭＳ Ｐゴシック" panose="020B0600070205080204" pitchFamily="50" charset="-128"/>
              <a:ea typeface="ＭＳ Ｐゴシック" panose="020B0600070205080204" pitchFamily="50" charset="-128"/>
            </a:endParaRPr>
          </a:p>
        </p:txBody>
      </p:sp>
      <p:sp>
        <p:nvSpPr>
          <p:cNvPr id="5" name="スライド番号プレースホルダー 4"/>
          <p:cNvSpPr>
            <a:spLocks noGrp="1"/>
          </p:cNvSpPr>
          <p:nvPr>
            <p:ph type="sldNum" sz="quarter" idx="12"/>
          </p:nvPr>
        </p:nvSpPr>
        <p:spPr/>
        <p:txBody>
          <a:bodyPr/>
          <a:lstStyle/>
          <a:p>
            <a:fld id="{54940288-D547-7448-8B09-A689AA151481}" type="slidenum">
              <a:rPr kumimoji="1" lang="ja-JP" altLang="en-US" smtClean="0"/>
              <a:t>20</a:t>
            </a:fld>
            <a:endParaRPr kumimoji="1" lang="ja-JP" altLang="en-US"/>
          </a:p>
        </p:txBody>
      </p:sp>
      <p:sp>
        <p:nvSpPr>
          <p:cNvPr id="6" name="テキスト ボックス 5">
            <a:extLst>
              <a:ext uri="{FF2B5EF4-FFF2-40B4-BE49-F238E27FC236}">
                <a16:creationId xmlns:a16="http://schemas.microsoft.com/office/drawing/2014/main" id="{6D6E12B4-00A9-F543-B24C-806816210446}"/>
              </a:ext>
            </a:extLst>
          </p:cNvPr>
          <p:cNvSpPr txBox="1"/>
          <p:nvPr/>
        </p:nvSpPr>
        <p:spPr>
          <a:xfrm>
            <a:off x="-435429" y="2206171"/>
            <a:ext cx="184731" cy="369332"/>
          </a:xfrm>
          <a:prstGeom prst="rect">
            <a:avLst/>
          </a:prstGeom>
          <a:noFill/>
        </p:spPr>
        <p:txBody>
          <a:bodyPr wrap="none" rtlCol="0">
            <a:spAutoFit/>
          </a:bodyPr>
          <a:lstStyle/>
          <a:p>
            <a:endParaRPr kumimoji="1" lang="ja-JP" altLang="en-US"/>
          </a:p>
        </p:txBody>
      </p:sp>
      <p:sp>
        <p:nvSpPr>
          <p:cNvPr id="7" name="テキスト ボックス 6">
            <a:extLst>
              <a:ext uri="{FF2B5EF4-FFF2-40B4-BE49-F238E27FC236}">
                <a16:creationId xmlns:a16="http://schemas.microsoft.com/office/drawing/2014/main" id="{B915A035-7C43-0A45-A8BD-D5B2917B3EB9}"/>
              </a:ext>
            </a:extLst>
          </p:cNvPr>
          <p:cNvSpPr txBox="1"/>
          <p:nvPr/>
        </p:nvSpPr>
        <p:spPr>
          <a:xfrm>
            <a:off x="-638629" y="667657"/>
            <a:ext cx="184731" cy="369332"/>
          </a:xfrm>
          <a:prstGeom prst="rect">
            <a:avLst/>
          </a:prstGeom>
          <a:noFill/>
        </p:spPr>
        <p:txBody>
          <a:bodyPr wrap="none" rtlCol="0">
            <a:spAutoFit/>
          </a:bodyPr>
          <a:lstStyle/>
          <a:p>
            <a:endParaRPr kumimoji="1" lang="ja-JP" altLang="en-US"/>
          </a:p>
        </p:txBody>
      </p:sp>
    </p:spTree>
    <p:extLst>
      <p:ext uri="{BB962C8B-B14F-4D97-AF65-F5344CB8AC3E}">
        <p14:creationId xmlns:p14="http://schemas.microsoft.com/office/powerpoint/2010/main" val="1946498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54940288-D547-7448-8B09-A689AA151481}" type="slidenum">
              <a:rPr kumimoji="1" lang="ja-JP" altLang="en-US" smtClean="0"/>
              <a:t>21</a:t>
            </a:fld>
            <a:endParaRPr kumimoji="1" lang="ja-JP" altLang="en-US"/>
          </a:p>
        </p:txBody>
      </p:sp>
      <p:sp>
        <p:nvSpPr>
          <p:cNvPr id="20" name="正方形/長方形 19">
            <a:extLst>
              <a:ext uri="{FF2B5EF4-FFF2-40B4-BE49-F238E27FC236}">
                <a16:creationId xmlns:a16="http://schemas.microsoft.com/office/drawing/2014/main" id="{AC9B4F5A-B934-4DA4-9598-85E205B5E4A2}"/>
              </a:ext>
            </a:extLst>
          </p:cNvPr>
          <p:cNvSpPr/>
          <p:nvPr/>
        </p:nvSpPr>
        <p:spPr>
          <a:xfrm>
            <a:off x="4017196" y="4001367"/>
            <a:ext cx="5033507" cy="2702611"/>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8" name="テキスト ボックス 7">
            <a:extLst>
              <a:ext uri="{FF2B5EF4-FFF2-40B4-BE49-F238E27FC236}">
                <a16:creationId xmlns:a16="http://schemas.microsoft.com/office/drawing/2014/main" id="{1312D6B7-BB45-8C49-BAB2-F1DFEB971244}"/>
              </a:ext>
            </a:extLst>
          </p:cNvPr>
          <p:cNvSpPr txBox="1"/>
          <p:nvPr/>
        </p:nvSpPr>
        <p:spPr>
          <a:xfrm>
            <a:off x="368615" y="4001367"/>
            <a:ext cx="3535922" cy="2246769"/>
          </a:xfrm>
          <a:prstGeom prst="rect">
            <a:avLst/>
          </a:prstGeom>
          <a:noFill/>
        </p:spPr>
        <p:txBody>
          <a:bodyPr wrap="square" rtlCol="0">
            <a:spAutoFit/>
          </a:bodyPr>
          <a:lstStyle/>
          <a:p>
            <a:pPr marL="285750" indent="-285750">
              <a:buFont typeface="Arial" panose="020B0604020202020204" pitchFamily="34" charset="0"/>
              <a:buChar char="•"/>
            </a:pPr>
            <a:r>
              <a:rPr lang="ja-JP" altLang="en-US" sz="2000">
                <a:latin typeface="MS PGothic" panose="020B0600070205080204" pitchFamily="34" charset="-128"/>
                <a:ea typeface="MS PGothic" panose="020B0600070205080204" pitchFamily="34" charset="-128"/>
              </a:rPr>
              <a:t>応用カーボカウント</a:t>
            </a:r>
            <a:endParaRPr lang="en-US" altLang="ja-JP" sz="2000" dirty="0">
              <a:latin typeface="MS PGothic" panose="020B0600070205080204" pitchFamily="34" charset="-128"/>
              <a:ea typeface="MS PGothic" panose="020B0600070205080204" pitchFamily="34" charset="-128"/>
            </a:endParaRPr>
          </a:p>
          <a:p>
            <a:pPr lvl="1"/>
            <a:r>
              <a:rPr kumimoji="1" lang="ja-JP" altLang="en-US" sz="2000">
                <a:latin typeface="MS PGothic" panose="020B0600070205080204" pitchFamily="34" charset="-128"/>
                <a:ea typeface="MS PGothic" panose="020B0600070205080204" pitchFamily="34" charset="-128"/>
              </a:rPr>
              <a:t>主に１型糖尿病に使用、</a:t>
            </a:r>
            <a:endParaRPr kumimoji="1" lang="en-US" altLang="ja-JP" sz="2000" dirty="0">
              <a:latin typeface="MS PGothic" panose="020B0600070205080204" pitchFamily="34" charset="-128"/>
              <a:ea typeface="MS PGothic" panose="020B0600070205080204" pitchFamily="34" charset="-128"/>
            </a:endParaRPr>
          </a:p>
          <a:p>
            <a:pPr lvl="1"/>
            <a:r>
              <a:rPr kumimoji="1" lang="ja-JP" altLang="en-US" sz="2000">
                <a:latin typeface="MS PGothic" panose="020B0600070205080204" pitchFamily="34" charset="-128"/>
                <a:ea typeface="MS PGothic" panose="020B0600070205080204" pitchFamily="34" charset="-128"/>
              </a:rPr>
              <a:t>右図の</a:t>
            </a:r>
            <a:r>
              <a:rPr lang="ja-JP" altLang="en-US" sz="2000">
                <a:latin typeface="MS PGothic" panose="020B0600070205080204" pitchFamily="34" charset="-128"/>
                <a:ea typeface="MS PGothic" panose="020B0600070205080204" pitchFamily="34" charset="-128"/>
              </a:rPr>
              <a:t>ように</a:t>
            </a:r>
            <a:r>
              <a:rPr lang="en-US" altLang="ja-JP" sz="2000" dirty="0">
                <a:latin typeface="MS PGothic" panose="020B0600070205080204" pitchFamily="34" charset="-128"/>
                <a:ea typeface="MS PGothic" panose="020B0600070205080204" pitchFamily="34" charset="-128"/>
              </a:rPr>
              <a:t>①</a:t>
            </a:r>
            <a:r>
              <a:rPr lang="ja-JP" altLang="en-US" sz="2000">
                <a:latin typeface="MS PGothic" panose="020B0600070205080204" pitchFamily="34" charset="-128"/>
                <a:ea typeface="MS PGothic" panose="020B0600070205080204" pitchFamily="34" charset="-128"/>
              </a:rPr>
              <a:t>食事のためのインスリン＋②食前血糖値に合わせた補正インスリン分、の合計を注射する手法があります。</a:t>
            </a:r>
            <a:endParaRPr kumimoji="1" lang="ja-JP" altLang="en-US" sz="2000">
              <a:latin typeface="MS PGothic" panose="020B0600070205080204" pitchFamily="34" charset="-128"/>
              <a:ea typeface="MS PGothic" panose="020B0600070205080204" pitchFamily="34" charset="-128"/>
            </a:endParaRPr>
          </a:p>
        </p:txBody>
      </p:sp>
      <p:sp>
        <p:nvSpPr>
          <p:cNvPr id="2" name="タイトル 1"/>
          <p:cNvSpPr>
            <a:spLocks noGrp="1"/>
          </p:cNvSpPr>
          <p:nvPr>
            <p:ph type="title"/>
          </p:nvPr>
        </p:nvSpPr>
        <p:spPr>
          <a:xfrm>
            <a:off x="560716" y="274638"/>
            <a:ext cx="8126083" cy="1786210"/>
          </a:xfrm>
        </p:spPr>
        <p:txBody>
          <a:bodyPr>
            <a:noAutofit/>
          </a:bodyPr>
          <a:lstStyle/>
          <a:p>
            <a:pPr algn="l">
              <a:lnSpc>
                <a:spcPct val="100000"/>
              </a:lnSpc>
            </a:pPr>
            <a:r>
              <a:rPr lang="ja-JP" altLang="en-US" sz="2800" b="1" spc="-150">
                <a:latin typeface="ＭＳ Ｐゴシック" panose="020B0600070205080204" pitchFamily="50" charset="-128"/>
                <a:ea typeface="ＭＳ Ｐゴシック" panose="020B0600070205080204" pitchFamily="50" charset="-128"/>
              </a:rPr>
              <a:t>カーボカウント</a:t>
            </a:r>
            <a:r>
              <a:rPr lang="ja-JP" altLang="ja-JP" sz="2800" b="1" spc="-150">
                <a:latin typeface="ＭＳ Ｐゴシック" panose="020B0600070205080204" pitchFamily="50" charset="-128"/>
                <a:ea typeface="ＭＳ Ｐゴシック" panose="020B0600070205080204" pitchFamily="50" charset="-128"/>
              </a:rPr>
              <a:t>：</a:t>
            </a:r>
            <a:br>
              <a:rPr lang="ja-JP" altLang="ja-JP" sz="2800" spc="-150">
                <a:latin typeface="ＭＳ Ｐゴシック" panose="020B0600070205080204" pitchFamily="50" charset="-128"/>
                <a:ea typeface="ＭＳ Ｐゴシック" panose="020B0600070205080204" pitchFamily="50" charset="-128"/>
              </a:rPr>
            </a:br>
            <a:r>
              <a:rPr lang="ja-JP" altLang="en-US" sz="2400" spc="-150">
                <a:latin typeface="ＭＳ Ｐゴシック" panose="020B0600070205080204" pitchFamily="50" charset="-128"/>
                <a:ea typeface="ＭＳ Ｐゴシック" panose="020B0600070205080204" pitchFamily="50" charset="-128"/>
              </a:rPr>
              <a:t>食事中の「糖質の量」によってインスリンの投与量を調整する方法</a:t>
            </a:r>
            <a:endParaRPr kumimoji="1" lang="ja-JP" altLang="en-US" sz="2600">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6D6E12B4-00A9-F543-B24C-806816210446}"/>
              </a:ext>
            </a:extLst>
          </p:cNvPr>
          <p:cNvSpPr txBox="1"/>
          <p:nvPr/>
        </p:nvSpPr>
        <p:spPr>
          <a:xfrm>
            <a:off x="-435429" y="2206171"/>
            <a:ext cx="184731" cy="369332"/>
          </a:xfrm>
          <a:prstGeom prst="rect">
            <a:avLst/>
          </a:prstGeom>
          <a:noFill/>
        </p:spPr>
        <p:txBody>
          <a:bodyPr wrap="none" rtlCol="0">
            <a:spAutoFit/>
          </a:bodyPr>
          <a:lstStyle/>
          <a:p>
            <a:endParaRPr kumimoji="1" lang="ja-JP" altLang="en-US"/>
          </a:p>
        </p:txBody>
      </p:sp>
      <p:sp>
        <p:nvSpPr>
          <p:cNvPr id="7" name="テキスト ボックス 6">
            <a:extLst>
              <a:ext uri="{FF2B5EF4-FFF2-40B4-BE49-F238E27FC236}">
                <a16:creationId xmlns:a16="http://schemas.microsoft.com/office/drawing/2014/main" id="{B915A035-7C43-0A45-A8BD-D5B2917B3EB9}"/>
              </a:ext>
            </a:extLst>
          </p:cNvPr>
          <p:cNvSpPr txBox="1"/>
          <p:nvPr/>
        </p:nvSpPr>
        <p:spPr>
          <a:xfrm>
            <a:off x="-638629" y="667657"/>
            <a:ext cx="184731" cy="369332"/>
          </a:xfrm>
          <a:prstGeom prst="rect">
            <a:avLst/>
          </a:prstGeom>
          <a:noFill/>
        </p:spPr>
        <p:txBody>
          <a:bodyPr wrap="none" rtlCol="0">
            <a:spAutoFit/>
          </a:bodyPr>
          <a:lstStyle/>
          <a:p>
            <a:endParaRPr kumimoji="1" lang="ja-JP" altLang="en-US"/>
          </a:p>
        </p:txBody>
      </p:sp>
      <p:sp>
        <p:nvSpPr>
          <p:cNvPr id="3" name="コンテンツ プレースホルダー 2"/>
          <p:cNvSpPr>
            <a:spLocks noGrp="1"/>
          </p:cNvSpPr>
          <p:nvPr>
            <p:ph idx="1"/>
          </p:nvPr>
        </p:nvSpPr>
        <p:spPr>
          <a:xfrm>
            <a:off x="-78765" y="1812453"/>
            <a:ext cx="9007778" cy="1988548"/>
          </a:xfrm>
        </p:spPr>
        <p:txBody>
          <a:bodyPr vert="horz" lIns="91440" tIns="45720" rIns="91440" bIns="45720" rtlCol="0" anchor="t">
            <a:normAutofit/>
          </a:bodyPr>
          <a:lstStyle/>
          <a:p>
            <a:pPr marL="457200" lvl="1" indent="0">
              <a:spcBef>
                <a:spcPts val="600"/>
              </a:spcBef>
              <a:buNone/>
            </a:pPr>
            <a:endParaRPr lang="ja-JP" altLang="ja-JP" sz="2000" b="1">
              <a:solidFill>
                <a:schemeClr val="accent1"/>
              </a:solidFill>
              <a:latin typeface="ＭＳ Ｐゴシック" panose="020B0600070205080204" pitchFamily="50" charset="-128"/>
              <a:ea typeface="ＭＳ Ｐゴシック" panose="020B0600070205080204" pitchFamily="50" charset="-128"/>
            </a:endParaRPr>
          </a:p>
          <a:p>
            <a:pPr lvl="1">
              <a:spcBef>
                <a:spcPts val="600"/>
              </a:spcBef>
            </a:pPr>
            <a:r>
              <a:rPr lang="ja-JP" altLang="en-US" sz="2000">
                <a:latin typeface="ＭＳ Ｐゴシック" panose="020B0600070205080204" pitchFamily="50" charset="-128"/>
                <a:ea typeface="ＭＳ Ｐゴシック" panose="020B0600070205080204" pitchFamily="50" charset="-128"/>
              </a:rPr>
              <a:t>３大栄養素のうち、炭水化物（＝</a:t>
            </a:r>
            <a:r>
              <a:rPr lang="ja-JP" altLang="en-US" sz="2000" u="sng">
                <a:latin typeface="ＭＳ Ｐゴシック" panose="020B0600070205080204" pitchFamily="50" charset="-128"/>
                <a:ea typeface="ＭＳ Ｐゴシック" panose="020B0600070205080204" pitchFamily="50" charset="-128"/>
              </a:rPr>
              <a:t>糖質</a:t>
            </a:r>
            <a:r>
              <a:rPr lang="ja-JP" altLang="en-US" sz="2000">
                <a:latin typeface="ＭＳ Ｐゴシック" panose="020B0600070205080204" pitchFamily="50" charset="-128"/>
                <a:ea typeface="ＭＳ Ｐゴシック" panose="020B0600070205080204" pitchFamily="50" charset="-128"/>
              </a:rPr>
              <a:t>＋食物繊維）は血糖の上がりやすさに最も関係している</a:t>
            </a:r>
            <a:endParaRPr lang="en-US" altLang="ja-JP" sz="2000" dirty="0">
              <a:latin typeface="ＭＳ Ｐゴシック" panose="020B0600070205080204" pitchFamily="50" charset="-128"/>
              <a:ea typeface="ＭＳ Ｐゴシック" panose="020B0600070205080204" pitchFamily="50" charset="-128"/>
            </a:endParaRPr>
          </a:p>
          <a:p>
            <a:pPr lvl="1">
              <a:spcBef>
                <a:spcPts val="600"/>
              </a:spcBef>
            </a:pPr>
            <a:r>
              <a:rPr lang="ja-JP" altLang="en-US" sz="2000">
                <a:latin typeface="ＭＳ Ｐゴシック" panose="020B0600070205080204" pitchFamily="50" charset="-128"/>
                <a:ea typeface="ＭＳ Ｐゴシック" panose="020B0600070205080204" pitchFamily="50" charset="-128"/>
              </a:rPr>
              <a:t>摂取した糖質量に合わせてインスリン量を調整する手法</a:t>
            </a:r>
            <a:endParaRPr lang="en-US" altLang="ja-JP" sz="2000" dirty="0">
              <a:latin typeface="ＭＳ Ｐゴシック" panose="020B0600070205080204" pitchFamily="50" charset="-128"/>
              <a:ea typeface="ＭＳ Ｐゴシック" panose="020B0600070205080204" pitchFamily="50" charset="-128"/>
            </a:endParaRPr>
          </a:p>
          <a:p>
            <a:pPr lvl="1">
              <a:spcBef>
                <a:spcPts val="600"/>
              </a:spcBef>
            </a:pPr>
            <a:r>
              <a:rPr lang="ja-JP" altLang="en-US" sz="2000">
                <a:latin typeface="ＭＳ Ｐゴシック" panose="020B0600070205080204" pitchFamily="50" charset="-128"/>
                <a:ea typeface="ＭＳ Ｐゴシック" panose="020B0600070205080204" pitchFamily="50" charset="-128"/>
              </a:rPr>
              <a:t>糖質の多い食事例：ごはん、パン、麺などの穀物、いも、くだもの、ジュース等</a:t>
            </a:r>
            <a:endParaRPr lang="en-US" altLang="ja-JP" sz="2000" dirty="0">
              <a:latin typeface="ＭＳ Ｐゴシック" panose="020B0600070205080204" pitchFamily="50" charset="-128"/>
              <a:ea typeface="ＭＳ Ｐゴシック" panose="020B0600070205080204" pitchFamily="50" charset="-128"/>
            </a:endParaRPr>
          </a:p>
          <a:p>
            <a:pPr lvl="2">
              <a:buFont typeface="システムフォント"/>
              <a:buChar char="-"/>
            </a:pPr>
            <a:endParaRPr lang="en-US" altLang="ja-JP" sz="1400" dirty="0">
              <a:latin typeface="ＭＳ Ｐゴシック" panose="020B0600070205080204" pitchFamily="50" charset="-128"/>
              <a:ea typeface="ＭＳ Ｐゴシック" panose="020B0600070205080204" pitchFamily="50" charset="-128"/>
            </a:endParaRPr>
          </a:p>
          <a:p>
            <a:pPr marL="457200" lvl="1" indent="0">
              <a:buNone/>
            </a:pPr>
            <a:endParaRPr lang="ja-JP" altLang="ja-JP" sz="1400">
              <a:latin typeface="ＭＳ Ｐゴシック" panose="020B0600070205080204" pitchFamily="50" charset="-128"/>
              <a:ea typeface="ＭＳ Ｐゴシック" panose="020B0600070205080204" pitchFamily="50" charset="-128"/>
            </a:endParaRPr>
          </a:p>
        </p:txBody>
      </p:sp>
      <p:grpSp>
        <p:nvGrpSpPr>
          <p:cNvPr id="4" name="グループ化 3">
            <a:extLst>
              <a:ext uri="{FF2B5EF4-FFF2-40B4-BE49-F238E27FC236}">
                <a16:creationId xmlns:a16="http://schemas.microsoft.com/office/drawing/2014/main" id="{84BFD6DA-89D6-294F-B4A1-335D5E3F63C2}"/>
              </a:ext>
            </a:extLst>
          </p:cNvPr>
          <p:cNvGrpSpPr/>
          <p:nvPr/>
        </p:nvGrpSpPr>
        <p:grpSpPr>
          <a:xfrm>
            <a:off x="2971884" y="4003531"/>
            <a:ext cx="6655121" cy="2672566"/>
            <a:chOff x="1041513" y="4008653"/>
            <a:chExt cx="6655121" cy="2672566"/>
          </a:xfrm>
        </p:grpSpPr>
        <p:sp>
          <p:nvSpPr>
            <p:cNvPr id="9" name="次の値と等しい 8">
              <a:extLst>
                <a:ext uri="{FF2B5EF4-FFF2-40B4-BE49-F238E27FC236}">
                  <a16:creationId xmlns:a16="http://schemas.microsoft.com/office/drawing/2014/main" id="{4AAC0C14-8900-4E82-A388-600E13434F17}"/>
                </a:ext>
              </a:extLst>
            </p:cNvPr>
            <p:cNvSpPr/>
            <p:nvPr/>
          </p:nvSpPr>
          <p:spPr>
            <a:xfrm rot="5400000">
              <a:off x="4409875" y="5990284"/>
              <a:ext cx="427763" cy="397396"/>
            </a:xfrm>
            <a:prstGeom prst="mathEqual">
              <a:avLst/>
            </a:prstGeom>
            <a:solidFill>
              <a:schemeClr val="tx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加算記号 9">
              <a:extLst>
                <a:ext uri="{FF2B5EF4-FFF2-40B4-BE49-F238E27FC236}">
                  <a16:creationId xmlns:a16="http://schemas.microsoft.com/office/drawing/2014/main" id="{AAEADDF7-1A62-4E32-8B53-5FFD94F40A97}"/>
                </a:ext>
              </a:extLst>
            </p:cNvPr>
            <p:cNvSpPr/>
            <p:nvPr/>
          </p:nvSpPr>
          <p:spPr>
            <a:xfrm>
              <a:off x="4369074" y="4954431"/>
              <a:ext cx="469008" cy="436334"/>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CA65C303-B0EC-4B3D-B5B5-0764F23BFBDA}"/>
                </a:ext>
              </a:extLst>
            </p:cNvPr>
            <p:cNvSpPr txBox="1"/>
            <p:nvPr/>
          </p:nvSpPr>
          <p:spPr>
            <a:xfrm>
              <a:off x="1965135" y="4008653"/>
              <a:ext cx="5033507" cy="1000274"/>
            </a:xfrm>
            <a:prstGeom prst="rect">
              <a:avLst/>
            </a:prstGeom>
            <a:noFill/>
          </p:spPr>
          <p:txBody>
            <a:bodyPr wrap="square" rtlCol="0">
              <a:spAutoFit/>
            </a:bodyPr>
            <a:lstStyle/>
            <a:p>
              <a:pPr lvl="1" algn="ctr">
                <a:spcBef>
                  <a:spcPts val="600"/>
                </a:spcBef>
              </a:pPr>
              <a:r>
                <a:rPr lang="en-US" altLang="ja-JP" dirty="0">
                  <a:latin typeface="ＭＳ Ｐゴシック" panose="020B0600070205080204" pitchFamily="50" charset="-128"/>
                  <a:ea typeface="ＭＳ Ｐゴシック" panose="020B0600070205080204" pitchFamily="50" charset="-128"/>
                </a:rPr>
                <a:t>①</a:t>
              </a:r>
              <a:r>
                <a:rPr lang="ja-JP" altLang="en-US">
                  <a:latin typeface="ＭＳ Ｐゴシック" panose="020B0600070205080204" pitchFamily="50" charset="-128"/>
                  <a:ea typeface="ＭＳ Ｐゴシック" panose="020B0600070205080204" pitchFamily="50" charset="-128"/>
                </a:rPr>
                <a:t>食事のためのインスリン</a:t>
              </a:r>
              <a:endParaRPr lang="en-US" altLang="ja-JP" dirty="0">
                <a:latin typeface="ＭＳ Ｐゴシック" panose="020B0600070205080204" pitchFamily="50" charset="-128"/>
                <a:ea typeface="ＭＳ Ｐゴシック" panose="020B0600070205080204" pitchFamily="50" charset="-128"/>
              </a:endParaRPr>
            </a:p>
            <a:p>
              <a:pPr lvl="1" algn="ctr">
                <a:spcBef>
                  <a:spcPts val="600"/>
                </a:spcBef>
              </a:pPr>
              <a:r>
                <a:rPr lang="ja-JP" altLang="en-US">
                  <a:latin typeface="ＭＳ Ｐゴシック" panose="020B0600070205080204" pitchFamily="50" charset="-128"/>
                  <a:ea typeface="ＭＳ Ｐゴシック" panose="020B0600070205080204" pitchFamily="50" charset="-128"/>
                </a:rPr>
                <a:t>（糖質</a:t>
              </a:r>
              <a:r>
                <a:rPr lang="en-US" altLang="ja-JP" dirty="0">
                  <a:latin typeface="ＭＳ Ｐゴシック" panose="020B0600070205080204" pitchFamily="50" charset="-128"/>
                  <a:ea typeface="ＭＳ Ｐゴシック" panose="020B0600070205080204" pitchFamily="50" charset="-128"/>
                </a:rPr>
                <a:t>g/</a:t>
              </a:r>
              <a:r>
                <a:rPr lang="ja-JP" altLang="en-US">
                  <a:latin typeface="ＭＳ Ｐゴシック" panose="020B0600070205080204" pitchFamily="50" charset="-128"/>
                  <a:ea typeface="ＭＳ Ｐゴシック" panose="020B0600070205080204" pitchFamily="50" charset="-128"/>
                </a:rPr>
                <a:t>インスリン比：</a:t>
              </a:r>
              <a:r>
                <a:rPr lang="en-US" altLang="ja-JP" dirty="0">
                  <a:latin typeface="ＭＳ Ｐゴシック" panose="020B0600070205080204" pitchFamily="50" charset="-128"/>
                  <a:ea typeface="ＭＳ Ｐゴシック" panose="020B0600070205080204" pitchFamily="50" charset="-128"/>
                </a:rPr>
                <a:t>1</a:t>
              </a:r>
              <a:r>
                <a:rPr lang="ja-JP" altLang="en-US">
                  <a:latin typeface="ＭＳ Ｐゴシック" panose="020B0600070205080204" pitchFamily="50" charset="-128"/>
                  <a:ea typeface="ＭＳ Ｐゴシック" panose="020B0600070205080204" pitchFamily="50" charset="-128"/>
                </a:rPr>
                <a:t>単位で炭水化物</a:t>
              </a:r>
              <a:r>
                <a:rPr lang="en-US" altLang="ja-JP" dirty="0">
                  <a:latin typeface="ＭＳ Ｐゴシック" panose="020B0600070205080204" pitchFamily="50" charset="-128"/>
                  <a:ea typeface="ＭＳ Ｐゴシック" panose="020B0600070205080204" pitchFamily="50" charset="-128"/>
                </a:rPr>
                <a:t> </a:t>
              </a:r>
              <a:r>
                <a:rPr lang="ja-JP" altLang="en-US">
                  <a:latin typeface="ＭＳ Ｐゴシック" panose="020B0600070205080204" pitchFamily="50" charset="-128"/>
                  <a:ea typeface="ＭＳ Ｐゴシック" panose="020B0600070205080204" pitchFamily="50" charset="-128"/>
                </a:rPr>
                <a:t>何</a:t>
              </a:r>
              <a:r>
                <a:rPr lang="en-US" altLang="ja-JP" dirty="0">
                  <a:latin typeface="ＭＳ Ｐゴシック" panose="020B0600070205080204" pitchFamily="50" charset="-128"/>
                  <a:ea typeface="ＭＳ Ｐゴシック" panose="020B0600070205080204" pitchFamily="50" charset="-128"/>
                </a:rPr>
                <a:t>g</a:t>
              </a:r>
              <a:r>
                <a:rPr lang="ja-JP" altLang="en-US">
                  <a:latin typeface="ＭＳ Ｐゴシック" panose="020B0600070205080204" pitchFamily="50" charset="-128"/>
                  <a:ea typeface="ＭＳ Ｐゴシック" panose="020B0600070205080204" pitchFamily="50" charset="-128"/>
                </a:rPr>
                <a:t>に対応できるか）</a:t>
              </a:r>
              <a:endParaRPr lang="en-US" altLang="ja-JP" dirty="0">
                <a:latin typeface="ＭＳ Ｐゴシック" panose="020B0600070205080204" pitchFamily="50" charset="-128"/>
                <a:ea typeface="ＭＳ Ｐゴシック" panose="020B0600070205080204" pitchFamily="50" charset="-128"/>
              </a:endParaRPr>
            </a:p>
          </p:txBody>
        </p:sp>
        <p:sp>
          <p:nvSpPr>
            <p:cNvPr id="17" name="テキスト ボックス 16">
              <a:extLst>
                <a:ext uri="{FF2B5EF4-FFF2-40B4-BE49-F238E27FC236}">
                  <a16:creationId xmlns:a16="http://schemas.microsoft.com/office/drawing/2014/main" id="{7B9F62D2-61E3-4EE8-9C68-BA3A89012C0A}"/>
                </a:ext>
              </a:extLst>
            </p:cNvPr>
            <p:cNvSpPr txBox="1"/>
            <p:nvPr/>
          </p:nvSpPr>
          <p:spPr>
            <a:xfrm>
              <a:off x="1041513" y="5316996"/>
              <a:ext cx="6655121" cy="723275"/>
            </a:xfrm>
            <a:prstGeom prst="rect">
              <a:avLst/>
            </a:prstGeom>
            <a:noFill/>
          </p:spPr>
          <p:txBody>
            <a:bodyPr wrap="square" rtlCol="0">
              <a:spAutoFit/>
            </a:bodyPr>
            <a:lstStyle/>
            <a:p>
              <a:pPr lvl="1" algn="ctr">
                <a:spcBef>
                  <a:spcPts val="600"/>
                </a:spcBef>
              </a:pPr>
              <a:r>
                <a:rPr lang="en-US" altLang="ja-JP" dirty="0">
                  <a:latin typeface="ＭＳ Ｐゴシック" panose="020B0600070205080204" pitchFamily="50" charset="-128"/>
                  <a:ea typeface="ＭＳ Ｐゴシック" panose="020B0600070205080204" pitchFamily="50" charset="-128"/>
                </a:rPr>
                <a:t>②</a:t>
              </a:r>
              <a:r>
                <a:rPr lang="ja-JP" altLang="en-US">
                  <a:latin typeface="ＭＳ Ｐゴシック" panose="020B0600070205080204" pitchFamily="50" charset="-128"/>
                  <a:ea typeface="ＭＳ Ｐゴシック" panose="020B0600070205080204" pitchFamily="50" charset="-128"/>
                </a:rPr>
                <a:t>食前血糖の補正のためのインスリン</a:t>
              </a:r>
              <a:endParaRPr lang="en-US" altLang="ja-JP" dirty="0">
                <a:latin typeface="ＭＳ Ｐゴシック" panose="020B0600070205080204" pitchFamily="50" charset="-128"/>
                <a:ea typeface="ＭＳ Ｐゴシック" panose="020B0600070205080204" pitchFamily="50" charset="-128"/>
              </a:endParaRPr>
            </a:p>
            <a:p>
              <a:pPr lvl="1" algn="ctr">
                <a:spcBef>
                  <a:spcPts val="600"/>
                </a:spcBef>
              </a:pPr>
              <a:r>
                <a:rPr lang="ja-JP" altLang="en-US">
                  <a:latin typeface="ＭＳ Ｐゴシック" panose="020B0600070205080204" pitchFamily="50" charset="-128"/>
                  <a:ea typeface="ＭＳ Ｐゴシック" panose="020B0600070205080204" pitchFamily="50" charset="-128"/>
                </a:rPr>
                <a:t>（インスリン効果値：</a:t>
              </a:r>
              <a:r>
                <a:rPr lang="en-US" altLang="ja-JP" dirty="0">
                  <a:latin typeface="ＭＳ Ｐゴシック" panose="020B0600070205080204" pitchFamily="50" charset="-128"/>
                  <a:ea typeface="ＭＳ Ｐゴシック" panose="020B0600070205080204" pitchFamily="50" charset="-128"/>
                </a:rPr>
                <a:t>1</a:t>
              </a:r>
              <a:r>
                <a:rPr lang="ja-JP" altLang="en-US">
                  <a:latin typeface="ＭＳ Ｐゴシック" panose="020B0600070205080204" pitchFamily="50" charset="-128"/>
                  <a:ea typeface="ＭＳ Ｐゴシック" panose="020B0600070205080204" pitchFamily="50" charset="-128"/>
                </a:rPr>
                <a:t>単位打つと下がる血糖値の幅）</a:t>
              </a:r>
              <a:endParaRPr lang="en-US" altLang="ja-JP" dirty="0">
                <a:latin typeface="ＭＳ Ｐゴシック" panose="020B0600070205080204" pitchFamily="50" charset="-128"/>
                <a:ea typeface="ＭＳ Ｐゴシック" panose="020B0600070205080204" pitchFamily="50" charset="-128"/>
              </a:endParaRPr>
            </a:p>
          </p:txBody>
        </p:sp>
        <p:sp>
          <p:nvSpPr>
            <p:cNvPr id="18" name="テキスト ボックス 17">
              <a:extLst>
                <a:ext uri="{FF2B5EF4-FFF2-40B4-BE49-F238E27FC236}">
                  <a16:creationId xmlns:a16="http://schemas.microsoft.com/office/drawing/2014/main" id="{99694F9E-697B-4B1C-BCB0-8DC45223FEBD}"/>
                </a:ext>
              </a:extLst>
            </p:cNvPr>
            <p:cNvSpPr txBox="1"/>
            <p:nvPr/>
          </p:nvSpPr>
          <p:spPr>
            <a:xfrm>
              <a:off x="3396896" y="6311887"/>
              <a:ext cx="3106754" cy="369332"/>
            </a:xfrm>
            <a:prstGeom prst="rect">
              <a:avLst/>
            </a:prstGeom>
            <a:noFill/>
          </p:spPr>
          <p:txBody>
            <a:bodyPr wrap="square" rtlCol="0">
              <a:spAutoFit/>
            </a:bodyPr>
            <a:lstStyle/>
            <a:p>
              <a:r>
                <a:rPr lang="ja-JP" altLang="en-US">
                  <a:latin typeface="ＭＳ Ｐゴシック" panose="020B0600070205080204" pitchFamily="50" charset="-128"/>
                  <a:ea typeface="ＭＳ Ｐゴシック" panose="020B0600070205080204" pitchFamily="50" charset="-128"/>
                </a:rPr>
                <a:t>食前に打つインスリン量</a:t>
              </a:r>
              <a:endParaRPr lang="en-US" altLang="ja-JP" dirty="0">
                <a:latin typeface="ＭＳ Ｐゴシック" panose="020B0600070205080204" pitchFamily="50" charset="-128"/>
                <a:ea typeface="ＭＳ Ｐゴシック" panose="020B0600070205080204" pitchFamily="50" charset="-128"/>
              </a:endParaRPr>
            </a:p>
          </p:txBody>
        </p:sp>
      </p:grpSp>
    </p:spTree>
    <p:extLst>
      <p:ext uri="{BB962C8B-B14F-4D97-AF65-F5344CB8AC3E}">
        <p14:creationId xmlns:p14="http://schemas.microsoft.com/office/powerpoint/2010/main" val="543499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txBox="1">
            <a:spLocks/>
          </p:cNvSpPr>
          <p:nvPr/>
        </p:nvSpPr>
        <p:spPr>
          <a:xfrm>
            <a:off x="547243" y="1165023"/>
            <a:ext cx="8435399" cy="6510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110000"/>
              </a:lnSpc>
              <a:spcBef>
                <a:spcPts val="0"/>
              </a:spcBef>
              <a:buNone/>
            </a:pPr>
            <a:r>
              <a:rPr lang="ja-JP" altLang="en-US" sz="2000" spc="-150">
                <a:latin typeface="ＭＳ Ｐゴシック" panose="020B0600070205080204" pitchFamily="50" charset="-128"/>
                <a:ea typeface="ＭＳ Ｐゴシック" panose="020B0600070205080204" pitchFamily="50" charset="-128"/>
              </a:rPr>
              <a:t>医師より、</a:t>
            </a:r>
            <a:r>
              <a:rPr lang="ja-JP" altLang="en-US" sz="2000">
                <a:latin typeface="ＭＳ Ｐゴシック" panose="020B0600070205080204" pitchFamily="50" charset="-128"/>
                <a:ea typeface="ＭＳ Ｐゴシック" panose="020B0600070205080204" pitchFamily="50" charset="-128"/>
              </a:rPr>
              <a:t>患者</a:t>
            </a:r>
            <a:r>
              <a:rPr lang="en-US" altLang="ja-JP" sz="2000">
                <a:latin typeface="ＭＳ Ｐゴシック" panose="020B0600070205080204" pitchFamily="50" charset="-128"/>
                <a:ea typeface="ＭＳ Ｐゴシック" panose="020B0600070205080204" pitchFamily="50" charset="-128"/>
              </a:rPr>
              <a:t>D</a:t>
            </a:r>
            <a:r>
              <a:rPr lang="ja-JP" altLang="en-US" sz="2000" spc="-150" err="1">
                <a:latin typeface="ＭＳ Ｐゴシック" panose="020B0600070205080204" pitchFamily="50" charset="-128"/>
                <a:ea typeface="ＭＳ Ｐゴシック" panose="020B0600070205080204" pitchFamily="50" charset="-128"/>
              </a:rPr>
              <a:t>さんに</a:t>
            </a:r>
            <a:r>
              <a:rPr lang="ja-JP" altLang="en-US" sz="2000" spc="-150">
                <a:latin typeface="ＭＳ Ｐゴシック" panose="020B0600070205080204" pitchFamily="50" charset="-128"/>
                <a:ea typeface="ＭＳ Ｐゴシック" panose="020B0600070205080204" pitchFamily="50" charset="-128"/>
              </a:rPr>
              <a:t>対して</a:t>
            </a:r>
            <a:r>
              <a:rPr lang="ja-JP" altLang="en-US" sz="2000" spc="-150">
                <a:solidFill>
                  <a:schemeClr val="accent1"/>
                </a:solidFill>
                <a:latin typeface="ＭＳ Ｐゴシック" panose="020B0600070205080204" pitchFamily="50" charset="-128"/>
                <a:ea typeface="ＭＳ Ｐゴシック" panose="020B0600070205080204" pitchFamily="50" charset="-128"/>
              </a:rPr>
              <a:t>“固定＋血糖スライディングスケール”</a:t>
            </a:r>
            <a:r>
              <a:rPr lang="ja-JP" altLang="en-US" sz="2000" spc="-150">
                <a:latin typeface="ＭＳ Ｐゴシック" panose="020B0600070205080204" pitchFamily="50" charset="-128"/>
                <a:ea typeface="ＭＳ Ｐゴシック" panose="020B0600070205080204" pitchFamily="50" charset="-128"/>
              </a:rPr>
              <a:t>の指示があった。</a:t>
            </a:r>
            <a:endParaRPr lang="en-US" altLang="ja-JP" sz="2000" spc="-150">
              <a:latin typeface="ＭＳ Ｐゴシック" panose="020B0600070205080204" pitchFamily="50" charset="-128"/>
              <a:ea typeface="ＭＳ Ｐゴシック" panose="020B0600070205080204" pitchFamily="50" charset="-128"/>
            </a:endParaRPr>
          </a:p>
        </p:txBody>
      </p:sp>
      <p:sp>
        <p:nvSpPr>
          <p:cNvPr id="6" name="テキスト ボックス 5"/>
          <p:cNvSpPr txBox="1"/>
          <p:nvPr/>
        </p:nvSpPr>
        <p:spPr>
          <a:xfrm>
            <a:off x="81888" y="1731890"/>
            <a:ext cx="4434370"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pc="-300">
                <a:latin typeface="ＭＳ Ｐゴシック" panose="020B0600070205080204" pitchFamily="50" charset="-128"/>
                <a:ea typeface="ＭＳ Ｐゴシック" panose="020B0600070205080204" pitchFamily="50" charset="-128"/>
              </a:rPr>
              <a:t>インスリン</a:t>
            </a:r>
            <a:r>
              <a:rPr lang="ja-JP" altLang="en-US">
                <a:latin typeface="ＭＳ Ｐゴシック" panose="020B0600070205080204" pitchFamily="50" charset="-128"/>
                <a:ea typeface="ＭＳ Ｐゴシック" panose="020B0600070205080204" pitchFamily="50" charset="-128"/>
              </a:rPr>
              <a:t>固定注射指示</a:t>
            </a:r>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kumimoji="1" lang="ja-JP" altLang="en-US"/>
          </a:p>
        </p:txBody>
      </p:sp>
      <p:sp>
        <p:nvSpPr>
          <p:cNvPr id="7" name="テキスト ボックス 6"/>
          <p:cNvSpPr txBox="1"/>
          <p:nvPr/>
        </p:nvSpPr>
        <p:spPr>
          <a:xfrm>
            <a:off x="4620274" y="1731663"/>
            <a:ext cx="4176464"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a:latin typeface="ＭＳ Ｐゴシック" panose="020B0600070205080204" pitchFamily="50" charset="-128"/>
                <a:ea typeface="ＭＳ Ｐゴシック" panose="020B0600070205080204" pitchFamily="50" charset="-128"/>
              </a:rPr>
              <a:t>血糖スライディングスケール指示</a:t>
            </a:r>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endParaRPr lang="en-US" altLang="ja-JP">
              <a:latin typeface="ＭＳ Ｐゴシック" panose="020B0600070205080204" pitchFamily="50" charset="-128"/>
              <a:ea typeface="ＭＳ Ｐゴシック" panose="020B0600070205080204" pitchFamily="50" charset="-128"/>
            </a:endParaRPr>
          </a:p>
          <a:p>
            <a:r>
              <a:rPr lang="ja-JP" altLang="en-US"/>
              <a:t>　</a:t>
            </a:r>
            <a:endParaRPr lang="en-US" altLang="ja-JP"/>
          </a:p>
          <a:p>
            <a:endParaRPr kumimoji="1" lang="ja-JP" altLang="en-US"/>
          </a:p>
        </p:txBody>
      </p:sp>
      <p:graphicFrame>
        <p:nvGraphicFramePr>
          <p:cNvPr id="8" name="表 7"/>
          <p:cNvGraphicFramePr>
            <a:graphicFrameLocks noGrp="1"/>
          </p:cNvGraphicFramePr>
          <p:nvPr>
            <p:extLst>
              <p:ext uri="{D42A27DB-BD31-4B8C-83A1-F6EECF244321}">
                <p14:modId xmlns:p14="http://schemas.microsoft.com/office/powerpoint/2010/main" val="3653395926"/>
              </p:ext>
            </p:extLst>
          </p:nvPr>
        </p:nvGraphicFramePr>
        <p:xfrm>
          <a:off x="178042" y="2094826"/>
          <a:ext cx="4256327" cy="822960"/>
        </p:xfrm>
        <a:graphic>
          <a:graphicData uri="http://schemas.openxmlformats.org/drawingml/2006/table">
            <a:tbl>
              <a:tblPr firstRow="1" bandRow="1">
                <a:tableStyleId>{5940675A-B579-460E-94D1-54222C63F5DA}</a:tableStyleId>
              </a:tblPr>
              <a:tblGrid>
                <a:gridCol w="1079843">
                  <a:extLst>
                    <a:ext uri="{9D8B030D-6E8A-4147-A177-3AD203B41FA5}">
                      <a16:colId xmlns:a16="http://schemas.microsoft.com/office/drawing/2014/main" val="20000"/>
                    </a:ext>
                  </a:extLst>
                </a:gridCol>
                <a:gridCol w="794121">
                  <a:extLst>
                    <a:ext uri="{9D8B030D-6E8A-4147-A177-3AD203B41FA5}">
                      <a16:colId xmlns:a16="http://schemas.microsoft.com/office/drawing/2014/main" val="20001"/>
                    </a:ext>
                  </a:extLst>
                </a:gridCol>
                <a:gridCol w="803337">
                  <a:extLst>
                    <a:ext uri="{9D8B030D-6E8A-4147-A177-3AD203B41FA5}">
                      <a16:colId xmlns:a16="http://schemas.microsoft.com/office/drawing/2014/main" val="20002"/>
                    </a:ext>
                  </a:extLst>
                </a:gridCol>
                <a:gridCol w="810883">
                  <a:extLst>
                    <a:ext uri="{9D8B030D-6E8A-4147-A177-3AD203B41FA5}">
                      <a16:colId xmlns:a16="http://schemas.microsoft.com/office/drawing/2014/main" val="20003"/>
                    </a:ext>
                  </a:extLst>
                </a:gridCol>
                <a:gridCol w="768143">
                  <a:extLst>
                    <a:ext uri="{9D8B030D-6E8A-4147-A177-3AD203B41FA5}">
                      <a16:colId xmlns:a16="http://schemas.microsoft.com/office/drawing/2014/main" val="20004"/>
                    </a:ext>
                  </a:extLst>
                </a:gridCol>
              </a:tblGrid>
              <a:tr h="231775">
                <a:tc>
                  <a:txBody>
                    <a:bodyPr/>
                    <a:lstStyle/>
                    <a:p>
                      <a:endParaRPr kumimoji="1" lang="ja-JP" altLang="en-US" sz="1200" spc="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朝食直前</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昼食直前</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夕食直前</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眠前</a:t>
                      </a:r>
                    </a:p>
                  </a:txBody>
                  <a:tcPr/>
                </a:tc>
                <a:extLst>
                  <a:ext uri="{0D108BD9-81ED-4DB2-BD59-A6C34878D82A}">
                    <a16:rowId xmlns:a16="http://schemas.microsoft.com/office/drawing/2014/main" val="10000"/>
                  </a:ext>
                </a:extLst>
              </a:tr>
              <a:tr h="231775">
                <a:tc>
                  <a:txBody>
                    <a:bodyPr/>
                    <a:lstStyle/>
                    <a:p>
                      <a:r>
                        <a:rPr kumimoji="1" lang="ja-JP" altLang="en-US" sz="1200" spc="0" baseline="0">
                          <a:latin typeface="ＭＳ Ｐゴシック" panose="020B0600070205080204" pitchFamily="50" charset="-128"/>
                          <a:ea typeface="ＭＳ Ｐゴシック" panose="020B0600070205080204" pitchFamily="50" charset="-128"/>
                        </a:rPr>
                        <a:t>ノボラピッド</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４単位</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４単位</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４単位</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spc="0">
                          <a:latin typeface="ＭＳ Ｐゴシック" panose="020B0600070205080204" pitchFamily="50" charset="-128"/>
                          <a:ea typeface="ＭＳ Ｐゴシック" panose="020B0600070205080204" pitchFamily="50" charset="-128"/>
                        </a:rPr>
                        <a:t>－</a:t>
                      </a:r>
                    </a:p>
                  </a:txBody>
                  <a:tcPr/>
                </a:tc>
                <a:extLst>
                  <a:ext uri="{0D108BD9-81ED-4DB2-BD59-A6C34878D82A}">
                    <a16:rowId xmlns:a16="http://schemas.microsoft.com/office/drawing/2014/main" val="10001"/>
                  </a:ext>
                </a:extLst>
              </a:tr>
              <a:tr h="256530">
                <a:tc>
                  <a:txBody>
                    <a:bodyPr/>
                    <a:lstStyle/>
                    <a:p>
                      <a:r>
                        <a:rPr kumimoji="1" lang="ja-JP" altLang="en-US" sz="1200" spc="0">
                          <a:latin typeface="ＭＳ Ｐゴシック" panose="020B0600070205080204" pitchFamily="50" charset="-128"/>
                          <a:ea typeface="ＭＳ Ｐゴシック" panose="020B0600070205080204" pitchFamily="50" charset="-128"/>
                        </a:rPr>
                        <a:t>ランタス</a:t>
                      </a:r>
                      <a:r>
                        <a:rPr kumimoji="1" lang="en-US" altLang="ja-JP" sz="1200" spc="0">
                          <a:latin typeface="ＭＳ Ｐゴシック" panose="020B0600070205080204" pitchFamily="50" charset="-128"/>
                          <a:ea typeface="ＭＳ Ｐゴシック" panose="020B0600070205080204" pitchFamily="50" charset="-128"/>
                        </a:rPr>
                        <a:t>XR</a:t>
                      </a:r>
                      <a:endParaRPr kumimoji="1" lang="ja-JP" altLang="en-US" sz="1200" spc="0">
                        <a:latin typeface="ＭＳ Ｐゴシック" panose="020B0600070205080204" pitchFamily="50" charset="-128"/>
                        <a:ea typeface="ＭＳ Ｐゴシック" panose="020B0600070205080204" pitchFamily="50" charset="-12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spc="0">
                          <a:latin typeface="ＭＳ Ｐゴシック" panose="020B0600070205080204" pitchFamily="50" charset="-128"/>
                          <a:ea typeface="ＭＳ Ｐゴシック" panose="020B0600070205080204" pitchFamily="50" charset="-128"/>
                        </a:rPr>
                        <a:t>－</a:t>
                      </a:r>
                    </a:p>
                  </a:txBody>
                  <a:tcPr/>
                </a:tc>
                <a:tc>
                  <a:txBody>
                    <a:bodyPr/>
                    <a:lstStyle/>
                    <a:p>
                      <a:pPr algn="ctr"/>
                      <a:r>
                        <a:rPr kumimoji="1" lang="ja-JP" altLang="en-US" sz="1200" spc="0">
                          <a:latin typeface="ＭＳ Ｐゴシック" panose="020B0600070205080204" pitchFamily="50" charset="-128"/>
                          <a:ea typeface="ＭＳ Ｐゴシック" panose="020B0600070205080204" pitchFamily="50" charset="-128"/>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spc="0">
                          <a:latin typeface="ＭＳ Ｐゴシック" panose="020B0600070205080204" pitchFamily="50" charset="-128"/>
                          <a:ea typeface="ＭＳ Ｐゴシック" panose="020B0600070205080204" pitchFamily="50" charset="-128"/>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spc="0">
                          <a:latin typeface="ＭＳ Ｐゴシック" panose="020B0600070205080204" pitchFamily="50" charset="-128"/>
                          <a:ea typeface="ＭＳ Ｐゴシック" panose="020B0600070205080204" pitchFamily="50" charset="-128"/>
                        </a:rPr>
                        <a:t>１６単位</a:t>
                      </a:r>
                    </a:p>
                  </a:txBody>
                  <a:tcPr/>
                </a:tc>
                <a:extLst>
                  <a:ext uri="{0D108BD9-81ED-4DB2-BD59-A6C34878D82A}">
                    <a16:rowId xmlns:a16="http://schemas.microsoft.com/office/drawing/2014/main" val="10002"/>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772963561"/>
              </p:ext>
            </p:extLst>
          </p:nvPr>
        </p:nvGraphicFramePr>
        <p:xfrm>
          <a:off x="4764942" y="2094826"/>
          <a:ext cx="3912096" cy="1645920"/>
        </p:xfrm>
        <a:graphic>
          <a:graphicData uri="http://schemas.openxmlformats.org/drawingml/2006/table">
            <a:tbl>
              <a:tblPr firstRow="1" bandRow="1">
                <a:tableStyleId>{5940675A-B579-460E-94D1-54222C63F5DA}</a:tableStyleId>
              </a:tblPr>
              <a:tblGrid>
                <a:gridCol w="1295816">
                  <a:extLst>
                    <a:ext uri="{9D8B030D-6E8A-4147-A177-3AD203B41FA5}">
                      <a16:colId xmlns:a16="http://schemas.microsoft.com/office/drawing/2014/main" val="20000"/>
                    </a:ext>
                  </a:extLst>
                </a:gridCol>
                <a:gridCol w="2616280">
                  <a:extLst>
                    <a:ext uri="{9D8B030D-6E8A-4147-A177-3AD203B41FA5}">
                      <a16:colId xmlns:a16="http://schemas.microsoft.com/office/drawing/2014/main" val="20001"/>
                    </a:ext>
                  </a:extLst>
                </a:gridCol>
              </a:tblGrid>
              <a:tr h="228890">
                <a:tc>
                  <a:txBody>
                    <a:bodyPr/>
                    <a:lstStyle/>
                    <a:p>
                      <a:r>
                        <a:rPr kumimoji="1" lang="ja-JP" altLang="en-US" sz="1200">
                          <a:latin typeface="ＭＳ Ｐゴシック" panose="020B0600070205080204" pitchFamily="50" charset="-128"/>
                          <a:ea typeface="ＭＳ Ｐゴシック" panose="020B0600070205080204" pitchFamily="50" charset="-128"/>
                        </a:rPr>
                        <a:t>血糖値</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a:latin typeface="ＭＳ Ｐゴシック" panose="020B0600070205080204" pitchFamily="50" charset="-128"/>
                          <a:ea typeface="ＭＳ Ｐゴシック" panose="020B0600070205080204" pitchFamily="50" charset="-128"/>
                        </a:rPr>
                        <a:t>食前血糖に適用</a:t>
                      </a:r>
                    </a:p>
                  </a:txBody>
                  <a:tcPr/>
                </a:tc>
                <a:extLst>
                  <a:ext uri="{0D108BD9-81ED-4DB2-BD59-A6C34878D82A}">
                    <a16:rowId xmlns:a16="http://schemas.microsoft.com/office/drawing/2014/main" val="10000"/>
                  </a:ext>
                </a:extLst>
              </a:tr>
              <a:tr h="228890">
                <a:tc>
                  <a:txBody>
                    <a:bodyPr/>
                    <a:lstStyle/>
                    <a:p>
                      <a:r>
                        <a:rPr kumimoji="1" lang="en-US" altLang="ja-JP" sz="1200">
                          <a:latin typeface="ＭＳ Ｐゴシック" panose="020B0600070205080204" pitchFamily="50" charset="-128"/>
                          <a:ea typeface="ＭＳ Ｐゴシック" panose="020B0600070205080204" pitchFamily="50" charset="-128"/>
                        </a:rPr>
                        <a:t>150</a:t>
                      </a:r>
                      <a:r>
                        <a:rPr kumimoji="1" lang="ja-JP" altLang="en-US" sz="1200">
                          <a:latin typeface="ＭＳ Ｐゴシック" panose="020B0600070205080204" pitchFamily="50" charset="-128"/>
                          <a:ea typeface="ＭＳ Ｐゴシック" panose="020B0600070205080204" pitchFamily="50" charset="-128"/>
                        </a:rPr>
                        <a:t>～</a:t>
                      </a:r>
                      <a:r>
                        <a:rPr kumimoji="1" lang="en-US" altLang="ja-JP" sz="1200">
                          <a:latin typeface="ＭＳ Ｐゴシック" panose="020B0600070205080204" pitchFamily="50" charset="-128"/>
                          <a:ea typeface="ＭＳ Ｐゴシック" panose="020B0600070205080204" pitchFamily="50" charset="-128"/>
                        </a:rPr>
                        <a:t>199mg/dl </a:t>
                      </a:r>
                      <a:endParaRPr kumimoji="1" lang="ja-JP" altLang="en-US" sz="120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a:latin typeface="ＭＳ Ｐゴシック" panose="020B0600070205080204" pitchFamily="50" charset="-128"/>
                          <a:ea typeface="ＭＳ Ｐゴシック" panose="020B0600070205080204" pitchFamily="50" charset="-128"/>
                        </a:rPr>
                        <a:t>ノボラピッド　２単位</a:t>
                      </a:r>
                    </a:p>
                  </a:txBody>
                  <a:tcPr/>
                </a:tc>
                <a:extLst>
                  <a:ext uri="{0D108BD9-81ED-4DB2-BD59-A6C34878D82A}">
                    <a16:rowId xmlns:a16="http://schemas.microsoft.com/office/drawing/2014/main" val="10001"/>
                  </a:ext>
                </a:extLst>
              </a:tr>
              <a:tr h="228890">
                <a:tc>
                  <a:txBody>
                    <a:bodyPr/>
                    <a:lstStyle/>
                    <a:p>
                      <a:r>
                        <a:rPr kumimoji="1" lang="en-US" altLang="ja-JP" sz="1200">
                          <a:latin typeface="ＭＳ Ｐゴシック" panose="020B0600070205080204" pitchFamily="50" charset="-128"/>
                          <a:ea typeface="ＭＳ Ｐゴシック" panose="020B0600070205080204" pitchFamily="50" charset="-128"/>
                        </a:rPr>
                        <a:t>200</a:t>
                      </a:r>
                      <a:r>
                        <a:rPr kumimoji="1" lang="ja-JP" altLang="en-US" sz="1200">
                          <a:latin typeface="ＭＳ Ｐゴシック" panose="020B0600070205080204" pitchFamily="50" charset="-128"/>
                          <a:ea typeface="ＭＳ Ｐゴシック" panose="020B0600070205080204" pitchFamily="50" charset="-128"/>
                        </a:rPr>
                        <a:t>～</a:t>
                      </a:r>
                      <a:r>
                        <a:rPr kumimoji="1" lang="en-US" altLang="ja-JP" sz="1200">
                          <a:latin typeface="ＭＳ Ｐゴシック" panose="020B0600070205080204" pitchFamily="50" charset="-128"/>
                          <a:ea typeface="ＭＳ Ｐゴシック" panose="020B0600070205080204" pitchFamily="50" charset="-128"/>
                        </a:rPr>
                        <a:t>249mg/dl</a:t>
                      </a:r>
                      <a:endParaRPr kumimoji="1" lang="ja-JP" altLang="en-US" sz="120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a:latin typeface="ＭＳ Ｐゴシック" panose="020B0600070205080204" pitchFamily="50" charset="-128"/>
                          <a:ea typeface="ＭＳ Ｐゴシック" panose="020B0600070205080204" pitchFamily="50" charset="-128"/>
                        </a:rPr>
                        <a:t>ノボラピッド　４単位</a:t>
                      </a:r>
                    </a:p>
                  </a:txBody>
                  <a:tcPr/>
                </a:tc>
                <a:extLst>
                  <a:ext uri="{0D108BD9-81ED-4DB2-BD59-A6C34878D82A}">
                    <a16:rowId xmlns:a16="http://schemas.microsoft.com/office/drawing/2014/main" val="10002"/>
                  </a:ext>
                </a:extLst>
              </a:tr>
              <a:tr h="228890">
                <a:tc>
                  <a:txBody>
                    <a:bodyPr/>
                    <a:lstStyle/>
                    <a:p>
                      <a:r>
                        <a:rPr kumimoji="1" lang="en-US" altLang="ja-JP" sz="1200">
                          <a:latin typeface="ＭＳ Ｐゴシック" panose="020B0600070205080204" pitchFamily="50" charset="-128"/>
                          <a:ea typeface="ＭＳ Ｐゴシック" panose="020B0600070205080204" pitchFamily="50" charset="-128"/>
                        </a:rPr>
                        <a:t>250</a:t>
                      </a:r>
                      <a:r>
                        <a:rPr kumimoji="1" lang="ja-JP" altLang="en-US" sz="1200">
                          <a:latin typeface="ＭＳ Ｐゴシック" panose="020B0600070205080204" pitchFamily="50" charset="-128"/>
                          <a:ea typeface="ＭＳ Ｐゴシック" panose="020B0600070205080204" pitchFamily="50" charset="-128"/>
                        </a:rPr>
                        <a:t>～</a:t>
                      </a:r>
                      <a:r>
                        <a:rPr kumimoji="1" lang="en-US" altLang="ja-JP" sz="1200">
                          <a:latin typeface="ＭＳ Ｐゴシック" panose="020B0600070205080204" pitchFamily="50" charset="-128"/>
                          <a:ea typeface="ＭＳ Ｐゴシック" panose="020B0600070205080204" pitchFamily="50" charset="-128"/>
                        </a:rPr>
                        <a:t>299mg</a:t>
                      </a:r>
                      <a:r>
                        <a:rPr kumimoji="1" lang="en-US" altLang="ja-JP" sz="1200" baseline="0">
                          <a:latin typeface="ＭＳ Ｐゴシック" panose="020B0600070205080204" pitchFamily="50" charset="-128"/>
                          <a:ea typeface="ＭＳ Ｐゴシック" panose="020B0600070205080204" pitchFamily="50" charset="-128"/>
                        </a:rPr>
                        <a:t>/dl</a:t>
                      </a:r>
                      <a:endParaRPr kumimoji="1" lang="ja-JP" altLang="en-US" sz="120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a:latin typeface="ＭＳ Ｐゴシック" panose="020B0600070205080204" pitchFamily="50" charset="-128"/>
                          <a:ea typeface="ＭＳ Ｐゴシック" panose="020B0600070205080204" pitchFamily="50" charset="-128"/>
                        </a:rPr>
                        <a:t>ノボラピッド　６単位</a:t>
                      </a:r>
                    </a:p>
                  </a:txBody>
                  <a:tcPr/>
                </a:tc>
                <a:extLst>
                  <a:ext uri="{0D108BD9-81ED-4DB2-BD59-A6C34878D82A}">
                    <a16:rowId xmlns:a16="http://schemas.microsoft.com/office/drawing/2014/main" val="10003"/>
                  </a:ext>
                </a:extLst>
              </a:tr>
              <a:tr h="228890">
                <a:tc>
                  <a:txBody>
                    <a:bodyPr/>
                    <a:lstStyle/>
                    <a:p>
                      <a:r>
                        <a:rPr kumimoji="1" lang="en-US" altLang="ja-JP" sz="1200">
                          <a:latin typeface="ＭＳ Ｐゴシック" panose="020B0600070205080204" pitchFamily="50" charset="-128"/>
                          <a:ea typeface="ＭＳ Ｐゴシック" panose="020B0600070205080204" pitchFamily="50" charset="-128"/>
                        </a:rPr>
                        <a:t>300</a:t>
                      </a:r>
                      <a:r>
                        <a:rPr kumimoji="1" lang="ja-JP" altLang="en-US" sz="1200">
                          <a:latin typeface="ＭＳ Ｐゴシック" panose="020B0600070205080204" pitchFamily="50" charset="-128"/>
                          <a:ea typeface="ＭＳ Ｐゴシック" panose="020B0600070205080204" pitchFamily="50" charset="-128"/>
                        </a:rPr>
                        <a:t>～</a:t>
                      </a:r>
                      <a:r>
                        <a:rPr kumimoji="1" lang="en-US" altLang="ja-JP" sz="1200">
                          <a:latin typeface="ＭＳ Ｐゴシック" panose="020B0600070205080204" pitchFamily="50" charset="-128"/>
                          <a:ea typeface="ＭＳ Ｐゴシック" panose="020B0600070205080204" pitchFamily="50" charset="-128"/>
                        </a:rPr>
                        <a:t>349mg/dl</a:t>
                      </a:r>
                      <a:endParaRPr kumimoji="1" lang="ja-JP" altLang="en-US" sz="120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a:latin typeface="ＭＳ Ｐゴシック" panose="020B0600070205080204" pitchFamily="50" charset="-128"/>
                          <a:ea typeface="ＭＳ Ｐゴシック" panose="020B0600070205080204" pitchFamily="50" charset="-128"/>
                        </a:rPr>
                        <a:t>ノボラピッド　８単位</a:t>
                      </a:r>
                    </a:p>
                  </a:txBody>
                  <a:tcPr/>
                </a:tc>
                <a:extLst>
                  <a:ext uri="{0D108BD9-81ED-4DB2-BD59-A6C34878D82A}">
                    <a16:rowId xmlns:a16="http://schemas.microsoft.com/office/drawing/2014/main" val="10004"/>
                  </a:ext>
                </a:extLst>
              </a:tr>
              <a:tr h="228890">
                <a:tc>
                  <a:txBody>
                    <a:bodyPr/>
                    <a:lstStyle/>
                    <a:p>
                      <a:r>
                        <a:rPr kumimoji="1" lang="en-US" altLang="ja-JP" sz="1200">
                          <a:latin typeface="ＭＳ Ｐゴシック" panose="020B0600070205080204" pitchFamily="50" charset="-128"/>
                          <a:ea typeface="ＭＳ Ｐゴシック" panose="020B0600070205080204" pitchFamily="50" charset="-128"/>
                        </a:rPr>
                        <a:t>350</a:t>
                      </a:r>
                      <a:r>
                        <a:rPr kumimoji="1" lang="ja-JP" altLang="en-US" sz="1200">
                          <a:latin typeface="ＭＳ Ｐゴシック" panose="020B0600070205080204" pitchFamily="50" charset="-128"/>
                          <a:ea typeface="ＭＳ Ｐゴシック" panose="020B0600070205080204" pitchFamily="50" charset="-128"/>
                        </a:rPr>
                        <a:t>～</a:t>
                      </a:r>
                      <a:r>
                        <a:rPr kumimoji="1" lang="en-US" altLang="ja-JP" sz="1200">
                          <a:latin typeface="ＭＳ Ｐゴシック" panose="020B0600070205080204" pitchFamily="50" charset="-128"/>
                          <a:ea typeface="ＭＳ Ｐゴシック" panose="020B0600070205080204" pitchFamily="50" charset="-128"/>
                        </a:rPr>
                        <a:t>399mg/dl</a:t>
                      </a:r>
                      <a:endParaRPr kumimoji="1" lang="ja-JP" altLang="en-US" sz="120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a:latin typeface="ＭＳ Ｐゴシック" panose="020B0600070205080204" pitchFamily="50" charset="-128"/>
                          <a:ea typeface="ＭＳ Ｐゴシック" panose="020B0600070205080204" pitchFamily="50" charset="-128"/>
                        </a:rPr>
                        <a:t>ノボラピッド　１０単位</a:t>
                      </a:r>
                    </a:p>
                  </a:txBody>
                  <a:tcPr/>
                </a:tc>
                <a:extLst>
                  <a:ext uri="{0D108BD9-81ED-4DB2-BD59-A6C34878D82A}">
                    <a16:rowId xmlns:a16="http://schemas.microsoft.com/office/drawing/2014/main" val="10005"/>
                  </a:ext>
                </a:extLst>
              </a:tr>
            </a:tbl>
          </a:graphicData>
        </a:graphic>
      </p:graphicFrame>
      <p:sp>
        <p:nvSpPr>
          <p:cNvPr id="10" name="タイトル 1">
            <a:extLst>
              <a:ext uri="{FF2B5EF4-FFF2-40B4-BE49-F238E27FC236}">
                <a16:creationId xmlns:a16="http://schemas.microsoft.com/office/drawing/2014/main" id="{1CF01463-F5BF-0B49-B610-F0B1C7960445}"/>
              </a:ext>
            </a:extLst>
          </p:cNvPr>
          <p:cNvSpPr txBox="1">
            <a:spLocks/>
          </p:cNvSpPr>
          <p:nvPr/>
        </p:nvSpPr>
        <p:spPr>
          <a:xfrm>
            <a:off x="525137" y="378251"/>
            <a:ext cx="7886700" cy="734556"/>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a:latin typeface="+mn-ea"/>
                <a:ea typeface="+mn-ea"/>
              </a:rPr>
              <a:t>問題</a:t>
            </a:r>
          </a:p>
        </p:txBody>
      </p:sp>
      <p:sp>
        <p:nvSpPr>
          <p:cNvPr id="13" name="テキスト ボックス 12">
            <a:extLst>
              <a:ext uri="{FF2B5EF4-FFF2-40B4-BE49-F238E27FC236}">
                <a16:creationId xmlns:a16="http://schemas.microsoft.com/office/drawing/2014/main" id="{A79FABE6-CC0F-0F44-9685-A8F74DCF8869}"/>
              </a:ext>
            </a:extLst>
          </p:cNvPr>
          <p:cNvSpPr txBox="1"/>
          <p:nvPr/>
        </p:nvSpPr>
        <p:spPr>
          <a:xfrm>
            <a:off x="366365" y="3813440"/>
            <a:ext cx="8299784" cy="1077218"/>
          </a:xfrm>
          <a:prstGeom prst="rect">
            <a:avLst/>
          </a:prstGeom>
          <a:noFill/>
        </p:spPr>
        <p:txBody>
          <a:bodyPr wrap="square" rtlCol="0">
            <a:spAutoFit/>
          </a:bodyPr>
          <a:lstStyle/>
          <a:p>
            <a:r>
              <a:rPr lang="ja-JP" altLang="en-US" sz="2200">
                <a:latin typeface="ＭＳ Ｐゴシック" panose="020B0600070205080204" pitchFamily="50" charset="-128"/>
                <a:ea typeface="ＭＳ Ｐゴシック" panose="020B0600070205080204" pitchFamily="50" charset="-128"/>
              </a:rPr>
              <a:t>昼食前血糖値は２５０</a:t>
            </a:r>
            <a:r>
              <a:rPr lang="en-US" altLang="ja-JP" sz="2200">
                <a:latin typeface="ＭＳ Ｐゴシック" panose="020B0600070205080204" pitchFamily="50" charset="-128"/>
                <a:ea typeface="ＭＳ Ｐゴシック" panose="020B0600070205080204" pitchFamily="50" charset="-128"/>
              </a:rPr>
              <a:t>mg/dl</a:t>
            </a:r>
            <a:r>
              <a:rPr lang="ja-JP" altLang="en-US" sz="2200">
                <a:latin typeface="ＭＳ Ｐゴシック" panose="020B0600070205080204" pitchFamily="50" charset="-128"/>
                <a:ea typeface="ＭＳ Ｐゴシック" panose="020B0600070205080204" pitchFamily="50" charset="-128"/>
              </a:rPr>
              <a:t>でした。昼食直前に打つべきインスリンの種類と量について、</a:t>
            </a:r>
            <a:r>
              <a:rPr kumimoji="1" lang="ja-JP" altLang="en-US" sz="2200">
                <a:latin typeface="ＭＳ Ｐゴシック" panose="020B0600070205080204" pitchFamily="50" charset="-128"/>
                <a:ea typeface="ＭＳ Ｐゴシック" panose="020B0600070205080204" pitchFamily="50" charset="-128"/>
              </a:rPr>
              <a:t>正しいもの</a:t>
            </a:r>
            <a:r>
              <a:rPr lang="ja-JP" altLang="en-US" sz="2200">
                <a:latin typeface="ＭＳ Ｐゴシック" panose="020B0600070205080204" pitchFamily="50" charset="-128"/>
                <a:ea typeface="ＭＳ Ｐゴシック" panose="020B0600070205080204" pitchFamily="50" charset="-128"/>
              </a:rPr>
              <a:t>を一つ選べ。</a:t>
            </a:r>
            <a:endParaRPr lang="en-US" altLang="ja-JP" sz="2200">
              <a:latin typeface="ＭＳ Ｐゴシック" panose="020B0600070205080204" pitchFamily="50" charset="-128"/>
              <a:ea typeface="ＭＳ Ｐゴシック" panose="020B0600070205080204" pitchFamily="50" charset="-128"/>
            </a:endParaRPr>
          </a:p>
          <a:p>
            <a:endParaRPr lang="en-US" altLang="ja-JP" sz="2000">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22</a:t>
            </a:fld>
            <a:endParaRPr kumimoji="1" lang="ja-JP" altLang="en-US"/>
          </a:p>
        </p:txBody>
      </p:sp>
      <p:grpSp>
        <p:nvGrpSpPr>
          <p:cNvPr id="14" name="グループ化 13"/>
          <p:cNvGrpSpPr/>
          <p:nvPr/>
        </p:nvGrpSpPr>
        <p:grpSpPr>
          <a:xfrm>
            <a:off x="7234235" y="180406"/>
            <a:ext cx="1781316" cy="932401"/>
            <a:chOff x="7119189" y="365126"/>
            <a:chExt cx="1896362" cy="992620"/>
          </a:xfrm>
        </p:grpSpPr>
        <p:pic>
          <p:nvPicPr>
            <p:cNvPr id="15" name="図 14"/>
            <p:cNvPicPr>
              <a:picLocks noChangeAspect="1"/>
            </p:cNvPicPr>
            <p:nvPr/>
          </p:nvPicPr>
          <p:blipFill>
            <a:blip r:embed="rId3"/>
            <a:stretch>
              <a:fillRect/>
            </a:stretch>
          </p:blipFill>
          <p:spPr>
            <a:xfrm>
              <a:off x="8079048" y="365126"/>
              <a:ext cx="936503" cy="989263"/>
            </a:xfrm>
            <a:prstGeom prst="rect">
              <a:avLst/>
            </a:prstGeom>
          </p:spPr>
        </p:pic>
        <p:pic>
          <p:nvPicPr>
            <p:cNvPr id="16" name="図 15"/>
            <p:cNvPicPr>
              <a:picLocks noChangeAspect="1"/>
            </p:cNvPicPr>
            <p:nvPr/>
          </p:nvPicPr>
          <p:blipFill>
            <a:blip r:embed="rId4"/>
            <a:stretch>
              <a:fillRect/>
            </a:stretch>
          </p:blipFill>
          <p:spPr>
            <a:xfrm>
              <a:off x="7119189" y="390382"/>
              <a:ext cx="919316" cy="967364"/>
            </a:xfrm>
            <a:prstGeom prst="rect">
              <a:avLst/>
            </a:prstGeom>
          </p:spPr>
        </p:pic>
      </p:grpSp>
      <p:sp>
        <p:nvSpPr>
          <p:cNvPr id="17" name="テキスト ボックス 16">
            <a:extLst>
              <a:ext uri="{FF2B5EF4-FFF2-40B4-BE49-F238E27FC236}">
                <a16:creationId xmlns:a16="http://schemas.microsoft.com/office/drawing/2014/main" id="{FC27CA6D-8CC0-A147-AC62-C1CD1741013E}"/>
              </a:ext>
            </a:extLst>
          </p:cNvPr>
          <p:cNvSpPr txBox="1"/>
          <p:nvPr/>
        </p:nvSpPr>
        <p:spPr>
          <a:xfrm>
            <a:off x="293349" y="4588652"/>
            <a:ext cx="8445817" cy="2246769"/>
          </a:xfrm>
          <a:prstGeom prst="rect">
            <a:avLst/>
          </a:prstGeom>
          <a:noFill/>
        </p:spPr>
        <p:txBody>
          <a:bodyPr wrap="square" rtlCol="0">
            <a:spAutoFit/>
          </a:bodyPr>
          <a:lstStyle/>
          <a:p>
            <a:pPr marL="457200" indent="-457200">
              <a:buFont typeface="+mj-lt"/>
              <a:buAutoNum type="arabicPeriod"/>
            </a:pPr>
            <a:r>
              <a:rPr lang="ja-JP" altLang="en-US" sz="2000">
                <a:latin typeface="ＭＳ Ｐゴシック" panose="020B0600070205080204" pitchFamily="50" charset="-128"/>
                <a:ea typeface="ＭＳ Ｐゴシック" panose="020B0600070205080204" pitchFamily="50" charset="-128"/>
              </a:rPr>
              <a:t>患者専用のノボラピッド</a:t>
            </a:r>
            <a:r>
              <a:rPr lang="en-US"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注フレックスタッチ</a:t>
            </a:r>
            <a:r>
              <a:rPr lang="en-US"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を４単位注射し、さらにスケールとして病棟のヒューマリン</a:t>
            </a:r>
            <a:r>
              <a:rPr lang="en-US" altLang="ja-JP" sz="2000">
                <a:latin typeface="ＭＳ Ｐゴシック" panose="020B0600070205080204" pitchFamily="50" charset="-128"/>
                <a:ea typeface="ＭＳ Ｐゴシック" panose="020B0600070205080204" pitchFamily="50" charset="-128"/>
              </a:rPr>
              <a:t>® R</a:t>
            </a:r>
            <a:r>
              <a:rPr lang="ja-JP" altLang="en-US" sz="2000">
                <a:latin typeface="ＭＳ Ｐゴシック" panose="020B0600070205080204" pitchFamily="50" charset="-128"/>
                <a:ea typeface="ＭＳ Ｐゴシック" panose="020B0600070205080204" pitchFamily="50" charset="-128"/>
              </a:rPr>
              <a:t>注バイアル製剤からマイジェクターシリンジを使用して６単位、注射した</a:t>
            </a:r>
            <a:endParaRPr lang="en-US" altLang="ja-JP" sz="2000">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endParaRPr lang="en-US" altLang="ja-JP" sz="2000">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r>
              <a:rPr lang="ja-JP" altLang="en-US" sz="2000" spc="-150">
                <a:latin typeface="ＭＳ Ｐゴシック" panose="020B0600070205080204" pitchFamily="50" charset="-128"/>
                <a:ea typeface="ＭＳ Ｐゴシック" panose="020B0600070205080204" pitchFamily="50" charset="-128"/>
              </a:rPr>
              <a:t>患者専用</a:t>
            </a:r>
            <a:r>
              <a:rPr lang="ja-JP" altLang="en-US" sz="2000">
                <a:latin typeface="ＭＳ Ｐゴシック" panose="020B0600070205080204" pitchFamily="50" charset="-128"/>
                <a:ea typeface="ＭＳ Ｐゴシック" panose="020B0600070205080204" pitchFamily="50" charset="-128"/>
              </a:rPr>
              <a:t>のノボラピッド</a:t>
            </a:r>
            <a:r>
              <a:rPr lang="en-US" altLang="ja-JP" sz="2000" spc="-150">
                <a:latin typeface="ＭＳ Ｐゴシック" panose="020B0600070205080204" pitchFamily="50" charset="-128"/>
                <a:ea typeface="ＭＳ Ｐゴシック" panose="020B0600070205080204" pitchFamily="50" charset="-128"/>
              </a:rPr>
              <a:t>®</a:t>
            </a:r>
            <a:r>
              <a:rPr lang="ja-JP" altLang="en-US" sz="2000" spc="-150">
                <a:latin typeface="ＭＳ Ｐゴシック" panose="020B0600070205080204" pitchFamily="50" charset="-128"/>
                <a:ea typeface="ＭＳ Ｐゴシック" panose="020B0600070205080204" pitchFamily="50" charset="-128"/>
              </a:rPr>
              <a:t>注</a:t>
            </a:r>
            <a:r>
              <a:rPr lang="ja-JP" altLang="en-US" sz="2000">
                <a:latin typeface="ＭＳ Ｐゴシック" panose="020B0600070205080204" pitchFamily="50" charset="-128"/>
                <a:ea typeface="ＭＳ Ｐゴシック" panose="020B0600070205080204" pitchFamily="50" charset="-128"/>
              </a:rPr>
              <a:t>フレックスタッチ</a:t>
            </a:r>
            <a:r>
              <a:rPr lang="en-US"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を</a:t>
            </a:r>
            <a:r>
              <a:rPr lang="ja-JP" altLang="en-US" sz="2000" spc="-150">
                <a:latin typeface="ＭＳ Ｐゴシック" panose="020B0600070205080204" pitchFamily="50" charset="-128"/>
                <a:ea typeface="ＭＳ Ｐゴシック" panose="020B0600070205080204" pitchFamily="50" charset="-128"/>
              </a:rPr>
              <a:t>１０単位、注射した</a:t>
            </a:r>
            <a:endParaRPr lang="en-US" altLang="ja-JP" sz="2000" spc="-150">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endParaRPr lang="en-US" altLang="ja-JP" sz="2000">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r>
              <a:rPr lang="ja-JP" altLang="en-US" sz="2000">
                <a:latin typeface="ＭＳ Ｐゴシック" panose="020B0600070205080204" pitchFamily="50" charset="-128"/>
                <a:ea typeface="ＭＳ Ｐゴシック" panose="020B0600070205080204" pitchFamily="50" charset="-128"/>
              </a:rPr>
              <a:t>患者専用のノボラピッド</a:t>
            </a:r>
            <a:r>
              <a:rPr lang="en-US"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注フレックスタッチ</a:t>
            </a:r>
            <a:r>
              <a:rPr lang="en-US" altLang="ja-JP" sz="2000">
                <a:latin typeface="ＭＳ Ｐゴシック" panose="020B0600070205080204" pitchFamily="50" charset="-128"/>
                <a:ea typeface="ＭＳ Ｐゴシック" panose="020B0600070205080204" pitchFamily="50" charset="-128"/>
              </a:rPr>
              <a:t>®</a:t>
            </a:r>
            <a:r>
              <a:rPr lang="ja-JP" altLang="en-US" sz="2000">
                <a:latin typeface="ＭＳ Ｐゴシック" panose="020B0600070205080204" pitchFamily="50" charset="-128"/>
                <a:ea typeface="ＭＳ Ｐゴシック" panose="020B0600070205080204" pitchFamily="50" charset="-128"/>
              </a:rPr>
              <a:t>を</a:t>
            </a:r>
            <a:r>
              <a:rPr lang="en-US" altLang="ja-JP" sz="2000">
                <a:latin typeface="ＭＳ Ｐゴシック" panose="020B0600070205080204" pitchFamily="50" charset="-128"/>
                <a:ea typeface="ＭＳ Ｐゴシック" panose="020B0600070205080204" pitchFamily="50" charset="-128"/>
              </a:rPr>
              <a:t>4</a:t>
            </a:r>
            <a:r>
              <a:rPr lang="ja-JP" altLang="en-US" sz="2000">
                <a:latin typeface="ＭＳ Ｐゴシック" panose="020B0600070205080204" pitchFamily="50" charset="-128"/>
                <a:ea typeface="ＭＳ Ｐゴシック" panose="020B0600070205080204" pitchFamily="50" charset="-128"/>
              </a:rPr>
              <a:t>単位、注射した</a:t>
            </a:r>
            <a:endParaRPr lang="ja-JP" altLang="en-US">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068872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59638" y="3986282"/>
            <a:ext cx="8229600" cy="2871718"/>
          </a:xfrm>
        </p:spPr>
        <p:txBody>
          <a:bodyPr>
            <a:noAutofit/>
          </a:bodyPr>
          <a:lstStyle/>
          <a:p>
            <a:pPr marL="0" indent="0">
              <a:lnSpc>
                <a:spcPct val="120000"/>
              </a:lnSpc>
              <a:buNone/>
            </a:pPr>
            <a:r>
              <a:rPr lang="ja-JP" altLang="en-US" sz="2200" spc="-150">
                <a:solidFill>
                  <a:srgbClr val="FF0000"/>
                </a:solidFill>
                <a:latin typeface="ＭＳ Ｐゴシック" panose="020B0600070205080204" pitchFamily="50" charset="-128"/>
                <a:ea typeface="ＭＳ Ｐゴシック" panose="020B0600070205080204" pitchFamily="50" charset="-128"/>
              </a:rPr>
              <a:t>血糖スライディングスケールで使用する製剤は、速効型インスリン製剤（ヒューマリン</a:t>
            </a:r>
            <a:r>
              <a:rPr lang="en-US" altLang="ja-JP" sz="2200" spc="-150">
                <a:solidFill>
                  <a:srgbClr val="FF0000"/>
                </a:solidFill>
                <a:latin typeface="ＭＳ Ｐゴシック" panose="020B0600070205080204" pitchFamily="50" charset="-128"/>
                <a:ea typeface="ＭＳ Ｐゴシック" panose="020B0600070205080204" pitchFamily="50" charset="-128"/>
              </a:rPr>
              <a:t>®</a:t>
            </a:r>
            <a:r>
              <a:rPr lang="en-US" altLang="ja-JP" sz="2200" spc="-150">
                <a:solidFill>
                  <a:schemeClr val="bg1">
                    <a:lumMod val="50000"/>
                  </a:schemeClr>
                </a:solidFill>
                <a:latin typeface="ＭＳ Ｐゴシック" panose="020B0600070205080204" pitchFamily="50" charset="-128"/>
                <a:ea typeface="ＭＳ Ｐゴシック" panose="020B0600070205080204" pitchFamily="50" charset="-128"/>
              </a:rPr>
              <a:t> </a:t>
            </a:r>
            <a:r>
              <a:rPr lang="en-US" altLang="ja-JP" sz="2200" spc="-150">
                <a:solidFill>
                  <a:srgbClr val="FF0000"/>
                </a:solidFill>
                <a:latin typeface="ＭＳ Ｐゴシック" panose="020B0600070205080204" pitchFamily="50" charset="-128"/>
                <a:ea typeface="ＭＳ Ｐゴシック" panose="020B0600070205080204" pitchFamily="50" charset="-128"/>
              </a:rPr>
              <a:t>R</a:t>
            </a:r>
            <a:r>
              <a:rPr lang="ja-JP" altLang="en-US" sz="2200" spc="-150">
                <a:solidFill>
                  <a:srgbClr val="FF0000"/>
                </a:solidFill>
                <a:latin typeface="ＭＳ Ｐゴシック" panose="020B0600070205080204" pitchFamily="50" charset="-128"/>
                <a:ea typeface="ＭＳ Ｐゴシック" panose="020B0600070205080204" pitchFamily="50" charset="-128"/>
              </a:rPr>
              <a:t>）と、超速効型インスリン製剤（ヒューマログ</a:t>
            </a:r>
            <a:r>
              <a:rPr lang="en-US" altLang="ja-JP" sz="2200" spc="-150">
                <a:solidFill>
                  <a:srgbClr val="FF0000"/>
                </a:solidFill>
                <a:latin typeface="ＭＳ Ｐゴシック" panose="020B0600070205080204" pitchFamily="50" charset="-128"/>
                <a:ea typeface="ＭＳ Ｐゴシック" panose="020B0600070205080204" pitchFamily="50" charset="-128"/>
              </a:rPr>
              <a:t>® </a:t>
            </a:r>
            <a:r>
              <a:rPr lang="ja-JP" altLang="en-US" sz="2200" spc="-150">
                <a:solidFill>
                  <a:srgbClr val="FF0000"/>
                </a:solidFill>
                <a:latin typeface="ＭＳ Ｐゴシック" panose="020B0600070205080204" pitchFamily="50" charset="-128"/>
                <a:ea typeface="ＭＳ Ｐゴシック" panose="020B0600070205080204" pitchFamily="50" charset="-128"/>
              </a:rPr>
              <a:t>・</a:t>
            </a:r>
            <a:br>
              <a:rPr lang="en-US" altLang="ja-JP" sz="2200" spc="-150">
                <a:solidFill>
                  <a:srgbClr val="FF0000"/>
                </a:solidFill>
                <a:latin typeface="ＭＳ Ｐゴシック" panose="020B0600070205080204" pitchFamily="50" charset="-128"/>
                <a:ea typeface="ＭＳ Ｐゴシック" panose="020B0600070205080204" pitchFamily="50" charset="-128"/>
              </a:rPr>
            </a:br>
            <a:r>
              <a:rPr lang="ja-JP" altLang="en-US" sz="2200">
                <a:solidFill>
                  <a:srgbClr val="FF0000"/>
                </a:solidFill>
                <a:latin typeface="ＭＳ Ｐゴシック" panose="020B0600070205080204" pitchFamily="50" charset="-128"/>
                <a:ea typeface="ＭＳ Ｐゴシック" panose="020B0600070205080204" pitchFamily="50" charset="-128"/>
              </a:rPr>
              <a:t>ノボラピッド</a:t>
            </a:r>
            <a:r>
              <a:rPr lang="en-US" altLang="ja-JP" sz="2200">
                <a:solidFill>
                  <a:srgbClr val="FF0000"/>
                </a:solidFill>
                <a:latin typeface="ＭＳ Ｐゴシック" panose="020B0600070205080204" pitchFamily="50" charset="-128"/>
                <a:ea typeface="ＭＳ Ｐゴシック" panose="020B0600070205080204" pitchFamily="50" charset="-128"/>
              </a:rPr>
              <a:t>® </a:t>
            </a:r>
            <a:r>
              <a:rPr lang="ja-JP" altLang="en-US" sz="2200">
                <a:solidFill>
                  <a:srgbClr val="FF0000"/>
                </a:solidFill>
                <a:latin typeface="ＭＳ Ｐゴシック" panose="020B0600070205080204" pitchFamily="50" charset="-128"/>
                <a:ea typeface="ＭＳ Ｐゴシック" panose="020B0600070205080204" pitchFamily="50" charset="-128"/>
              </a:rPr>
              <a:t>・アピドラ</a:t>
            </a:r>
            <a:r>
              <a:rPr lang="en-US" altLang="ja-JP" sz="2200">
                <a:solidFill>
                  <a:srgbClr val="FF0000"/>
                </a:solidFill>
                <a:latin typeface="ＭＳ Ｐゴシック" panose="020B0600070205080204" pitchFamily="50" charset="-128"/>
                <a:ea typeface="ＭＳ Ｐゴシック" panose="020B0600070205080204" pitchFamily="50" charset="-128"/>
              </a:rPr>
              <a:t>®</a:t>
            </a:r>
            <a:r>
              <a:rPr lang="ja-JP" altLang="en-US" sz="2200">
                <a:solidFill>
                  <a:srgbClr val="FF0000"/>
                </a:solidFill>
                <a:latin typeface="ＭＳ Ｐゴシック" panose="020B0600070205080204" pitchFamily="50" charset="-128"/>
                <a:ea typeface="ＭＳ Ｐゴシック" panose="020B0600070205080204" pitchFamily="50" charset="-128"/>
              </a:rPr>
              <a:t>など）</a:t>
            </a:r>
            <a:r>
              <a:rPr lang="ja-JP" altLang="en-US" sz="2200" spc="-150">
                <a:solidFill>
                  <a:srgbClr val="FF0000"/>
                </a:solidFill>
                <a:latin typeface="ＭＳ Ｐゴシック" panose="020B0600070205080204" pitchFamily="50" charset="-128"/>
                <a:ea typeface="ＭＳ Ｐゴシック" panose="020B0600070205080204" pitchFamily="50" charset="-128"/>
              </a:rPr>
              <a:t>があります。</a:t>
            </a:r>
            <a:endParaRPr lang="en-US" altLang="ja-JP" sz="2200" spc="-150">
              <a:solidFill>
                <a:srgbClr val="FF0000"/>
              </a:solidFill>
              <a:latin typeface="ＭＳ Ｐゴシック" panose="020B0600070205080204" pitchFamily="50" charset="-128"/>
              <a:ea typeface="ＭＳ Ｐゴシック" panose="020B0600070205080204" pitchFamily="50" charset="-128"/>
            </a:endParaRPr>
          </a:p>
          <a:p>
            <a:pPr marL="0" indent="0">
              <a:lnSpc>
                <a:spcPct val="120000"/>
              </a:lnSpc>
              <a:buNone/>
            </a:pPr>
            <a:r>
              <a:rPr lang="ja-JP" altLang="en-US" sz="2200" spc="-150">
                <a:solidFill>
                  <a:srgbClr val="FF0000"/>
                </a:solidFill>
                <a:latin typeface="ＭＳ Ｐゴシック" panose="020B0600070205080204" pitchFamily="50" charset="-128"/>
                <a:ea typeface="ＭＳ Ｐゴシック" panose="020B0600070205080204" pitchFamily="50" charset="-128"/>
              </a:rPr>
              <a:t>多くの場合はヒューマリン</a:t>
            </a:r>
            <a:r>
              <a:rPr lang="en-US" altLang="ja-JP" sz="2200" spc="-150">
                <a:solidFill>
                  <a:srgbClr val="FF0000"/>
                </a:solidFill>
                <a:latin typeface="ＭＳ Ｐゴシック" panose="020B0600070205080204" pitchFamily="50" charset="-128"/>
                <a:ea typeface="ＭＳ Ｐゴシック" panose="020B0600070205080204" pitchFamily="50" charset="-128"/>
              </a:rPr>
              <a:t>® R</a:t>
            </a:r>
            <a:r>
              <a:rPr lang="ja-JP" altLang="en-US" sz="2200" spc="-150">
                <a:solidFill>
                  <a:srgbClr val="FF0000"/>
                </a:solidFill>
                <a:latin typeface="ＭＳ Ｐゴシック" panose="020B0600070205080204" pitchFamily="50" charset="-128"/>
                <a:ea typeface="ＭＳ Ｐゴシック" panose="020B0600070205080204" pitchFamily="50" charset="-128"/>
              </a:rPr>
              <a:t>を使用しますが、</a:t>
            </a:r>
            <a:r>
              <a:rPr lang="ja-JP" altLang="en-US" sz="2200" u="sng" spc="-150">
                <a:solidFill>
                  <a:srgbClr val="FF0000"/>
                </a:solidFill>
                <a:latin typeface="ＭＳ Ｐゴシック" panose="020B0600070205080204" pitchFamily="50" charset="-128"/>
                <a:ea typeface="ＭＳ Ｐゴシック" panose="020B0600070205080204" pitchFamily="50" charset="-128"/>
              </a:rPr>
              <a:t>もともと固定注射で超速効型インスリン製剤を使用している患者さんの場合は、同じ製剤でスケール対応を行うことがあります。</a:t>
            </a:r>
            <a:endParaRPr lang="en-US" altLang="ja-JP" sz="2200" u="sng" spc="-150">
              <a:solidFill>
                <a:srgbClr val="FF0000"/>
              </a:solidFill>
              <a:latin typeface="ＭＳ Ｐゴシック" panose="020B0600070205080204" pitchFamily="50" charset="-128"/>
              <a:ea typeface="ＭＳ Ｐゴシック" panose="020B0600070205080204" pitchFamily="50" charset="-128"/>
            </a:endParaRPr>
          </a:p>
        </p:txBody>
      </p:sp>
      <p:sp>
        <p:nvSpPr>
          <p:cNvPr id="5" name="タイトル 4">
            <a:extLst>
              <a:ext uri="{FF2B5EF4-FFF2-40B4-BE49-F238E27FC236}">
                <a16:creationId xmlns:a16="http://schemas.microsoft.com/office/drawing/2014/main" id="{4B18FFD1-7DFF-C94B-A621-F443FDFC60A1}"/>
              </a:ext>
            </a:extLst>
          </p:cNvPr>
          <p:cNvSpPr>
            <a:spLocks noGrp="1"/>
          </p:cNvSpPr>
          <p:nvPr>
            <p:ph type="title"/>
          </p:nvPr>
        </p:nvSpPr>
        <p:spPr>
          <a:xfrm>
            <a:off x="559639" y="365126"/>
            <a:ext cx="7886700" cy="704549"/>
          </a:xfrm>
        </p:spPr>
        <p:txBody>
          <a:bodyPr/>
          <a:lstStyle/>
          <a:p>
            <a:r>
              <a:rPr lang="ja-JP" altLang="en-US" b="1">
                <a:latin typeface="+mn-ea"/>
                <a:ea typeface="+mn-ea"/>
              </a:rPr>
              <a:t>解答</a:t>
            </a:r>
          </a:p>
        </p:txBody>
      </p:sp>
      <p:sp>
        <p:nvSpPr>
          <p:cNvPr id="6" name="テキスト ボックス 5">
            <a:extLst>
              <a:ext uri="{FF2B5EF4-FFF2-40B4-BE49-F238E27FC236}">
                <a16:creationId xmlns:a16="http://schemas.microsoft.com/office/drawing/2014/main" id="{379EB336-B121-D340-8077-F8044BDA29D9}"/>
              </a:ext>
            </a:extLst>
          </p:cNvPr>
          <p:cNvSpPr txBox="1"/>
          <p:nvPr/>
        </p:nvSpPr>
        <p:spPr>
          <a:xfrm>
            <a:off x="559637" y="1134455"/>
            <a:ext cx="8445817" cy="2462213"/>
          </a:xfrm>
          <a:prstGeom prst="rect">
            <a:avLst/>
          </a:prstGeom>
          <a:noFill/>
        </p:spPr>
        <p:txBody>
          <a:bodyPr wrap="square" rtlCol="0">
            <a:spAutoFit/>
          </a:bodyPr>
          <a:lstStyle/>
          <a:p>
            <a:pPr marL="457200" indent="-457200">
              <a:buFont typeface="+mj-lt"/>
              <a:buAutoNum type="arabicPeriod"/>
            </a:pP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患者専用のノボラピッド</a:t>
            </a:r>
            <a:r>
              <a:rPr lang="en-US" altLang="ja-JP" sz="2200" dirty="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注フレックスタッチ</a:t>
            </a:r>
            <a:r>
              <a:rPr lang="en-US" altLang="ja-JP" sz="2200" dirty="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を４単位注射し、さらにスケールとして病棟のヒューマリン</a:t>
            </a:r>
            <a:r>
              <a:rPr lang="en-US" altLang="ja-JP" sz="2200" dirty="0">
                <a:solidFill>
                  <a:schemeClr val="bg1">
                    <a:lumMod val="50000"/>
                  </a:schemeClr>
                </a:solidFill>
                <a:latin typeface="ＭＳ Ｐゴシック" panose="020B0600070205080204" pitchFamily="50" charset="-128"/>
                <a:ea typeface="ＭＳ Ｐゴシック" panose="020B0600070205080204" pitchFamily="50" charset="-128"/>
              </a:rPr>
              <a:t>® </a:t>
            </a:r>
            <a:r>
              <a:rPr lang="en-US" altLang="ja-JP" sz="2200" dirty="0">
                <a:solidFill>
                  <a:schemeClr val="tx1">
                    <a:lumMod val="50000"/>
                    <a:lumOff val="50000"/>
                  </a:schemeClr>
                </a:solidFill>
                <a:latin typeface="ＭＳ Ｐゴシック" panose="020B0600070205080204" pitchFamily="50" charset="-128"/>
                <a:ea typeface="ＭＳ Ｐゴシック" panose="020B0600070205080204" pitchFamily="50" charset="-128"/>
              </a:rPr>
              <a:t>R</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注バイアル製剤からマイジェクターシリンジを使用して６単位、注射した</a:t>
            </a:r>
            <a:endParaRPr lang="en-US" altLang="ja-JP" sz="2200" dirty="0">
              <a:solidFill>
                <a:srgbClr val="FF0000"/>
              </a:solidFill>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endParaRPr lang="en-US" altLang="ja-JP" sz="2200" dirty="0">
              <a:solidFill>
                <a:schemeClr val="tx1">
                  <a:lumMod val="50000"/>
                  <a:lumOff val="50000"/>
                </a:schemeClr>
              </a:solidFill>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r>
              <a:rPr lang="ja-JP" altLang="en-US" sz="2200" spc="-150">
                <a:latin typeface="ＭＳ Ｐゴシック" panose="020B0600070205080204" pitchFamily="50" charset="-128"/>
                <a:ea typeface="ＭＳ Ｐゴシック" panose="020B0600070205080204" pitchFamily="50" charset="-128"/>
              </a:rPr>
              <a:t>患者専用</a:t>
            </a:r>
            <a:r>
              <a:rPr lang="ja-JP" altLang="en-US" sz="2200">
                <a:latin typeface="ＭＳ Ｐゴシック" panose="020B0600070205080204" pitchFamily="50" charset="-128"/>
                <a:ea typeface="ＭＳ Ｐゴシック" panose="020B0600070205080204" pitchFamily="50" charset="-128"/>
              </a:rPr>
              <a:t>のノボラピッド</a:t>
            </a:r>
            <a:r>
              <a:rPr lang="en-US" altLang="ja-JP" sz="2200" spc="-150" dirty="0">
                <a:latin typeface="ＭＳ Ｐゴシック" panose="020B0600070205080204" pitchFamily="50" charset="-128"/>
                <a:ea typeface="ＭＳ Ｐゴシック" panose="020B0600070205080204" pitchFamily="50" charset="-128"/>
              </a:rPr>
              <a:t>®</a:t>
            </a:r>
            <a:r>
              <a:rPr lang="ja-JP" altLang="en-US" sz="2200" spc="-150">
                <a:latin typeface="ＭＳ Ｐゴシック" panose="020B0600070205080204" pitchFamily="50" charset="-128"/>
                <a:ea typeface="ＭＳ Ｐゴシック" panose="020B0600070205080204" pitchFamily="50" charset="-128"/>
              </a:rPr>
              <a:t>注</a:t>
            </a:r>
            <a:r>
              <a:rPr lang="ja-JP" altLang="en-US" sz="2200">
                <a:latin typeface="ＭＳ Ｐゴシック" panose="020B0600070205080204" pitchFamily="50" charset="-128"/>
                <a:ea typeface="ＭＳ Ｐゴシック" panose="020B0600070205080204" pitchFamily="50" charset="-128"/>
              </a:rPr>
              <a:t>フレックスタッチ</a:t>
            </a:r>
            <a:r>
              <a:rPr lang="en-US" altLang="ja-JP" sz="2200" dirty="0">
                <a:latin typeface="ＭＳ Ｐゴシック" panose="020B0600070205080204" pitchFamily="50" charset="-128"/>
                <a:ea typeface="ＭＳ Ｐゴシック" panose="020B0600070205080204" pitchFamily="50" charset="-128"/>
              </a:rPr>
              <a:t>®</a:t>
            </a:r>
            <a:r>
              <a:rPr lang="ja-JP" altLang="en-US" sz="2200">
                <a:latin typeface="ＭＳ Ｐゴシック" panose="020B0600070205080204" pitchFamily="50" charset="-128"/>
                <a:ea typeface="ＭＳ Ｐゴシック" panose="020B0600070205080204" pitchFamily="50" charset="-128"/>
              </a:rPr>
              <a:t>を</a:t>
            </a:r>
            <a:r>
              <a:rPr lang="ja-JP" altLang="en-US" sz="2200" spc="-150">
                <a:latin typeface="ＭＳ Ｐゴシック" panose="020B0600070205080204" pitchFamily="50" charset="-128"/>
                <a:ea typeface="ＭＳ Ｐゴシック" panose="020B0600070205080204" pitchFamily="50" charset="-128"/>
              </a:rPr>
              <a:t>１０単位、注射した</a:t>
            </a:r>
            <a:endParaRPr lang="en-US" altLang="ja-JP" sz="2200" spc="-150" dirty="0">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endParaRPr lang="en-US" altLang="ja-JP" sz="2200" dirty="0">
              <a:solidFill>
                <a:schemeClr val="tx1">
                  <a:lumMod val="50000"/>
                  <a:lumOff val="50000"/>
                </a:schemeClr>
              </a:solidFill>
              <a:latin typeface="ＭＳ Ｐゴシック" panose="020B0600070205080204" pitchFamily="50" charset="-128"/>
              <a:ea typeface="ＭＳ Ｐゴシック" panose="020B0600070205080204" pitchFamily="50" charset="-128"/>
            </a:endParaRPr>
          </a:p>
          <a:p>
            <a:pPr marL="457200" indent="-457200">
              <a:buFont typeface="+mj-lt"/>
              <a:buAutoNum type="arabicPeriod"/>
            </a:pP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患者専用のノボラピッド</a:t>
            </a:r>
            <a:r>
              <a:rPr lang="en-US" altLang="ja-JP" sz="2200" dirty="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注フレックスタッチ</a:t>
            </a:r>
            <a:r>
              <a:rPr lang="en-US" altLang="ja-JP" sz="2200" dirty="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を</a:t>
            </a:r>
            <a:r>
              <a:rPr lang="en-US" altLang="ja-JP" sz="2200" dirty="0">
                <a:solidFill>
                  <a:schemeClr val="tx1">
                    <a:lumMod val="50000"/>
                    <a:lumOff val="50000"/>
                  </a:schemeClr>
                </a:solidFill>
                <a:latin typeface="ＭＳ Ｐゴシック" panose="020B0600070205080204" pitchFamily="50" charset="-128"/>
                <a:ea typeface="ＭＳ Ｐゴシック" panose="020B0600070205080204" pitchFamily="50" charset="-128"/>
              </a:rPr>
              <a:t>4</a:t>
            </a:r>
            <a:r>
              <a:rPr lang="ja-JP" altLang="en-US" sz="2200">
                <a:solidFill>
                  <a:schemeClr val="tx1">
                    <a:lumMod val="50000"/>
                    <a:lumOff val="50000"/>
                  </a:schemeClr>
                </a:solidFill>
                <a:latin typeface="ＭＳ Ｐゴシック" panose="020B0600070205080204" pitchFamily="50" charset="-128"/>
                <a:ea typeface="ＭＳ Ｐゴシック" panose="020B0600070205080204" pitchFamily="50" charset="-128"/>
              </a:rPr>
              <a:t>単位、注射した</a:t>
            </a:r>
            <a:endParaRPr lang="ja-JP" altLang="en-US" sz="2000">
              <a:solidFill>
                <a:schemeClr val="bg1">
                  <a:lumMod val="50000"/>
                </a:schemeClr>
              </a:solidFill>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23</a:t>
            </a:fld>
            <a:endParaRPr kumimoji="1" lang="ja-JP" altLang="en-US"/>
          </a:p>
        </p:txBody>
      </p:sp>
      <p:sp>
        <p:nvSpPr>
          <p:cNvPr id="10" name="楕円 9"/>
          <p:cNvSpPr/>
          <p:nvPr/>
        </p:nvSpPr>
        <p:spPr>
          <a:xfrm>
            <a:off x="416525" y="2403565"/>
            <a:ext cx="639277" cy="639277"/>
          </a:xfrm>
          <a:prstGeom prst="ellipse">
            <a:avLst/>
          </a:prstGeom>
          <a:noFill/>
          <a:ln w="57150">
            <a:solidFill>
              <a:srgbClr val="FF0000"/>
            </a:solid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75548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51E32E9-C5C1-E24E-ACD3-C2E63D3C3720}"/>
              </a:ext>
            </a:extLst>
          </p:cNvPr>
          <p:cNvSpPr>
            <a:spLocks noGrp="1"/>
          </p:cNvSpPr>
          <p:nvPr>
            <p:ph type="ctrTitle"/>
          </p:nvPr>
        </p:nvSpPr>
        <p:spPr/>
        <p:txBody>
          <a:bodyPr anchor="ctr">
            <a:normAutofit/>
          </a:bodyPr>
          <a:lstStyle/>
          <a:p>
            <a:r>
              <a:rPr lang="ja-JP" altLang="en-US" sz="3200" b="1">
                <a:latin typeface="ＭＳ Ｐゴシック" panose="020B0600070205080204" pitchFamily="50" charset="-128"/>
                <a:ea typeface="ＭＳ Ｐゴシック" panose="020B0600070205080204" pitchFamily="50" charset="-128"/>
              </a:rPr>
              <a:t>３）低血糖の可能性がある糖尿病の内服薬</a:t>
            </a:r>
            <a:endParaRPr kumimoji="1" lang="ja-JP" altLang="en-US" sz="3200" b="1">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24</a:t>
            </a:fld>
            <a:endParaRPr kumimoji="1" lang="ja-JP" altLang="en-US"/>
          </a:p>
        </p:txBody>
      </p:sp>
    </p:spTree>
    <p:extLst>
      <p:ext uri="{BB962C8B-B14F-4D97-AF65-F5344CB8AC3E}">
        <p14:creationId xmlns:p14="http://schemas.microsoft.com/office/powerpoint/2010/main" val="691611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9" descr="テキスト が含まれている画像&#10;&#10;高い精度で生成された説明">
            <a:extLst>
              <a:ext uri="{FF2B5EF4-FFF2-40B4-BE49-F238E27FC236}">
                <a16:creationId xmlns:a16="http://schemas.microsoft.com/office/drawing/2014/main" id="{0B966971-DCC5-480F-A97A-14816AF93C5C}"/>
              </a:ext>
            </a:extLst>
          </p:cNvPr>
          <p:cNvPicPr>
            <a:picLocks noChangeAspect="1"/>
          </p:cNvPicPr>
          <p:nvPr/>
        </p:nvPicPr>
        <p:blipFill>
          <a:blip r:embed="rId2"/>
          <a:stretch>
            <a:fillRect/>
          </a:stretch>
        </p:blipFill>
        <p:spPr>
          <a:xfrm>
            <a:off x="145887" y="1992510"/>
            <a:ext cx="6357812" cy="4631439"/>
          </a:xfrm>
          <a:prstGeom prst="rect">
            <a:avLst/>
          </a:prstGeom>
        </p:spPr>
      </p:pic>
      <p:sp>
        <p:nvSpPr>
          <p:cNvPr id="2" name="タイトル 1"/>
          <p:cNvSpPr>
            <a:spLocks noGrp="1"/>
          </p:cNvSpPr>
          <p:nvPr>
            <p:ph type="title"/>
          </p:nvPr>
        </p:nvSpPr>
        <p:spPr>
          <a:xfrm>
            <a:off x="837655" y="317192"/>
            <a:ext cx="7886700" cy="615602"/>
          </a:xfrm>
        </p:spPr>
        <p:txBody>
          <a:bodyPr>
            <a:normAutofit/>
          </a:bodyPr>
          <a:lstStyle/>
          <a:p>
            <a:r>
              <a:rPr kumimoji="1" lang="ja-JP" altLang="en-US" sz="2400">
                <a:latin typeface="ＭＳ Ｐゴシック" panose="020B0600070205080204" pitchFamily="50" charset="-128"/>
                <a:ea typeface="ＭＳ Ｐゴシック" panose="020B0600070205080204" pitchFamily="50" charset="-128"/>
              </a:rPr>
              <a:t>糖尿病の飲み薬には以下のようなものがあります。</a:t>
            </a:r>
          </a:p>
        </p:txBody>
      </p:sp>
      <p:sp>
        <p:nvSpPr>
          <p:cNvPr id="3" name="スライド番号プレースホルダー 2"/>
          <p:cNvSpPr>
            <a:spLocks noGrp="1"/>
          </p:cNvSpPr>
          <p:nvPr>
            <p:ph type="sldNum" sz="quarter" idx="12"/>
          </p:nvPr>
        </p:nvSpPr>
        <p:spPr/>
        <p:txBody>
          <a:bodyPr/>
          <a:lstStyle/>
          <a:p>
            <a:fld id="{54940288-D547-7448-8B09-A689AA151481}" type="slidenum">
              <a:rPr kumimoji="1" lang="ja-JP" altLang="en-US" smtClean="0"/>
              <a:t>25</a:t>
            </a:fld>
            <a:endParaRPr kumimoji="1" lang="ja-JP" altLang="en-US"/>
          </a:p>
        </p:txBody>
      </p:sp>
      <p:sp>
        <p:nvSpPr>
          <p:cNvPr id="5" name="四角形: 角を丸くする 4">
            <a:extLst>
              <a:ext uri="{FF2B5EF4-FFF2-40B4-BE49-F238E27FC236}">
                <a16:creationId xmlns:a16="http://schemas.microsoft.com/office/drawing/2014/main" id="{4726C7E7-7482-4D0F-BBC7-95FC0F12ABB4}"/>
              </a:ext>
            </a:extLst>
          </p:cNvPr>
          <p:cNvSpPr/>
          <p:nvPr/>
        </p:nvSpPr>
        <p:spPr>
          <a:xfrm>
            <a:off x="4344702" y="2044149"/>
            <a:ext cx="2149897" cy="893949"/>
          </a:xfrm>
          <a:prstGeom prst="roundRect">
            <a:avLst/>
          </a:prstGeom>
          <a:noFill/>
          <a:ln w="63500" cap="flat">
            <a:solidFill>
              <a:srgbClr val="FF0000"/>
            </a:solidFill>
            <a:prstDash val="sysDot"/>
            <a:round/>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p>
        </p:txBody>
      </p:sp>
      <p:sp>
        <p:nvSpPr>
          <p:cNvPr id="6" name="四角形: 角を丸くする 5">
            <a:extLst>
              <a:ext uri="{FF2B5EF4-FFF2-40B4-BE49-F238E27FC236}">
                <a16:creationId xmlns:a16="http://schemas.microsoft.com/office/drawing/2014/main" id="{2FA144DC-E278-4C71-A181-FE48F82BF5D9}"/>
              </a:ext>
            </a:extLst>
          </p:cNvPr>
          <p:cNvSpPr/>
          <p:nvPr/>
        </p:nvSpPr>
        <p:spPr>
          <a:xfrm>
            <a:off x="4339127" y="2938098"/>
            <a:ext cx="2148958" cy="1241015"/>
          </a:xfrm>
          <a:prstGeom prst="roundRect">
            <a:avLst/>
          </a:prstGeom>
          <a:noFill/>
          <a:ln w="63500">
            <a:solidFill>
              <a:srgbClr val="FF66FF"/>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p>
        </p:txBody>
      </p:sp>
      <p:sp>
        <p:nvSpPr>
          <p:cNvPr id="11" name="テキスト ボックス 10">
            <a:extLst>
              <a:ext uri="{FF2B5EF4-FFF2-40B4-BE49-F238E27FC236}">
                <a16:creationId xmlns:a16="http://schemas.microsoft.com/office/drawing/2014/main" id="{2719E31F-0691-4742-BC9C-AAC2B809C59E}"/>
              </a:ext>
            </a:extLst>
          </p:cNvPr>
          <p:cNvSpPr txBox="1"/>
          <p:nvPr/>
        </p:nvSpPr>
        <p:spPr>
          <a:xfrm>
            <a:off x="3825211" y="998811"/>
            <a:ext cx="5112833" cy="646331"/>
          </a:xfrm>
          <a:prstGeom prst="rect">
            <a:avLst/>
          </a:prstGeom>
          <a:ln w="38100" cmpd="dbl">
            <a:solidFill>
              <a:schemeClr val="tx1">
                <a:lumMod val="65000"/>
                <a:lumOff val="35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a:latin typeface="ＭＳ Ｐゴシック" panose="020B0600070205080204" pitchFamily="50" charset="-128"/>
                <a:ea typeface="ＭＳ Ｐゴシック" panose="020B0600070205080204" pitchFamily="50" charset="-128"/>
              </a:rPr>
              <a:t>インスリン分泌を促し、</a:t>
            </a:r>
          </a:p>
          <a:p>
            <a:pPr algn="ctr"/>
            <a:r>
              <a:rPr lang="ja-JP" altLang="en-US" b="1">
                <a:solidFill>
                  <a:srgbClr val="FF0000"/>
                </a:solidFill>
                <a:latin typeface="ＭＳ Ｐゴシック" panose="020B0600070205080204" pitchFamily="50" charset="-128"/>
                <a:ea typeface="ＭＳ Ｐゴシック" panose="020B0600070205080204" pitchFamily="50" charset="-128"/>
              </a:rPr>
              <a:t>低血糖になりやすい内服薬</a:t>
            </a:r>
            <a:r>
              <a:rPr lang="ja-JP" altLang="en-US">
                <a:latin typeface="ＭＳ Ｐゴシック" panose="020B0600070205080204" pitchFamily="50" charset="-128"/>
                <a:ea typeface="ＭＳ Ｐゴシック" panose="020B0600070205080204" pitchFamily="50" charset="-128"/>
              </a:rPr>
              <a:t>は２つあります。</a:t>
            </a:r>
          </a:p>
        </p:txBody>
      </p:sp>
      <p:sp>
        <p:nvSpPr>
          <p:cNvPr id="7" name="テキスト ボックス 6">
            <a:extLst>
              <a:ext uri="{FF2B5EF4-FFF2-40B4-BE49-F238E27FC236}">
                <a16:creationId xmlns:a16="http://schemas.microsoft.com/office/drawing/2014/main" id="{B0E6FCDC-5D19-4B62-A3D0-7F8B56E0A101}"/>
              </a:ext>
            </a:extLst>
          </p:cNvPr>
          <p:cNvSpPr txBox="1"/>
          <p:nvPr/>
        </p:nvSpPr>
        <p:spPr>
          <a:xfrm>
            <a:off x="6573644" y="1767468"/>
            <a:ext cx="224139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latin typeface="ＭＳ Ｐゴシック" panose="020B0600070205080204" pitchFamily="50" charset="-128"/>
                <a:ea typeface="ＭＳ Ｐゴシック" panose="020B0600070205080204" pitchFamily="50" charset="-128"/>
              </a:rPr>
              <a:t>院内採用薬では、</a:t>
            </a:r>
          </a:p>
        </p:txBody>
      </p:sp>
      <p:sp>
        <p:nvSpPr>
          <p:cNvPr id="13" name="テキスト ボックス 12">
            <a:extLst>
              <a:ext uri="{FF2B5EF4-FFF2-40B4-BE49-F238E27FC236}">
                <a16:creationId xmlns:a16="http://schemas.microsoft.com/office/drawing/2014/main" id="{B5C66640-74E9-4094-9607-70C41C186796}"/>
              </a:ext>
            </a:extLst>
          </p:cNvPr>
          <p:cNvSpPr txBox="1"/>
          <p:nvPr/>
        </p:nvSpPr>
        <p:spPr>
          <a:xfrm>
            <a:off x="6839244" y="2968252"/>
            <a:ext cx="1784195" cy="1006429"/>
          </a:xfrm>
          <a:prstGeom prst="rect">
            <a:avLst/>
          </a:prstGeom>
          <a:ln w="19050">
            <a:solidFill>
              <a:srgbClr val="FF66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10000"/>
              </a:lnSpc>
            </a:pPr>
            <a:r>
              <a:rPr lang="ja-JP" altLang="en-US" b="1">
                <a:latin typeface="ＭＳ Ｐゴシック" panose="020B0600070205080204" pitchFamily="50" charset="-128"/>
                <a:ea typeface="ＭＳ Ｐゴシック" panose="020B0600070205080204" pitchFamily="50" charset="-128"/>
              </a:rPr>
              <a:t>ミチグリニド</a:t>
            </a:r>
            <a:r>
              <a:rPr lang="ja-JP" b="1">
                <a:latin typeface="ＭＳ Ｐゴシック" panose="020B0600070205080204" pitchFamily="50" charset="-128"/>
                <a:ea typeface="ＭＳ Ｐゴシック" panose="020B0600070205080204" pitchFamily="50" charset="-128"/>
              </a:rPr>
              <a:t>®</a:t>
            </a:r>
            <a:endParaRPr lang="ja-JP" altLang="en-US" b="1">
              <a:latin typeface="ＭＳ Ｐゴシック" panose="020B0600070205080204" pitchFamily="50" charset="-128"/>
              <a:ea typeface="ＭＳ Ｐゴシック" panose="020B0600070205080204" pitchFamily="50" charset="-128"/>
            </a:endParaRPr>
          </a:p>
          <a:p>
            <a:pPr algn="ctr">
              <a:lnSpc>
                <a:spcPct val="110000"/>
              </a:lnSpc>
            </a:pPr>
            <a:r>
              <a:rPr lang="ja-JP" altLang="en-US" b="1">
                <a:latin typeface="ＭＳ Ｐゴシック" panose="020B0600070205080204" pitchFamily="50" charset="-128"/>
                <a:ea typeface="ＭＳ Ｐゴシック" panose="020B0600070205080204" pitchFamily="50" charset="-128"/>
              </a:rPr>
              <a:t>シュアポスト</a:t>
            </a:r>
            <a:r>
              <a:rPr lang="ja-JP" b="1">
                <a:latin typeface="ＭＳ Ｐゴシック" panose="020B0600070205080204" pitchFamily="50" charset="-128"/>
                <a:ea typeface="ＭＳ Ｐゴシック" panose="020B0600070205080204" pitchFamily="50" charset="-128"/>
              </a:rPr>
              <a:t>®</a:t>
            </a:r>
          </a:p>
          <a:p>
            <a:pPr algn="ctr">
              <a:lnSpc>
                <a:spcPct val="110000"/>
              </a:lnSpc>
            </a:pPr>
            <a:r>
              <a:rPr lang="ja-JP" altLang="en-US" b="1">
                <a:latin typeface="ＭＳ Ｐゴシック" panose="020B0600070205080204" pitchFamily="50" charset="-128"/>
                <a:ea typeface="ＭＳ Ｐゴシック" panose="020B0600070205080204" pitchFamily="50" charset="-128"/>
              </a:rPr>
              <a:t>ファスティック</a:t>
            </a:r>
            <a:r>
              <a:rPr lang="en-US" altLang="ja-JP" sz="1400" b="1">
                <a:latin typeface="ＭＳ Ｐゴシック" panose="020B0600070205080204" pitchFamily="50" charset="-128"/>
                <a:ea typeface="ＭＳ Ｐゴシック" panose="020B0600070205080204" pitchFamily="50" charset="-128"/>
              </a:rPr>
              <a:t>®</a:t>
            </a:r>
            <a:endParaRPr lang="ja-JP" sz="1400" b="1">
              <a:latin typeface="ＭＳ Ｐゴシック" panose="020B0600070205080204" pitchFamily="50" charset="-128"/>
              <a:ea typeface="ＭＳ Ｐゴシック" panose="020B0600070205080204" pitchFamily="50" charset="-128"/>
            </a:endParaRPr>
          </a:p>
        </p:txBody>
      </p:sp>
      <p:sp>
        <p:nvSpPr>
          <p:cNvPr id="14" name="テキスト ボックス 13">
            <a:extLst>
              <a:ext uri="{FF2B5EF4-FFF2-40B4-BE49-F238E27FC236}">
                <a16:creationId xmlns:a16="http://schemas.microsoft.com/office/drawing/2014/main" id="{01EB4FAF-0296-4E42-A0FE-1B8779E7B2F7}"/>
              </a:ext>
            </a:extLst>
          </p:cNvPr>
          <p:cNvSpPr txBox="1"/>
          <p:nvPr/>
        </p:nvSpPr>
        <p:spPr>
          <a:xfrm>
            <a:off x="6839244" y="2151618"/>
            <a:ext cx="1784195" cy="701731"/>
          </a:xfrm>
          <a:prstGeom prst="rect">
            <a:avLst/>
          </a:prstGeom>
          <a:ln w="190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10000"/>
              </a:lnSpc>
            </a:pPr>
            <a:r>
              <a:rPr lang="ja-JP" altLang="en-US" b="1">
                <a:latin typeface="ＭＳ Ｐゴシック" panose="020B0600070205080204" pitchFamily="50" charset="-128"/>
                <a:ea typeface="ＭＳ Ｐゴシック" panose="020B0600070205080204" pitchFamily="50" charset="-128"/>
              </a:rPr>
              <a:t>グリメピリド</a:t>
            </a:r>
            <a:r>
              <a:rPr lang="en-US" altLang="ja-JP" sz="1400" b="1">
                <a:latin typeface="ＭＳ Ｐゴシック" panose="020B0600070205080204" pitchFamily="50" charset="-128"/>
                <a:ea typeface="ＭＳ Ｐゴシック" panose="020B0600070205080204" pitchFamily="50" charset="-128"/>
              </a:rPr>
              <a:t>®</a:t>
            </a:r>
            <a:endParaRPr lang="ja-JP" sz="1400" b="1">
              <a:latin typeface="ＭＳ Ｐゴシック" panose="020B0600070205080204" pitchFamily="50" charset="-128"/>
              <a:ea typeface="ＭＳ Ｐゴシック" panose="020B0600070205080204" pitchFamily="50" charset="-128"/>
            </a:endParaRPr>
          </a:p>
          <a:p>
            <a:pPr algn="ctr">
              <a:lnSpc>
                <a:spcPct val="110000"/>
              </a:lnSpc>
            </a:pPr>
            <a:r>
              <a:rPr lang="ja-JP" altLang="en-US" b="1">
                <a:latin typeface="ＭＳ Ｐゴシック" panose="020B0600070205080204" pitchFamily="50" charset="-128"/>
                <a:ea typeface="ＭＳ Ｐゴシック" panose="020B0600070205080204" pitchFamily="50" charset="-128"/>
              </a:rPr>
              <a:t>グリミクロン</a:t>
            </a:r>
            <a:r>
              <a:rPr lang="en-US" altLang="ja-JP" sz="1400" b="1">
                <a:latin typeface="ＭＳ Ｐゴシック" panose="020B0600070205080204" pitchFamily="50" charset="-128"/>
                <a:ea typeface="ＭＳ Ｐゴシック" panose="020B0600070205080204" pitchFamily="50" charset="-128"/>
              </a:rPr>
              <a:t>®</a:t>
            </a:r>
            <a:endParaRPr lang="ja-JP" altLang="en-US" sz="1400" b="1">
              <a:latin typeface="ＭＳ Ｐゴシック" panose="020B0600070205080204" pitchFamily="50" charset="-128"/>
              <a:ea typeface="ＭＳ Ｐゴシック" panose="020B0600070205080204" pitchFamily="50" charset="-128"/>
            </a:endParaRPr>
          </a:p>
        </p:txBody>
      </p:sp>
      <p:cxnSp>
        <p:nvCxnSpPr>
          <p:cNvPr id="15" name="直線矢印コネクタ 14">
            <a:extLst>
              <a:ext uri="{FF2B5EF4-FFF2-40B4-BE49-F238E27FC236}">
                <a16:creationId xmlns:a16="http://schemas.microsoft.com/office/drawing/2014/main" id="{67D0CDA4-22D4-44A3-8CAD-EA7E7706121E}"/>
              </a:ext>
            </a:extLst>
          </p:cNvPr>
          <p:cNvCxnSpPr>
            <a:cxnSpLocks/>
          </p:cNvCxnSpPr>
          <p:nvPr/>
        </p:nvCxnSpPr>
        <p:spPr>
          <a:xfrm>
            <a:off x="6515858" y="2519049"/>
            <a:ext cx="323386" cy="111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101F3D4F-80E5-4200-A88D-8AE01330C098}"/>
              </a:ext>
            </a:extLst>
          </p:cNvPr>
          <p:cNvCxnSpPr>
            <a:cxnSpLocks/>
          </p:cNvCxnSpPr>
          <p:nvPr/>
        </p:nvCxnSpPr>
        <p:spPr>
          <a:xfrm>
            <a:off x="6478914" y="3437828"/>
            <a:ext cx="343192" cy="0"/>
          </a:xfrm>
          <a:prstGeom prst="straightConnector1">
            <a:avLst/>
          </a:prstGeom>
          <a:ln w="57150">
            <a:solidFill>
              <a:srgbClr val="FF66FF"/>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FB751C59-F48C-45D0-99E6-FB22C09F0EC2}"/>
              </a:ext>
            </a:extLst>
          </p:cNvPr>
          <p:cNvSpPr txBox="1"/>
          <p:nvPr/>
        </p:nvSpPr>
        <p:spPr>
          <a:xfrm>
            <a:off x="7617542" y="4053467"/>
            <a:ext cx="141494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pc="-100">
                <a:latin typeface="ＭＳ Ｐゴシック" panose="020B0600070205080204" pitchFamily="50" charset="-128"/>
                <a:ea typeface="ＭＳ Ｐゴシック" panose="020B0600070205080204" pitchFamily="50" charset="-128"/>
              </a:rPr>
              <a:t>があります。</a:t>
            </a:r>
          </a:p>
        </p:txBody>
      </p:sp>
      <p:sp>
        <p:nvSpPr>
          <p:cNvPr id="8" name="四角形: 角を丸くする 7"/>
          <p:cNvSpPr/>
          <p:nvPr/>
        </p:nvSpPr>
        <p:spPr>
          <a:xfrm>
            <a:off x="255076" y="2290618"/>
            <a:ext cx="1832342" cy="992089"/>
          </a:xfrm>
          <a:prstGeom prst="roundRect">
            <a:avLst>
              <a:gd name="adj" fmla="val 11398"/>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8" name="四角形: 角を丸くする 17"/>
          <p:cNvSpPr/>
          <p:nvPr/>
        </p:nvSpPr>
        <p:spPr>
          <a:xfrm>
            <a:off x="255076" y="3584753"/>
            <a:ext cx="1832342" cy="1294871"/>
          </a:xfrm>
          <a:prstGeom prst="roundRect">
            <a:avLst>
              <a:gd name="adj" fmla="val 11398"/>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19" name="四角形: 角を丸くする 18"/>
          <p:cNvSpPr/>
          <p:nvPr/>
        </p:nvSpPr>
        <p:spPr>
          <a:xfrm>
            <a:off x="255075" y="5226992"/>
            <a:ext cx="1815475" cy="1037008"/>
          </a:xfrm>
          <a:prstGeom prst="roundRect">
            <a:avLst>
              <a:gd name="adj" fmla="val 11398"/>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0" name="四角形: 角を丸くする 19"/>
          <p:cNvSpPr/>
          <p:nvPr/>
        </p:nvSpPr>
        <p:spPr>
          <a:xfrm>
            <a:off x="4461165" y="4300804"/>
            <a:ext cx="1887943" cy="995656"/>
          </a:xfrm>
          <a:prstGeom prst="roundRect">
            <a:avLst>
              <a:gd name="adj" fmla="val 11398"/>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1" name="四角形: 角を丸くする 20"/>
          <p:cNvSpPr/>
          <p:nvPr/>
        </p:nvSpPr>
        <p:spPr>
          <a:xfrm>
            <a:off x="3989673" y="5569527"/>
            <a:ext cx="2143272" cy="823594"/>
          </a:xfrm>
          <a:prstGeom prst="roundRect">
            <a:avLst>
              <a:gd name="adj" fmla="val 11398"/>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22" name="テキスト ボックス 21">
            <a:extLst>
              <a:ext uri="{FF2B5EF4-FFF2-40B4-BE49-F238E27FC236}">
                <a16:creationId xmlns:a16="http://schemas.microsoft.com/office/drawing/2014/main" id="{42FB4768-EC8E-1E4F-9675-54276DD646E8}"/>
              </a:ext>
            </a:extLst>
          </p:cNvPr>
          <p:cNvSpPr txBox="1"/>
          <p:nvPr/>
        </p:nvSpPr>
        <p:spPr>
          <a:xfrm>
            <a:off x="6996701" y="4518470"/>
            <a:ext cx="1948576" cy="1569660"/>
          </a:xfrm>
          <a:prstGeom prst="rect">
            <a:avLst/>
          </a:prstGeom>
          <a:solidFill>
            <a:srgbClr val="FFFF00"/>
          </a:solidFill>
          <a:ln>
            <a:solidFill>
              <a:srgbClr val="FF0000"/>
            </a:solidFill>
          </a:ln>
        </p:spPr>
        <p:txBody>
          <a:bodyPr wrap="square" rtlCol="0">
            <a:spAutoFit/>
          </a:bodyPr>
          <a:lstStyle/>
          <a:p>
            <a:r>
              <a:rPr kumimoji="1" lang="ja-JP" altLang="en-US" sz="1600">
                <a:solidFill>
                  <a:srgbClr val="FF0000"/>
                </a:solidFill>
              </a:rPr>
              <a:t>注）上記は、国立国際医療研究センター病院で院内採用している薬剤です。適宜修正してご活用ください。</a:t>
            </a:r>
          </a:p>
        </p:txBody>
      </p:sp>
    </p:spTree>
    <p:extLst>
      <p:ext uri="{BB962C8B-B14F-4D97-AF65-F5344CB8AC3E}">
        <p14:creationId xmlns:p14="http://schemas.microsoft.com/office/powerpoint/2010/main" val="2999431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ctrTitle"/>
          </p:nvPr>
        </p:nvSpPr>
        <p:spPr>
          <a:xfrm>
            <a:off x="485009" y="1614910"/>
            <a:ext cx="8254544" cy="1979143"/>
          </a:xfrm>
        </p:spPr>
        <p:txBody>
          <a:bodyPr>
            <a:noAutofit/>
          </a:bodyPr>
          <a:lstStyle/>
          <a:p>
            <a:pPr algn="l">
              <a:lnSpc>
                <a:spcPct val="100000"/>
              </a:lnSpc>
              <a:spcBef>
                <a:spcPts val="1200"/>
              </a:spcBef>
            </a:pPr>
            <a:br>
              <a:rPr lang="en-US" altLang="ja-JP" sz="3000">
                <a:latin typeface="ＭＳ Ｐゴシック" panose="020B0600070205080204" pitchFamily="50" charset="-128"/>
                <a:ea typeface="ＭＳ Ｐゴシック" panose="020B0600070205080204" pitchFamily="50" charset="-128"/>
              </a:rPr>
            </a:br>
            <a:r>
              <a:rPr lang="ja-JP" altLang="en-US" sz="2400">
                <a:latin typeface="ＭＳ Ｐゴシック" panose="020B0600070205080204" pitchFamily="50" charset="-128"/>
                <a:ea typeface="ＭＳ Ｐゴシック" panose="020B0600070205080204" pitchFamily="50" charset="-128"/>
              </a:rPr>
              <a:t>禁食中は低血糖を起こす恐れがあるため、中止すべき薬剤があります。</a:t>
            </a:r>
            <a:br>
              <a:rPr lang="ja-JP" altLang="en-US" sz="2400">
                <a:latin typeface="ＭＳ Ｐゴシック" panose="020B0600070205080204" pitchFamily="50" charset="-128"/>
                <a:ea typeface="ＭＳ Ｐゴシック" panose="020B0600070205080204" pitchFamily="50" charset="-128"/>
              </a:rPr>
            </a:br>
            <a:r>
              <a:rPr lang="ja-JP" altLang="en-US" sz="2400" u="sng">
                <a:latin typeface="ＭＳ Ｐゴシック" panose="020B0600070205080204" pitchFamily="50" charset="-128"/>
                <a:ea typeface="ＭＳ Ｐゴシック" panose="020B0600070205080204" pitchFamily="50" charset="-128"/>
              </a:rPr>
              <a:t>低血糖を起こす可能性の高い飲み薬の分類名</a:t>
            </a:r>
            <a:r>
              <a:rPr lang="ja-JP" altLang="en-US" sz="2400">
                <a:latin typeface="ＭＳ Ｐゴシック" panose="020B0600070205080204" pitchFamily="50" charset="-128"/>
                <a:ea typeface="ＭＳ Ｐゴシック" panose="020B0600070205080204" pitchFamily="50" charset="-128"/>
              </a:rPr>
              <a:t>を下記より２つ答えて下さい。</a:t>
            </a:r>
            <a:br>
              <a:rPr lang="ja-JP" altLang="en-US" sz="2400">
                <a:latin typeface="ＭＳ Ｐゴシック" panose="020B0600070205080204" pitchFamily="50" charset="-128"/>
                <a:ea typeface="ＭＳ Ｐゴシック" panose="020B0600070205080204" pitchFamily="50" charset="-128"/>
              </a:rPr>
            </a:br>
            <a:r>
              <a:rPr lang="ja-JP" altLang="en-US" sz="2400">
                <a:latin typeface="ＭＳ Ｐゴシック" panose="020B0600070205080204" pitchFamily="50" charset="-128"/>
                <a:ea typeface="ＭＳ Ｐゴシック" panose="020B0600070205080204" pitchFamily="50" charset="-128"/>
              </a:rPr>
              <a:t>　　　</a:t>
            </a:r>
            <a:br>
              <a:rPr lang="en-US" altLang="ja-JP" sz="2400">
                <a:latin typeface="ＭＳ Ｐゴシック" panose="020B0600070205080204" pitchFamily="50" charset="-128"/>
                <a:ea typeface="ＭＳ Ｐゴシック" panose="020B0600070205080204" pitchFamily="50" charset="-128"/>
              </a:rPr>
            </a:br>
            <a:r>
              <a:rPr lang="ja-JP" altLang="en-US" sz="2000">
                <a:latin typeface="ＭＳ Ｐゴシック" panose="020B0600070205080204" pitchFamily="50" charset="-128"/>
                <a:ea typeface="ＭＳ Ｐゴシック" panose="020B0600070205080204" pitchFamily="50" charset="-128"/>
              </a:rPr>
              <a:t>内服分類名：よく使用されている商品名</a:t>
            </a:r>
            <a:endParaRPr kumimoji="1" lang="ja-JP" altLang="en-US" sz="2000">
              <a:latin typeface="ＭＳ Ｐゴシック" panose="020B0600070205080204" pitchFamily="50" charset="-128"/>
              <a:ea typeface="ＭＳ Ｐゴシック" panose="020B0600070205080204" pitchFamily="50" charset="-128"/>
            </a:endParaRPr>
          </a:p>
        </p:txBody>
      </p:sp>
      <p:sp>
        <p:nvSpPr>
          <p:cNvPr id="7" name="タイトル 1">
            <a:extLst>
              <a:ext uri="{FF2B5EF4-FFF2-40B4-BE49-F238E27FC236}">
                <a16:creationId xmlns:a16="http://schemas.microsoft.com/office/drawing/2014/main" id="{34EBC029-AB94-C745-B45D-D30006210D6C}"/>
              </a:ext>
            </a:extLst>
          </p:cNvPr>
          <p:cNvSpPr txBox="1">
            <a:spLocks/>
          </p:cNvSpPr>
          <p:nvPr/>
        </p:nvSpPr>
        <p:spPr>
          <a:xfrm>
            <a:off x="525459" y="156394"/>
            <a:ext cx="7886700" cy="9264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4400" b="1">
                <a:latin typeface="+mn-ea"/>
                <a:ea typeface="+mn-ea"/>
              </a:rPr>
              <a:t>問題</a:t>
            </a:r>
          </a:p>
        </p:txBody>
      </p:sp>
      <p:sp>
        <p:nvSpPr>
          <p:cNvPr id="2" name="スライド番号プレースホルダー 1"/>
          <p:cNvSpPr>
            <a:spLocks noGrp="1"/>
          </p:cNvSpPr>
          <p:nvPr>
            <p:ph type="sldNum" sz="quarter" idx="12"/>
          </p:nvPr>
        </p:nvSpPr>
        <p:spPr/>
        <p:txBody>
          <a:bodyPr/>
          <a:lstStyle/>
          <a:p>
            <a:fld id="{54940288-D547-7448-8B09-A689AA151481}" type="slidenum">
              <a:rPr kumimoji="1" lang="ja-JP" altLang="en-US" smtClean="0"/>
              <a:t>26</a:t>
            </a:fld>
            <a:endParaRPr kumimoji="1" lang="ja-JP" altLang="en-US"/>
          </a:p>
        </p:txBody>
      </p:sp>
      <p:grpSp>
        <p:nvGrpSpPr>
          <p:cNvPr id="8" name="グループ化 7"/>
          <p:cNvGrpSpPr/>
          <p:nvPr/>
        </p:nvGrpSpPr>
        <p:grpSpPr>
          <a:xfrm>
            <a:off x="7119189" y="77111"/>
            <a:ext cx="1896362" cy="992620"/>
            <a:chOff x="7119189" y="365126"/>
            <a:chExt cx="1896362" cy="992620"/>
          </a:xfrm>
        </p:grpSpPr>
        <p:pic>
          <p:nvPicPr>
            <p:cNvPr id="11" name="図 10"/>
            <p:cNvPicPr>
              <a:picLocks noChangeAspect="1"/>
            </p:cNvPicPr>
            <p:nvPr/>
          </p:nvPicPr>
          <p:blipFill>
            <a:blip r:embed="rId2"/>
            <a:stretch>
              <a:fillRect/>
            </a:stretch>
          </p:blipFill>
          <p:spPr>
            <a:xfrm>
              <a:off x="8079048" y="365126"/>
              <a:ext cx="936503" cy="989263"/>
            </a:xfrm>
            <a:prstGeom prst="rect">
              <a:avLst/>
            </a:prstGeom>
          </p:spPr>
        </p:pic>
        <p:pic>
          <p:nvPicPr>
            <p:cNvPr id="12" name="図 11"/>
            <p:cNvPicPr>
              <a:picLocks noChangeAspect="1"/>
            </p:cNvPicPr>
            <p:nvPr/>
          </p:nvPicPr>
          <p:blipFill>
            <a:blip r:embed="rId3"/>
            <a:stretch>
              <a:fillRect/>
            </a:stretch>
          </p:blipFill>
          <p:spPr>
            <a:xfrm>
              <a:off x="7119189" y="390382"/>
              <a:ext cx="919316" cy="967364"/>
            </a:xfrm>
            <a:prstGeom prst="rect">
              <a:avLst/>
            </a:prstGeom>
          </p:spPr>
        </p:pic>
      </p:grpSp>
      <p:sp>
        <p:nvSpPr>
          <p:cNvPr id="13" name="サブタイトル 9">
            <a:extLst>
              <a:ext uri="{FF2B5EF4-FFF2-40B4-BE49-F238E27FC236}">
                <a16:creationId xmlns:a16="http://schemas.microsoft.com/office/drawing/2014/main" id="{FE6422CE-B4EC-AC4B-8527-09EA7DFBFA67}"/>
              </a:ext>
            </a:extLst>
          </p:cNvPr>
          <p:cNvSpPr>
            <a:spLocks noGrp="1"/>
          </p:cNvSpPr>
          <p:nvPr>
            <p:ph type="subTitle" idx="1"/>
          </p:nvPr>
        </p:nvSpPr>
        <p:spPr>
          <a:xfrm>
            <a:off x="485009" y="3917713"/>
            <a:ext cx="8530542" cy="3086792"/>
          </a:xfrm>
        </p:spPr>
        <p:txBody>
          <a:bodyPr>
            <a:normAutofit/>
          </a:bodyPr>
          <a:lstStyle/>
          <a:p>
            <a:pPr marL="342900" indent="-342900" algn="l">
              <a:buFont typeface="+mj-lt"/>
              <a:buAutoNum type="arabicPeriod"/>
            </a:pPr>
            <a:r>
              <a:rPr lang="ja-JP" altLang="en-US">
                <a:latin typeface="MS Gothic" panose="020B0609070205080204" pitchFamily="49" charset="-128"/>
                <a:ea typeface="MS Gothic" panose="020B0609070205080204" pitchFamily="49" charset="-128"/>
              </a:rPr>
              <a:t>スルホニル尿素薬（</a:t>
            </a:r>
            <a:r>
              <a:rPr lang="en-US" altLang="ja-JP">
                <a:latin typeface="MS Gothic" panose="020B0609070205080204" pitchFamily="49" charset="-128"/>
                <a:ea typeface="MS Gothic" panose="020B0609070205080204" pitchFamily="49" charset="-128"/>
              </a:rPr>
              <a:t>SU</a:t>
            </a:r>
            <a:r>
              <a:rPr lang="ja-JP" altLang="en-US">
                <a:latin typeface="MS Gothic" panose="020B0609070205080204" pitchFamily="49" charset="-128"/>
                <a:ea typeface="MS Gothic" panose="020B0609070205080204" pitchFamily="49" charset="-128"/>
              </a:rPr>
              <a:t>薬）：グリメピリド（</a:t>
            </a:r>
            <a:r>
              <a:rPr kumimoji="1" lang="ja-JP" altLang="en-US">
                <a:latin typeface="MS Gothic" panose="020B0609070205080204" pitchFamily="49" charset="-128"/>
                <a:ea typeface="MS Gothic" panose="020B0609070205080204" pitchFamily="49" charset="-128"/>
              </a:rPr>
              <a:t>アマリール）</a:t>
            </a:r>
            <a:endParaRPr kumimoji="1" lang="en-US" altLang="ja-JP">
              <a:latin typeface="MS Gothic" panose="020B0609070205080204" pitchFamily="49" charset="-128"/>
              <a:ea typeface="MS Gothic" panose="020B0609070205080204" pitchFamily="49" charset="-128"/>
            </a:endParaRPr>
          </a:p>
          <a:p>
            <a:pPr marL="342900" indent="-342900" algn="l">
              <a:buFont typeface="+mj-lt"/>
              <a:buAutoNum type="arabicPeriod"/>
            </a:pPr>
            <a:r>
              <a:rPr kumimoji="1" lang="ja-JP" altLang="en-US">
                <a:latin typeface="MS Gothic" panose="020B0609070205080204" pitchFamily="49" charset="-128"/>
                <a:ea typeface="MS Gothic" panose="020B0609070205080204" pitchFamily="49" charset="-128"/>
              </a:rPr>
              <a:t>ビグアナイド薬：メトホルミン（メトグルコ）</a:t>
            </a:r>
            <a:endParaRPr kumimoji="1" lang="en-US" altLang="ja-JP">
              <a:latin typeface="MS Gothic" panose="020B0609070205080204" pitchFamily="49" charset="-128"/>
              <a:ea typeface="MS Gothic" panose="020B0609070205080204" pitchFamily="49" charset="-128"/>
            </a:endParaRPr>
          </a:p>
          <a:p>
            <a:pPr marL="342900" indent="-342900" algn="l">
              <a:buFont typeface="+mj-lt"/>
              <a:buAutoNum type="arabicPeriod"/>
            </a:pPr>
            <a:r>
              <a:rPr lang="en-US" altLang="ja-JP">
                <a:latin typeface="MS Gothic" panose="020B0609070205080204" pitchFamily="49" charset="-128"/>
                <a:ea typeface="MS Gothic" panose="020B0609070205080204" pitchFamily="49" charset="-128"/>
              </a:rPr>
              <a:t>α-</a:t>
            </a:r>
            <a:r>
              <a:rPr lang="ja-JP" altLang="en-US">
                <a:latin typeface="MS Gothic" panose="020B0609070205080204" pitchFamily="49" charset="-128"/>
                <a:ea typeface="MS Gothic" panose="020B0609070205080204" pitchFamily="49" charset="-128"/>
              </a:rPr>
              <a:t>グルコシターゼ阻害薬：ミグリトール（セイブル）</a:t>
            </a:r>
            <a:endParaRPr kumimoji="1" lang="en-US" altLang="ja-JP">
              <a:latin typeface="MS Gothic" panose="020B0609070205080204" pitchFamily="49" charset="-128"/>
              <a:ea typeface="MS Gothic" panose="020B0609070205080204" pitchFamily="49" charset="-128"/>
            </a:endParaRPr>
          </a:p>
          <a:p>
            <a:pPr marL="342900" indent="-342900" algn="l">
              <a:buFont typeface="+mj-lt"/>
              <a:buAutoNum type="arabicPeriod"/>
            </a:pPr>
            <a:r>
              <a:rPr lang="ja-JP" altLang="en-US">
                <a:latin typeface="MS Gothic" panose="020B0609070205080204" pitchFamily="49" charset="-128"/>
                <a:ea typeface="MS Gothic" panose="020B0609070205080204" pitchFamily="49" charset="-128"/>
              </a:rPr>
              <a:t>速効型インスリン分泌促進薬（グリニド薬）：ミチグリニド（グルファスト）</a:t>
            </a:r>
            <a:endParaRPr lang="en-US" altLang="ja-JP">
              <a:latin typeface="MS Gothic" panose="020B0609070205080204" pitchFamily="49" charset="-128"/>
              <a:ea typeface="MS Gothic" panose="020B0609070205080204" pitchFamily="49" charset="-128"/>
            </a:endParaRPr>
          </a:p>
          <a:p>
            <a:pPr marL="342900" indent="-342900" algn="l">
              <a:buFont typeface="+mj-lt"/>
              <a:buAutoNum type="arabicPeriod"/>
            </a:pPr>
            <a:r>
              <a:rPr kumimoji="1" lang="en-US" altLang="ja-JP">
                <a:latin typeface="MS Gothic" panose="020B0609070205080204" pitchFamily="49" charset="-128"/>
                <a:ea typeface="MS Gothic" panose="020B0609070205080204" pitchFamily="49" charset="-128"/>
              </a:rPr>
              <a:t>SGLT2</a:t>
            </a:r>
            <a:r>
              <a:rPr kumimoji="1" lang="ja-JP" altLang="en-US">
                <a:latin typeface="MS Gothic" panose="020B0609070205080204" pitchFamily="49" charset="-128"/>
                <a:ea typeface="MS Gothic" panose="020B0609070205080204" pitchFamily="49" charset="-128"/>
              </a:rPr>
              <a:t>阻害薬：</a:t>
            </a:r>
            <a:r>
              <a:rPr lang="ja-JP" altLang="en-US">
                <a:latin typeface="MS Gothic" panose="020B0609070205080204" pitchFamily="49" charset="-128"/>
                <a:ea typeface="MS Gothic" panose="020B0609070205080204" pitchFamily="49" charset="-128"/>
              </a:rPr>
              <a:t>エンパグリフロジン（</a:t>
            </a:r>
            <a:r>
              <a:rPr kumimoji="1" lang="ja-JP" altLang="en-US">
                <a:latin typeface="MS Gothic" panose="020B0609070205080204" pitchFamily="49" charset="-128"/>
                <a:ea typeface="MS Gothic" panose="020B0609070205080204" pitchFamily="49" charset="-128"/>
              </a:rPr>
              <a:t>ジャディアンス）</a:t>
            </a:r>
            <a:endParaRPr kumimoji="1" lang="en-US" altLang="ja-JP">
              <a:latin typeface="MS Gothic" panose="020B0609070205080204" pitchFamily="49" charset="-128"/>
              <a:ea typeface="MS Gothic" panose="020B0609070205080204" pitchFamily="49" charset="-128"/>
            </a:endParaRPr>
          </a:p>
          <a:p>
            <a:pPr marL="342900" indent="-342900" algn="l">
              <a:buFont typeface="+mj-lt"/>
              <a:buAutoNum type="arabicPeriod"/>
            </a:pPr>
            <a:endParaRPr kumimoji="1" lang="en-US" altLang="ja-JP">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57375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6943" y="424706"/>
            <a:ext cx="7886700" cy="615602"/>
          </a:xfrm>
        </p:spPr>
        <p:txBody>
          <a:bodyPr>
            <a:noAutofit/>
          </a:bodyPr>
          <a:lstStyle/>
          <a:p>
            <a:r>
              <a:rPr lang="ja-JP" altLang="en-US" b="1">
                <a:latin typeface="+mn-ea"/>
                <a:ea typeface="+mn-ea"/>
              </a:rPr>
              <a:t>解答</a:t>
            </a:r>
            <a:endParaRPr kumimoji="1" lang="ja-JP" altLang="en-US" b="1">
              <a:latin typeface="+mn-ea"/>
              <a:ea typeface="+mn-ea"/>
            </a:endParaRPr>
          </a:p>
        </p:txBody>
      </p:sp>
      <p:sp>
        <p:nvSpPr>
          <p:cNvPr id="10" name="コンテンツ プレースホルダー 9"/>
          <p:cNvSpPr>
            <a:spLocks noGrp="1"/>
          </p:cNvSpPr>
          <p:nvPr>
            <p:ph sz="half" idx="1"/>
          </p:nvPr>
        </p:nvSpPr>
        <p:spPr>
          <a:xfrm>
            <a:off x="526943" y="1419366"/>
            <a:ext cx="8408714" cy="2681294"/>
          </a:xfrm>
        </p:spPr>
        <p:txBody>
          <a:bodyPr vert="horz" lIns="91440" tIns="45720" rIns="91440" bIns="45720" rtlCol="0" anchor="t">
            <a:normAutofit/>
          </a:bodyPr>
          <a:lstStyle/>
          <a:p>
            <a:pPr marL="442913" indent="-442913">
              <a:lnSpc>
                <a:spcPct val="100000"/>
              </a:lnSpc>
              <a:spcBef>
                <a:spcPts val="600"/>
              </a:spcBef>
              <a:buNone/>
            </a:pPr>
            <a:r>
              <a:rPr kumimoji="1" lang="ja-JP" altLang="en-US" sz="2600" b="1" spc="-150">
                <a:solidFill>
                  <a:srgbClr val="FF0000"/>
                </a:solidFill>
                <a:latin typeface="ＭＳ Ｐゴシック" panose="020B0600070205080204" pitchFamily="50" charset="-128"/>
                <a:ea typeface="ＭＳ Ｐゴシック" panose="020B0600070205080204" pitchFamily="50" charset="-128"/>
              </a:rPr>
              <a:t>１</a:t>
            </a:r>
            <a:r>
              <a:rPr kumimoji="1" lang="en-US" altLang="ja-JP" sz="2600" b="1" spc="-150">
                <a:latin typeface="ＭＳ Ｐゴシック" panose="020B0600070205080204" pitchFamily="50" charset="-128"/>
                <a:ea typeface="ＭＳ Ｐゴシック" panose="020B0600070205080204" pitchFamily="50" charset="-128"/>
              </a:rPr>
              <a:t>.	</a:t>
            </a:r>
            <a:r>
              <a:rPr lang="en-US" altLang="ja-JP" sz="2600" b="1" spc="-150">
                <a:latin typeface="ＭＳ Ｐゴシック" panose="020B0600070205080204" pitchFamily="50" charset="-128"/>
                <a:ea typeface="ＭＳ Ｐゴシック" panose="020B0600070205080204" pitchFamily="50" charset="-128"/>
              </a:rPr>
              <a:t>SU</a:t>
            </a:r>
            <a:r>
              <a:rPr lang="ja-JP" altLang="en-US" sz="2600" b="1" spc="-150">
                <a:latin typeface="ＭＳ Ｐゴシック" panose="020B0600070205080204" pitchFamily="50" charset="-128"/>
                <a:ea typeface="ＭＳ Ｐゴシック" panose="020B0600070205080204" pitchFamily="50" charset="-128"/>
              </a:rPr>
              <a:t>薬（グリメピリド・グリミクロンなど）</a:t>
            </a:r>
            <a:r>
              <a:rPr lang="ja-JP" altLang="en-US" sz="2600" spc="-150">
                <a:latin typeface="ＭＳ Ｐゴシック" panose="020B0600070205080204" pitchFamily="50" charset="-128"/>
                <a:ea typeface="ＭＳ Ｐゴシック" panose="020B0600070205080204" pitchFamily="50" charset="-128"/>
              </a:rPr>
              <a:t>と</a:t>
            </a:r>
            <a:endParaRPr lang="en-US" altLang="ja-JP" sz="2600" spc="-150">
              <a:latin typeface="ＭＳ Ｐゴシック" panose="020B0600070205080204" pitchFamily="50" charset="-128"/>
              <a:ea typeface="ＭＳ Ｐゴシック" panose="020B0600070205080204" pitchFamily="50" charset="-128"/>
            </a:endParaRPr>
          </a:p>
          <a:p>
            <a:pPr marL="442913" indent="-442913">
              <a:lnSpc>
                <a:spcPct val="100000"/>
              </a:lnSpc>
              <a:spcBef>
                <a:spcPts val="600"/>
              </a:spcBef>
              <a:buNone/>
            </a:pPr>
            <a:r>
              <a:rPr lang="ja-JP" altLang="en-US" sz="2600" b="1" spc="-150">
                <a:solidFill>
                  <a:srgbClr val="FF0000"/>
                </a:solidFill>
                <a:latin typeface="ＭＳ Ｐゴシック" panose="020B0600070205080204" pitchFamily="50" charset="-128"/>
                <a:ea typeface="ＭＳ Ｐゴシック" panose="020B0600070205080204" pitchFamily="50" charset="-128"/>
              </a:rPr>
              <a:t>４</a:t>
            </a:r>
            <a:r>
              <a:rPr lang="en-US" altLang="ja-JP" sz="2600" b="1" spc="-150">
                <a:latin typeface="ＭＳ Ｐゴシック" panose="020B0600070205080204" pitchFamily="50" charset="-128"/>
                <a:ea typeface="ＭＳ Ｐゴシック" panose="020B0600070205080204" pitchFamily="50" charset="-128"/>
              </a:rPr>
              <a:t>.	</a:t>
            </a:r>
            <a:r>
              <a:rPr lang="ja-JP" altLang="en-US" sz="2600" b="1" spc="-150">
                <a:latin typeface="ＭＳ Ｐゴシック" panose="020B0600070205080204" pitchFamily="50" charset="-128"/>
                <a:ea typeface="ＭＳ Ｐゴシック" panose="020B0600070205080204" pitchFamily="50" charset="-128"/>
              </a:rPr>
              <a:t>速効型インスリン分泌促進薬（ミチグリニド・ファスティック・シュアポストなど）</a:t>
            </a:r>
          </a:p>
          <a:p>
            <a:pPr marL="0" indent="0">
              <a:lnSpc>
                <a:spcPct val="100000"/>
              </a:lnSpc>
              <a:spcBef>
                <a:spcPts val="600"/>
              </a:spcBef>
              <a:buNone/>
            </a:pPr>
            <a:r>
              <a:rPr lang="ja-JP" altLang="en-US" sz="2200" spc="-150">
                <a:latin typeface="ＭＳ Ｐゴシック" panose="020B0600070205080204" pitchFamily="50" charset="-128"/>
                <a:ea typeface="ＭＳ Ｐゴシック" panose="020B0600070205080204" pitchFamily="50" charset="-128"/>
              </a:rPr>
              <a:t>は、</a:t>
            </a:r>
            <a:r>
              <a:rPr lang="ja-JP" altLang="en-US" sz="2200" u="sng" spc="-150">
                <a:latin typeface="ＭＳ Ｐゴシック" panose="020B0600070205080204" pitchFamily="50" charset="-128"/>
                <a:ea typeface="ＭＳ Ｐゴシック" panose="020B0600070205080204" pitchFamily="50" charset="-128"/>
              </a:rPr>
              <a:t>インスリン分泌促進薬</a:t>
            </a:r>
            <a:r>
              <a:rPr lang="ja-JP" altLang="en-US" sz="2200" spc="-150">
                <a:latin typeface="ＭＳ Ｐゴシック" panose="020B0600070205080204" pitchFamily="50" charset="-128"/>
                <a:ea typeface="ＭＳ Ｐゴシック" panose="020B0600070205080204" pitchFamily="50" charset="-128"/>
              </a:rPr>
              <a:t>に分類され、膵</a:t>
            </a:r>
            <a:r>
              <a:rPr lang="en-US" altLang="ja-JP" sz="2200" spc="-150">
                <a:latin typeface="ＭＳ Ｐゴシック" panose="020B0600070205080204" pitchFamily="50" charset="-128"/>
                <a:ea typeface="ＭＳ Ｐゴシック" panose="020B0600070205080204" pitchFamily="50" charset="-128"/>
              </a:rPr>
              <a:t>β</a:t>
            </a:r>
            <a:r>
              <a:rPr lang="ja-JP" altLang="en-US" sz="2200" spc="-150">
                <a:latin typeface="ＭＳ Ｐゴシック" panose="020B0600070205080204" pitchFamily="50" charset="-128"/>
                <a:ea typeface="ＭＳ Ｐゴシック" panose="020B0600070205080204" pitchFamily="50" charset="-128"/>
              </a:rPr>
              <a:t>細胞に作用しインスリン分泌を促進させて血糖を降下させます。</a:t>
            </a:r>
            <a:endParaRPr lang="en-US" altLang="ja-JP" sz="2200" spc="-150">
              <a:latin typeface="ＭＳ Ｐゴシック" panose="020B0600070205080204" pitchFamily="50" charset="-128"/>
              <a:ea typeface="ＭＳ Ｐゴシック" panose="020B0600070205080204" pitchFamily="50" charset="-128"/>
            </a:endParaRPr>
          </a:p>
          <a:p>
            <a:pPr marL="0" indent="0">
              <a:lnSpc>
                <a:spcPct val="100000"/>
              </a:lnSpc>
              <a:spcBef>
                <a:spcPts val="600"/>
              </a:spcBef>
              <a:buNone/>
            </a:pPr>
            <a:r>
              <a:rPr kumimoji="1" lang="ja-JP" altLang="en-US" sz="2200" spc="-150">
                <a:latin typeface="ＭＳ Ｐゴシック" panose="020B0600070205080204" pitchFamily="50" charset="-128"/>
                <a:ea typeface="ＭＳ Ｐゴシック" panose="020B0600070205080204" pitchFamily="50" charset="-128"/>
              </a:rPr>
              <a:t>多い副作用として、</a:t>
            </a:r>
            <a:r>
              <a:rPr kumimoji="1" lang="ja-JP" altLang="en-US" sz="2200" spc="-150">
                <a:solidFill>
                  <a:srgbClr val="FF0000"/>
                </a:solidFill>
                <a:latin typeface="ＭＳ Ｐゴシック" panose="020B0600070205080204" pitchFamily="50" charset="-128"/>
                <a:ea typeface="ＭＳ Ｐゴシック" panose="020B0600070205080204" pitchFamily="50" charset="-128"/>
              </a:rPr>
              <a:t>低血糖</a:t>
            </a:r>
            <a:r>
              <a:rPr kumimoji="1" lang="ja-JP" altLang="en-US" sz="2200" spc="-150">
                <a:latin typeface="ＭＳ Ｐゴシック" panose="020B0600070205080204" pitchFamily="50" charset="-128"/>
                <a:ea typeface="ＭＳ Ｐゴシック" panose="020B0600070205080204" pitchFamily="50" charset="-128"/>
              </a:rPr>
              <a:t>が挙げられるため注意が必要です。</a:t>
            </a:r>
            <a:endParaRPr lang="en-US" altLang="ja-JP" sz="2200" spc="-150">
              <a:latin typeface="ＭＳ Ｐゴシック" panose="020B0600070205080204" pitchFamily="50" charset="-128"/>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C3917C28-EF47-A04D-9D35-DDB928BE6E44}"/>
              </a:ext>
            </a:extLst>
          </p:cNvPr>
          <p:cNvSpPr txBox="1"/>
          <p:nvPr/>
        </p:nvSpPr>
        <p:spPr>
          <a:xfrm>
            <a:off x="647700" y="4166931"/>
            <a:ext cx="7969356" cy="1938992"/>
          </a:xfrm>
          <a:prstGeom prst="rect">
            <a:avLst/>
          </a:prstGeom>
          <a:noFill/>
        </p:spPr>
        <p:txBody>
          <a:bodyPr wrap="square" rtlCol="0" anchor="t">
            <a:spAutoFit/>
          </a:bodyPr>
          <a:lstStyle/>
          <a:p>
            <a:r>
              <a:rPr lang="ja-JP" altLang="en-US" sz="2000">
                <a:latin typeface="ＭＳ Ｐゴシック" panose="020B0600070205080204" pitchFamily="50" charset="-128"/>
                <a:ea typeface="ＭＳ Ｐゴシック" panose="020B0600070205080204" pitchFamily="50" charset="-128"/>
              </a:rPr>
              <a:t>また、インスリン分泌促進薬ではありませんが、</a:t>
            </a:r>
            <a:r>
              <a:rPr lang="en-US" altLang="ja-JP" sz="2000">
                <a:latin typeface="ＭＳ Ｐゴシック" panose="020B0600070205080204" pitchFamily="50" charset="-128"/>
                <a:ea typeface="ＭＳ Ｐゴシック" panose="020B0600070205080204" pitchFamily="50" charset="-128"/>
              </a:rPr>
              <a:t>α</a:t>
            </a:r>
            <a:r>
              <a:rPr lang="ja-JP" altLang="en-US" sz="2000">
                <a:latin typeface="ＭＳ Ｐゴシック" panose="020B0600070205080204" pitchFamily="50" charset="-128"/>
                <a:ea typeface="ＭＳ Ｐゴシック" panose="020B0600070205080204" pitchFamily="50" charset="-128"/>
              </a:rPr>
              <a:t>グルコシダーゼ阻害薬は食後の血糖上昇を抑える飲み薬のため、禁食時には中止します。</a:t>
            </a:r>
            <a:endParaRPr lang="en-US" altLang="ja-JP" sz="2000">
              <a:latin typeface="ＭＳ Ｐゴシック" panose="020B0600070205080204" pitchFamily="50" charset="-128"/>
              <a:ea typeface="ＭＳ Ｐゴシック" panose="020B0600070205080204" pitchFamily="50" charset="-128"/>
            </a:endParaRPr>
          </a:p>
          <a:p>
            <a:endParaRPr lang="en-US" altLang="ja-JP" sz="2000">
              <a:latin typeface="ＭＳ Ｐゴシック" panose="020B0600070205080204" pitchFamily="50" charset="-128"/>
              <a:ea typeface="ＭＳ Ｐゴシック" panose="020B0600070205080204" pitchFamily="50" charset="-128"/>
            </a:endParaRPr>
          </a:p>
          <a:p>
            <a:r>
              <a:rPr lang="ja-JP" altLang="en-US" sz="2000" u="sng">
                <a:latin typeface="ＭＳ Ｐゴシック" panose="020B0600070205080204" pitchFamily="50" charset="-128"/>
                <a:ea typeface="ＭＳ Ｐゴシック" panose="020B0600070205080204" pitchFamily="50" charset="-128"/>
              </a:rPr>
              <a:t>食事形態を変更する際には、内服薬・インスリンの指示も変更が必要です。</a:t>
            </a:r>
            <a:endParaRPr lang="en-US" altLang="ja-JP" sz="2000" u="sng">
              <a:latin typeface="ＭＳ Ｐゴシック" panose="020B0600070205080204" pitchFamily="50" charset="-128"/>
              <a:ea typeface="ＭＳ Ｐゴシック" panose="020B0600070205080204" pitchFamily="50" charset="-128"/>
            </a:endParaRPr>
          </a:p>
          <a:p>
            <a:r>
              <a:rPr lang="ja-JP" altLang="en-US" sz="2000" u="sng">
                <a:solidFill>
                  <a:srgbClr val="FF0000"/>
                </a:solidFill>
                <a:latin typeface="ＭＳ Ｐゴシック" panose="020B0600070205080204" pitchFamily="50" charset="-128"/>
                <a:ea typeface="ＭＳ Ｐゴシック" panose="020B0600070205080204" pitchFamily="50" charset="-128"/>
              </a:rPr>
              <a:t>インシデント防止のために医師・看護師が確認し合いましょう！</a:t>
            </a:r>
            <a:endParaRPr lang="en-US" altLang="ja-JP" sz="2000" u="sng">
              <a:solidFill>
                <a:srgbClr val="FF0000"/>
              </a:solidFill>
              <a:latin typeface="ＭＳ Ｐゴシック" panose="020B0600070205080204" pitchFamily="50" charset="-128"/>
              <a:ea typeface="ＭＳ Ｐゴシック" panose="020B0600070205080204" pitchFamily="50" charset="-128"/>
            </a:endParaRPr>
          </a:p>
          <a:p>
            <a:endParaRPr kumimoji="1" lang="ja-JP" altLang="en-US" sz="200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12"/>
          </p:nvPr>
        </p:nvSpPr>
        <p:spPr/>
        <p:txBody>
          <a:bodyPr/>
          <a:lstStyle/>
          <a:p>
            <a:fld id="{54940288-D547-7448-8B09-A689AA151481}" type="slidenum">
              <a:rPr kumimoji="1" lang="ja-JP" altLang="en-US" smtClean="0"/>
              <a:t>27</a:t>
            </a:fld>
            <a:endParaRPr kumimoji="1" lang="ja-JP" altLang="en-US"/>
          </a:p>
        </p:txBody>
      </p:sp>
    </p:spTree>
    <p:extLst>
      <p:ext uri="{BB962C8B-B14F-4D97-AF65-F5344CB8AC3E}">
        <p14:creationId xmlns:p14="http://schemas.microsoft.com/office/powerpoint/2010/main" val="1590953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51E32E9-C5C1-E24E-ACD3-C2E63D3C3720}"/>
              </a:ext>
            </a:extLst>
          </p:cNvPr>
          <p:cNvSpPr>
            <a:spLocks noGrp="1"/>
          </p:cNvSpPr>
          <p:nvPr>
            <p:ph type="ctrTitle"/>
          </p:nvPr>
        </p:nvSpPr>
        <p:spPr>
          <a:xfrm>
            <a:off x="659757" y="634861"/>
            <a:ext cx="7772400" cy="650700"/>
          </a:xfrm>
        </p:spPr>
        <p:txBody>
          <a:bodyPr anchor="ctr">
            <a:normAutofit/>
          </a:bodyPr>
          <a:lstStyle/>
          <a:p>
            <a:r>
              <a:rPr lang="ja-JP" altLang="en-US" sz="3200" b="1">
                <a:latin typeface="ＭＳ Ｐゴシック"/>
                <a:ea typeface="ＭＳ Ｐゴシック"/>
              </a:rPr>
              <a:t>４）インスリン注射後の針刺し予防</a:t>
            </a:r>
            <a:endParaRPr kumimoji="1" lang="ja-JP" altLang="en-US" sz="3200" b="1">
              <a:latin typeface="ＭＳ Ｐゴシック"/>
              <a:ea typeface="ＭＳ Ｐゴシック"/>
            </a:endParaRPr>
          </a:p>
        </p:txBody>
      </p:sp>
      <p:sp>
        <p:nvSpPr>
          <p:cNvPr id="5" name="テキスト ボックス 4">
            <a:extLst>
              <a:ext uri="{FF2B5EF4-FFF2-40B4-BE49-F238E27FC236}">
                <a16:creationId xmlns:a16="http://schemas.microsoft.com/office/drawing/2014/main" id="{25B0284B-616A-8546-948E-D6A8AF261CB2}"/>
              </a:ext>
            </a:extLst>
          </p:cNvPr>
          <p:cNvSpPr txBox="1"/>
          <p:nvPr/>
        </p:nvSpPr>
        <p:spPr>
          <a:xfrm>
            <a:off x="1021602" y="2902673"/>
            <a:ext cx="2340705" cy="461665"/>
          </a:xfrm>
          <a:prstGeom prst="rect">
            <a:avLst/>
          </a:prstGeom>
          <a:noFill/>
        </p:spPr>
        <p:txBody>
          <a:bodyPr wrap="none" rtlCol="0">
            <a:spAutoFit/>
          </a:bodyPr>
          <a:lstStyle/>
          <a:p>
            <a:r>
              <a:rPr lang="ja-JP" altLang="en-US" sz="2400" spc="-150">
                <a:latin typeface="ＭＳ Ｐゴシック" panose="020B0600070205080204" pitchFamily="50" charset="-128"/>
                <a:ea typeface="ＭＳ Ｐゴシック" panose="020B0600070205080204" pitchFamily="50" charset="-128"/>
              </a:rPr>
              <a:t>リムーバー</a:t>
            </a:r>
            <a:r>
              <a:rPr kumimoji="1" lang="ja-JP" altLang="en-US" sz="2400" spc="-150">
                <a:latin typeface="ＭＳ Ｐゴシック" panose="020B0600070205080204" pitchFamily="50" charset="-128"/>
                <a:ea typeface="ＭＳ Ｐゴシック" panose="020B0600070205080204" pitchFamily="50" charset="-128"/>
              </a:rPr>
              <a:t>を使用</a:t>
            </a:r>
          </a:p>
        </p:txBody>
      </p:sp>
      <p:sp>
        <p:nvSpPr>
          <p:cNvPr id="6" name="テキスト ボックス 5">
            <a:extLst>
              <a:ext uri="{FF2B5EF4-FFF2-40B4-BE49-F238E27FC236}">
                <a16:creationId xmlns:a16="http://schemas.microsoft.com/office/drawing/2014/main" id="{180FA8D2-51BD-EB48-8161-63091B18E78D}"/>
              </a:ext>
            </a:extLst>
          </p:cNvPr>
          <p:cNvSpPr txBox="1"/>
          <p:nvPr/>
        </p:nvSpPr>
        <p:spPr>
          <a:xfrm>
            <a:off x="5149417" y="2884596"/>
            <a:ext cx="3674323" cy="830997"/>
          </a:xfrm>
          <a:prstGeom prst="rect">
            <a:avLst/>
          </a:prstGeom>
          <a:noFill/>
        </p:spPr>
        <p:txBody>
          <a:bodyPr wrap="square" rtlCol="0">
            <a:spAutoFit/>
          </a:bodyPr>
          <a:lstStyle/>
          <a:p>
            <a:pPr algn="ctr"/>
            <a:r>
              <a:rPr lang="ja-JP" altLang="en-US" sz="2400" spc="-150">
                <a:latin typeface="ＭＳ Ｐゴシック" panose="020B0600070205080204" pitchFamily="50" charset="-128"/>
                <a:ea typeface="ＭＳ Ｐゴシック" panose="020B0600070205080204" pitchFamily="50" charset="-128"/>
              </a:rPr>
              <a:t>針捨てボックスのリムーバー機能</a:t>
            </a:r>
            <a:r>
              <a:rPr kumimoji="1" lang="ja-JP" altLang="en-US" sz="2400" spc="-150">
                <a:latin typeface="ＭＳ Ｐゴシック" panose="020B0600070205080204" pitchFamily="50" charset="-128"/>
                <a:ea typeface="ＭＳ Ｐゴシック" panose="020B0600070205080204" pitchFamily="50" charset="-128"/>
              </a:rPr>
              <a:t>を使用</a:t>
            </a:r>
          </a:p>
        </p:txBody>
      </p:sp>
      <p:grpSp>
        <p:nvGrpSpPr>
          <p:cNvPr id="13" name="グループ化 12"/>
          <p:cNvGrpSpPr/>
          <p:nvPr/>
        </p:nvGrpSpPr>
        <p:grpSpPr>
          <a:xfrm>
            <a:off x="451413" y="1494034"/>
            <a:ext cx="8372327" cy="1057484"/>
            <a:chOff x="451413" y="1854349"/>
            <a:chExt cx="8372327" cy="1023071"/>
          </a:xfrm>
        </p:grpSpPr>
        <p:sp>
          <p:nvSpPr>
            <p:cNvPr id="8" name="テキスト ボックス 7">
              <a:extLst>
                <a:ext uri="{FF2B5EF4-FFF2-40B4-BE49-F238E27FC236}">
                  <a16:creationId xmlns:a16="http://schemas.microsoft.com/office/drawing/2014/main" id="{8FC1FEFF-0823-454D-8639-47BFAD0A4A52}"/>
                </a:ext>
              </a:extLst>
            </p:cNvPr>
            <p:cNvSpPr txBox="1"/>
            <p:nvPr/>
          </p:nvSpPr>
          <p:spPr>
            <a:xfrm>
              <a:off x="451413" y="1854349"/>
              <a:ext cx="8372327" cy="803955"/>
            </a:xfrm>
            <a:prstGeom prst="rect">
              <a:avLst/>
            </a:prstGeom>
            <a:noFill/>
          </p:spPr>
          <p:txBody>
            <a:bodyPr wrap="square" rtlCol="0">
              <a:spAutoFit/>
            </a:bodyPr>
            <a:lstStyle/>
            <a:p>
              <a:r>
                <a:rPr lang="ja-JP" altLang="en-US" sz="2400" spc="-150">
                  <a:latin typeface="ＭＳ Ｐゴシック" panose="020B0600070205080204" pitchFamily="50" charset="-128"/>
                  <a:ea typeface="ＭＳ Ｐゴシック" panose="020B0600070205080204" pitchFamily="50" charset="-128"/>
                </a:rPr>
                <a:t>インスリンの針のリキャップは針刺し事故に繋がります。</a:t>
              </a:r>
              <a:endParaRPr lang="en-US" altLang="ja-JP" sz="2400" spc="-150" dirty="0">
                <a:latin typeface="ＭＳ Ｐゴシック" panose="020B0600070205080204" pitchFamily="50" charset="-128"/>
                <a:ea typeface="ＭＳ Ｐゴシック" panose="020B0600070205080204" pitchFamily="50" charset="-128"/>
              </a:endParaRPr>
            </a:p>
            <a:p>
              <a:r>
                <a:rPr lang="ja-JP" altLang="en-US" sz="2400" spc="-150">
                  <a:latin typeface="ＭＳ Ｐゴシック" panose="020B0600070205080204" pitchFamily="50" charset="-128"/>
                  <a:ea typeface="ＭＳ Ｐゴシック" panose="020B0600070205080204" pitchFamily="50" charset="-128"/>
                </a:rPr>
                <a:t>針のリムーバー、針捨てボックスのリムーバー機能を使用しましょう。</a:t>
              </a:r>
              <a:endParaRPr lang="en-US" altLang="ja-JP" sz="2400" spc="-150" dirty="0">
                <a:latin typeface="ＭＳ Ｐゴシック" panose="020B0600070205080204" pitchFamily="50" charset="-128"/>
                <a:ea typeface="ＭＳ Ｐゴシック" panose="020B0600070205080204" pitchFamily="50" charset="-128"/>
              </a:endParaRPr>
            </a:p>
          </p:txBody>
        </p:sp>
        <p:sp>
          <p:nvSpPr>
            <p:cNvPr id="9" name="正方形/長方形 8">
              <a:extLst>
                <a:ext uri="{FF2B5EF4-FFF2-40B4-BE49-F238E27FC236}">
                  <a16:creationId xmlns:a16="http://schemas.microsoft.com/office/drawing/2014/main" id="{BC5E20F9-C1A5-D24B-84B6-1A7FF6F114A5}"/>
                </a:ext>
              </a:extLst>
            </p:cNvPr>
            <p:cNvSpPr/>
            <p:nvPr/>
          </p:nvSpPr>
          <p:spPr>
            <a:xfrm>
              <a:off x="451413" y="1854349"/>
              <a:ext cx="8372327" cy="1023071"/>
            </a:xfrm>
            <a:prstGeom prst="rect">
              <a:avLst/>
            </a:prstGeom>
            <a:noFill/>
            <a:ln w="3810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sz="1350">
                <a:latin typeface="ＭＳ Ｐゴシック" panose="020B0600070205080204" pitchFamily="50" charset="-128"/>
                <a:ea typeface="ＭＳ Ｐゴシック" panose="020B0600070205080204" pitchFamily="50" charset="-128"/>
              </a:endParaRPr>
            </a:p>
          </p:txBody>
        </p:sp>
      </p:grpSp>
      <p:pic>
        <p:nvPicPr>
          <p:cNvPr id="10" name="図 9">
            <a:extLst>
              <a:ext uri="{FF2B5EF4-FFF2-40B4-BE49-F238E27FC236}">
                <a16:creationId xmlns:a16="http://schemas.microsoft.com/office/drawing/2014/main" id="{CBB119E1-64EC-924B-B7D7-96195E95D2B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404793" y="3935650"/>
            <a:ext cx="1809228" cy="1283969"/>
          </a:xfrm>
          <a:prstGeom prst="rect">
            <a:avLst/>
          </a:prstGeom>
        </p:spPr>
      </p:pic>
      <p:pic>
        <p:nvPicPr>
          <p:cNvPr id="11" name="図 10">
            <a:extLst>
              <a:ext uri="{FF2B5EF4-FFF2-40B4-BE49-F238E27FC236}">
                <a16:creationId xmlns:a16="http://schemas.microsoft.com/office/drawing/2014/main" id="{EBD49BF1-A883-774E-8009-ECD73AB31238}"/>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632269" y="3774605"/>
            <a:ext cx="1948745" cy="1948745"/>
          </a:xfrm>
          <a:prstGeom prst="rect">
            <a:avLst/>
          </a:prstGeom>
        </p:spPr>
      </p:pic>
      <p:sp>
        <p:nvSpPr>
          <p:cNvPr id="12" name="スライド番号プレースホルダー 11"/>
          <p:cNvSpPr>
            <a:spLocks noGrp="1"/>
          </p:cNvSpPr>
          <p:nvPr>
            <p:ph type="sldNum" sz="quarter" idx="12"/>
          </p:nvPr>
        </p:nvSpPr>
        <p:spPr/>
        <p:txBody>
          <a:bodyPr/>
          <a:lstStyle/>
          <a:p>
            <a:fld id="{54940288-D547-7448-8B09-A689AA151481}" type="slidenum">
              <a:rPr kumimoji="1" lang="ja-JP" altLang="en-US" smtClean="0"/>
              <a:t>28</a:t>
            </a:fld>
            <a:endParaRPr kumimoji="1" lang="ja-JP" altLang="en-US"/>
          </a:p>
        </p:txBody>
      </p:sp>
    </p:spTree>
    <p:extLst>
      <p:ext uri="{BB962C8B-B14F-4D97-AF65-F5344CB8AC3E}">
        <p14:creationId xmlns:p14="http://schemas.microsoft.com/office/powerpoint/2010/main" val="587639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B529BBA-2F18-CC4A-A4B0-931894372272}"/>
              </a:ext>
            </a:extLst>
          </p:cNvPr>
          <p:cNvSpPr>
            <a:spLocks noGrp="1"/>
          </p:cNvSpPr>
          <p:nvPr>
            <p:ph idx="1"/>
          </p:nvPr>
        </p:nvSpPr>
        <p:spPr>
          <a:xfrm>
            <a:off x="700427" y="1004818"/>
            <a:ext cx="8092358" cy="4351338"/>
          </a:xfrm>
        </p:spPr>
        <p:txBody>
          <a:bodyPr>
            <a:normAutofit/>
          </a:bodyPr>
          <a:lstStyle/>
          <a:p>
            <a:pPr marL="0" indent="0">
              <a:buNone/>
            </a:pPr>
            <a:r>
              <a:rPr kumimoji="1" lang="ja-JP" altLang="en-US" sz="2000">
                <a:latin typeface="ＭＳ Ｐゴシック" panose="020B0600070205080204" pitchFamily="50" charset="-128"/>
                <a:ea typeface="ＭＳ Ｐゴシック" panose="020B0600070205080204" pitchFamily="50" charset="-128"/>
              </a:rPr>
              <a:t>肌に直接貼付する</a:t>
            </a:r>
            <a:r>
              <a:rPr kumimoji="1" lang="en-US" altLang="ja-JP" sz="2000" dirty="0">
                <a:solidFill>
                  <a:srgbClr val="FF0000"/>
                </a:solidFill>
                <a:latin typeface="ＭＳ Ｐゴシック" panose="020B0600070205080204" pitchFamily="50" charset="-128"/>
                <a:ea typeface="ＭＳ Ｐゴシック" panose="020B0600070205080204" pitchFamily="50" charset="-128"/>
              </a:rPr>
              <a:t>CGM</a:t>
            </a:r>
            <a:r>
              <a:rPr kumimoji="1" lang="ja-JP" altLang="en-US" sz="2000">
                <a:latin typeface="ＭＳ Ｐゴシック" panose="020B0600070205080204" pitchFamily="50" charset="-128"/>
                <a:ea typeface="ＭＳ Ｐゴシック" panose="020B0600070205080204" pitchFamily="50" charset="-128"/>
              </a:rPr>
              <a:t>や</a:t>
            </a:r>
            <a:r>
              <a:rPr kumimoji="1" lang="ja-JP" altLang="en-US" sz="2000">
                <a:solidFill>
                  <a:srgbClr val="FF0000"/>
                </a:solidFill>
                <a:latin typeface="ＭＳ Ｐゴシック" panose="020B0600070205080204" pitchFamily="50" charset="-128"/>
                <a:ea typeface="ＭＳ Ｐゴシック" panose="020B0600070205080204" pitchFamily="50" charset="-128"/>
              </a:rPr>
              <a:t>インスリンポンプ</a:t>
            </a:r>
            <a:r>
              <a:rPr lang="ja-JP" altLang="en-US" sz="2000">
                <a:latin typeface="ＭＳ Ｐゴシック" panose="020B0600070205080204" pitchFamily="50" charset="-128"/>
                <a:ea typeface="ＭＳ Ｐゴシック" panose="020B0600070205080204" pitchFamily="50" charset="-128"/>
              </a:rPr>
              <a:t>を</a:t>
            </a:r>
            <a:r>
              <a:rPr kumimoji="1" lang="ja-JP" altLang="en-US" sz="2000">
                <a:latin typeface="ＭＳ Ｐゴシック" panose="020B0600070205080204" pitchFamily="50" charset="-128"/>
                <a:ea typeface="ＭＳ Ｐゴシック" panose="020B0600070205080204" pitchFamily="50" charset="-128"/>
              </a:rPr>
              <a:t>使用している場合、</a:t>
            </a:r>
            <a:endParaRPr lang="en-US" altLang="ja-JP" sz="2000" u="sng" dirty="0">
              <a:solidFill>
                <a:srgbClr val="FF0000"/>
              </a:solidFill>
              <a:latin typeface="ＭＳ Ｐゴシック" panose="020B0600070205080204" pitchFamily="50" charset="-128"/>
              <a:ea typeface="ＭＳ Ｐゴシック" panose="020B0600070205080204" pitchFamily="50" charset="-128"/>
            </a:endParaRPr>
          </a:p>
          <a:p>
            <a:pPr marL="0" indent="0">
              <a:buNone/>
            </a:pPr>
            <a:r>
              <a:rPr lang="en-US" altLang="ja-JP" sz="2000" u="sng" dirty="0">
                <a:solidFill>
                  <a:srgbClr val="FF0000"/>
                </a:solidFill>
                <a:latin typeface="ＭＳ Ｐゴシック" panose="020B0600070205080204" pitchFamily="50" charset="-128"/>
                <a:ea typeface="ＭＳ Ｐゴシック" panose="020B0600070205080204" pitchFamily="50" charset="-128"/>
              </a:rPr>
              <a:t>X</a:t>
            </a:r>
            <a:r>
              <a:rPr lang="ja-JP" altLang="en-US" sz="2000" u="sng">
                <a:solidFill>
                  <a:srgbClr val="FF0000"/>
                </a:solidFill>
                <a:latin typeface="ＭＳ Ｐゴシック" panose="020B0600070205080204" pitchFamily="50" charset="-128"/>
                <a:ea typeface="ＭＳ Ｐゴシック" panose="020B0600070205080204" pitchFamily="50" charset="-128"/>
              </a:rPr>
              <a:t>線・</a:t>
            </a:r>
            <a:r>
              <a:rPr lang="en-US" altLang="ja-JP" sz="2000" u="sng" dirty="0">
                <a:solidFill>
                  <a:srgbClr val="FF0000"/>
                </a:solidFill>
                <a:latin typeface="ＭＳ Ｐゴシック" panose="020B0600070205080204" pitchFamily="50" charset="-128"/>
                <a:ea typeface="ＭＳ Ｐゴシック" panose="020B0600070205080204" pitchFamily="50" charset="-128"/>
              </a:rPr>
              <a:t>CT</a:t>
            </a:r>
            <a:r>
              <a:rPr lang="ja-JP" altLang="en-US" sz="2000" u="sng">
                <a:solidFill>
                  <a:srgbClr val="FF0000"/>
                </a:solidFill>
                <a:latin typeface="ＭＳ Ｐゴシック" panose="020B0600070205080204" pitchFamily="50" charset="-128"/>
                <a:ea typeface="ＭＳ Ｐゴシック" panose="020B0600070205080204" pitchFamily="50" charset="-128"/>
              </a:rPr>
              <a:t>検査では、</a:t>
            </a:r>
            <a:r>
              <a:rPr lang="en-US" altLang="ja-JP" sz="2000" u="sng" dirty="0">
                <a:solidFill>
                  <a:srgbClr val="FF0000"/>
                </a:solidFill>
                <a:latin typeface="ＭＳ Ｐゴシック" panose="020B0600070205080204" pitchFamily="50" charset="-128"/>
                <a:ea typeface="ＭＳ Ｐゴシック" panose="020B0600070205080204" pitchFamily="50" charset="-128"/>
              </a:rPr>
              <a:t>CGM</a:t>
            </a:r>
            <a:r>
              <a:rPr lang="ja-JP" altLang="en-US" sz="2000" u="sng">
                <a:solidFill>
                  <a:srgbClr val="FF0000"/>
                </a:solidFill>
                <a:latin typeface="ＭＳ Ｐゴシック" panose="020B0600070205080204" pitchFamily="50" charset="-128"/>
                <a:ea typeface="ＭＳ Ｐゴシック" panose="020B0600070205080204" pitchFamily="50" charset="-128"/>
              </a:rPr>
              <a:t>センサーやインスリンポンプカニューレ部分は</a:t>
            </a:r>
            <a:br>
              <a:rPr lang="en-US" altLang="ja-JP" sz="2000" u="sng" dirty="0">
                <a:solidFill>
                  <a:srgbClr val="FF0000"/>
                </a:solidFill>
                <a:latin typeface="ＭＳ Ｐゴシック" panose="020B0600070205080204" pitchFamily="50" charset="-128"/>
                <a:ea typeface="ＭＳ Ｐゴシック" panose="020B0600070205080204" pitchFamily="50" charset="-128"/>
              </a:rPr>
            </a:br>
            <a:r>
              <a:rPr lang="ja-JP" altLang="en-US" sz="2000" u="sng">
                <a:solidFill>
                  <a:srgbClr val="FF0000"/>
                </a:solidFill>
                <a:latin typeface="ＭＳ Ｐゴシック" panose="020B0600070205080204" pitchFamily="50" charset="-128"/>
                <a:ea typeface="ＭＳ Ｐゴシック" panose="020B0600070205080204" pitchFamily="50" charset="-128"/>
              </a:rPr>
              <a:t>装着したまま撮影可能です。</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r>
              <a:rPr lang="en-US" altLang="ja-JP" sz="2400" u="sng" dirty="0">
                <a:solidFill>
                  <a:srgbClr val="FF0000"/>
                </a:solidFill>
                <a:latin typeface="ＭＳ Ｐゴシック" panose="020B0600070205080204" pitchFamily="50" charset="-128"/>
                <a:ea typeface="ＭＳ Ｐゴシック" panose="020B0600070205080204" pitchFamily="50" charset="-128"/>
              </a:rPr>
              <a:t>MRI</a:t>
            </a:r>
            <a:r>
              <a:rPr lang="ja-JP" altLang="en-US" sz="2400" u="sng">
                <a:solidFill>
                  <a:srgbClr val="FF0000"/>
                </a:solidFill>
                <a:latin typeface="ＭＳ Ｐゴシック" panose="020B0600070205080204" pitchFamily="50" charset="-128"/>
                <a:ea typeface="ＭＳ Ｐゴシック" panose="020B0600070205080204" pitchFamily="50" charset="-128"/>
              </a:rPr>
              <a:t>検査</a:t>
            </a:r>
            <a:r>
              <a:rPr lang="ja-JP" altLang="en-US" sz="2000" u="sng">
                <a:solidFill>
                  <a:srgbClr val="FF0000"/>
                </a:solidFill>
                <a:latin typeface="ＭＳ Ｐゴシック" panose="020B0600070205080204" pitchFamily="50" charset="-128"/>
                <a:ea typeface="ＭＳ Ｐゴシック" panose="020B0600070205080204" pitchFamily="50" charset="-128"/>
              </a:rPr>
              <a:t>をする際は、</a:t>
            </a:r>
            <a:r>
              <a:rPr lang="ja-JP" altLang="en-US" sz="2400" u="sng">
                <a:solidFill>
                  <a:srgbClr val="FF0000"/>
                </a:solidFill>
                <a:latin typeface="ＭＳ Ｐゴシック" panose="020B0600070205080204" pitchFamily="50" charset="-128"/>
                <a:ea typeface="ＭＳ Ｐゴシック" panose="020B0600070205080204" pitchFamily="50" charset="-128"/>
              </a:rPr>
              <a:t>取り外す必要があります</a:t>
            </a:r>
            <a:r>
              <a:rPr lang="ja-JP" altLang="en-US" sz="2000" u="sng">
                <a:solidFill>
                  <a:srgbClr val="FF0000"/>
                </a:solidFill>
                <a:latin typeface="ＭＳ Ｐゴシック" panose="020B0600070205080204" pitchFamily="50" charset="-128"/>
                <a:ea typeface="ＭＳ Ｐゴシック" panose="020B0600070205080204" pitchFamily="50" charset="-128"/>
              </a:rPr>
              <a:t>。</a:t>
            </a:r>
            <a:endParaRPr lang="en-US" altLang="ja-JP" sz="2000" u="sng" dirty="0">
              <a:solidFill>
                <a:srgbClr val="FF0000"/>
              </a:solidFill>
              <a:latin typeface="ＭＳ Ｐゴシック" panose="020B0600070205080204" pitchFamily="50" charset="-128"/>
              <a:ea typeface="ＭＳ Ｐゴシック" panose="020B0600070205080204" pitchFamily="50" charset="-128"/>
            </a:endParaRPr>
          </a:p>
          <a:p>
            <a:pPr marL="0" indent="0">
              <a:buNone/>
            </a:pPr>
            <a:r>
              <a:rPr lang="ja-JP" altLang="en-US" sz="2000">
                <a:latin typeface="ＭＳ Ｐゴシック" panose="020B0600070205080204" pitchFamily="50" charset="-128"/>
                <a:ea typeface="ＭＳ Ｐゴシック" panose="020B0600070205080204" pitchFamily="50" charset="-128"/>
              </a:rPr>
              <a:t>不明な時は糖内代スタッフまでお声がけ下さい。</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endParaRPr lang="en-US" altLang="ja-JP" sz="20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a:extLst>
              <a:ext uri="{FF2B5EF4-FFF2-40B4-BE49-F238E27FC236}">
                <a16:creationId xmlns:a16="http://schemas.microsoft.com/office/drawing/2014/main" id="{544573C7-A778-5949-8675-B626DA31F784}"/>
              </a:ext>
            </a:extLst>
          </p:cNvPr>
          <p:cNvSpPr>
            <a:spLocks noGrp="1"/>
          </p:cNvSpPr>
          <p:nvPr>
            <p:ph type="sldNum" sz="quarter" idx="12"/>
          </p:nvPr>
        </p:nvSpPr>
        <p:spPr/>
        <p:txBody>
          <a:bodyPr/>
          <a:lstStyle/>
          <a:p>
            <a:fld id="{54940288-D547-7448-8B09-A689AA151481}" type="slidenum">
              <a:rPr kumimoji="1" lang="ja-JP" altLang="en-US" smtClean="0"/>
              <a:t>29</a:t>
            </a:fld>
            <a:endParaRPr kumimoji="1" lang="ja-JP" altLang="en-US"/>
          </a:p>
        </p:txBody>
      </p:sp>
      <p:sp>
        <p:nvSpPr>
          <p:cNvPr id="5" name="タイトル 3">
            <a:extLst>
              <a:ext uri="{FF2B5EF4-FFF2-40B4-BE49-F238E27FC236}">
                <a16:creationId xmlns:a16="http://schemas.microsoft.com/office/drawing/2014/main" id="{2F6188C1-2751-6E4C-8972-88CC2A785FF8}"/>
              </a:ext>
            </a:extLst>
          </p:cNvPr>
          <p:cNvSpPr txBox="1">
            <a:spLocks/>
          </p:cNvSpPr>
          <p:nvPr/>
        </p:nvSpPr>
        <p:spPr>
          <a:xfrm>
            <a:off x="21230" y="179371"/>
            <a:ext cx="9122770" cy="6507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200">
                <a:latin typeface="ＭＳ Ｐゴシック" panose="020B0600070205080204" pitchFamily="50" charset="-128"/>
                <a:ea typeface="ＭＳ Ｐゴシック" panose="020B0600070205080204" pitchFamily="50" charset="-128"/>
                <a:cs typeface="Calibri"/>
              </a:rPr>
              <a:t>５）放射線検査における</a:t>
            </a:r>
            <a:r>
              <a:rPr lang="en-US" altLang="ja-JP" sz="3200" dirty="0">
                <a:latin typeface="ＭＳ Ｐゴシック" panose="020B0600070205080204" pitchFamily="50" charset="-128"/>
                <a:ea typeface="ＭＳ Ｐゴシック" panose="020B0600070205080204" pitchFamily="50" charset="-128"/>
                <a:cs typeface="Calibri"/>
              </a:rPr>
              <a:t>CGM</a:t>
            </a:r>
            <a:r>
              <a:rPr lang="ja-JP" altLang="en-US" sz="3200">
                <a:latin typeface="ＭＳ Ｐゴシック" panose="020B0600070205080204" pitchFamily="50" charset="-128"/>
                <a:ea typeface="ＭＳ Ｐゴシック" panose="020B0600070205080204" pitchFamily="50" charset="-128"/>
                <a:cs typeface="Calibri"/>
              </a:rPr>
              <a:t>、インスリンポンプの取り扱いについて</a:t>
            </a:r>
          </a:p>
        </p:txBody>
      </p:sp>
      <p:sp>
        <p:nvSpPr>
          <p:cNvPr id="2" name="正方形/長方形 1">
            <a:extLst>
              <a:ext uri="{FF2B5EF4-FFF2-40B4-BE49-F238E27FC236}">
                <a16:creationId xmlns:a16="http://schemas.microsoft.com/office/drawing/2014/main" id="{074C0EDE-7520-BD47-AD62-9243337B3057}"/>
              </a:ext>
            </a:extLst>
          </p:cNvPr>
          <p:cNvSpPr/>
          <p:nvPr/>
        </p:nvSpPr>
        <p:spPr>
          <a:xfrm>
            <a:off x="555170" y="805917"/>
            <a:ext cx="8382873" cy="227633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E4E28A8C-E70B-B141-B4DA-C9236EC5BBD2}"/>
              </a:ext>
            </a:extLst>
          </p:cNvPr>
          <p:cNvPicPr>
            <a:picLocks noChangeAspect="1"/>
          </p:cNvPicPr>
          <p:nvPr/>
        </p:nvPicPr>
        <p:blipFill rotWithShape="1">
          <a:blip r:embed="rId3"/>
          <a:srcRect l="1832" t="7370" b="4561"/>
          <a:stretch/>
        </p:blipFill>
        <p:spPr>
          <a:xfrm>
            <a:off x="0" y="3638623"/>
            <a:ext cx="4559754" cy="3068037"/>
          </a:xfrm>
          <a:prstGeom prst="rect">
            <a:avLst/>
          </a:prstGeom>
        </p:spPr>
      </p:pic>
      <p:pic>
        <p:nvPicPr>
          <p:cNvPr id="9" name="図 8">
            <a:extLst>
              <a:ext uri="{FF2B5EF4-FFF2-40B4-BE49-F238E27FC236}">
                <a16:creationId xmlns:a16="http://schemas.microsoft.com/office/drawing/2014/main" id="{395F2437-1F12-9143-8A54-9607AB493B94}"/>
              </a:ext>
            </a:extLst>
          </p:cNvPr>
          <p:cNvPicPr>
            <a:picLocks noChangeAspect="1"/>
          </p:cNvPicPr>
          <p:nvPr/>
        </p:nvPicPr>
        <p:blipFill rotWithShape="1">
          <a:blip r:embed="rId4"/>
          <a:srcRect l="2085" t="7239" b="6262"/>
          <a:stretch/>
        </p:blipFill>
        <p:spPr>
          <a:xfrm>
            <a:off x="4566134" y="3636542"/>
            <a:ext cx="4577866" cy="3033067"/>
          </a:xfrm>
          <a:prstGeom prst="rect">
            <a:avLst/>
          </a:prstGeom>
        </p:spPr>
      </p:pic>
      <p:sp>
        <p:nvSpPr>
          <p:cNvPr id="11" name="円形吹き出し 10">
            <a:extLst>
              <a:ext uri="{FF2B5EF4-FFF2-40B4-BE49-F238E27FC236}">
                <a16:creationId xmlns:a16="http://schemas.microsoft.com/office/drawing/2014/main" id="{071DAF5C-57DF-A441-882F-4B4125F91D89}"/>
              </a:ext>
            </a:extLst>
          </p:cNvPr>
          <p:cNvSpPr/>
          <p:nvPr/>
        </p:nvSpPr>
        <p:spPr>
          <a:xfrm rot="5400000">
            <a:off x="7183900" y="1683452"/>
            <a:ext cx="723014" cy="3090599"/>
          </a:xfrm>
          <a:prstGeom prst="wedgeEllipseCallout">
            <a:avLst>
              <a:gd name="adj1" fmla="val 57403"/>
              <a:gd name="adj2" fmla="val 38691"/>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F3D36936-A681-6642-A51C-B0ACB8C81285}"/>
              </a:ext>
            </a:extLst>
          </p:cNvPr>
          <p:cNvSpPr txBox="1"/>
          <p:nvPr/>
        </p:nvSpPr>
        <p:spPr>
          <a:xfrm>
            <a:off x="6424429" y="2998113"/>
            <a:ext cx="2440985" cy="861774"/>
          </a:xfrm>
          <a:prstGeom prst="rect">
            <a:avLst/>
          </a:prstGeom>
          <a:noFill/>
        </p:spPr>
        <p:txBody>
          <a:bodyPr wrap="square" rtlCol="0">
            <a:spAutoFit/>
          </a:bodyPr>
          <a:lstStyle/>
          <a:p>
            <a:pPr algn="ctr"/>
            <a:r>
              <a:rPr lang="ja-JP" altLang="en-US" sz="1600"/>
              <a:t>腕や腹、大腿などに貼付してあります</a:t>
            </a:r>
          </a:p>
          <a:p>
            <a:pPr algn="ctr"/>
            <a:endParaRPr kumimoji="1" lang="ja-JP" altLang="en-US" sz="1600"/>
          </a:p>
        </p:txBody>
      </p:sp>
    </p:spTree>
    <p:extLst>
      <p:ext uri="{BB962C8B-B14F-4D97-AF65-F5344CB8AC3E}">
        <p14:creationId xmlns:p14="http://schemas.microsoft.com/office/powerpoint/2010/main" val="3479949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F1D527-1AE5-0D48-A01C-AEC2FEB4F947}"/>
              </a:ext>
            </a:extLst>
          </p:cNvPr>
          <p:cNvSpPr>
            <a:spLocks noGrp="1"/>
          </p:cNvSpPr>
          <p:nvPr>
            <p:ph type="title"/>
          </p:nvPr>
        </p:nvSpPr>
        <p:spPr>
          <a:xfrm>
            <a:off x="952744" y="280860"/>
            <a:ext cx="7668883" cy="1344070"/>
          </a:xfrm>
        </p:spPr>
        <p:txBody>
          <a:bodyPr>
            <a:normAutofit fontScale="90000"/>
          </a:bodyPr>
          <a:lstStyle/>
          <a:p>
            <a:pPr algn="ctr">
              <a:lnSpc>
                <a:spcPct val="100000"/>
              </a:lnSpc>
            </a:pPr>
            <a:r>
              <a:rPr lang="ja-JP" altLang="en-US" sz="3600" b="1">
                <a:latin typeface="游ゴシック"/>
                <a:ea typeface="游ゴシック"/>
              </a:rPr>
              <a:t>お疲れ様でした！</a:t>
            </a:r>
            <a:br>
              <a:rPr lang="en-US" altLang="ja-JP" sz="3600" b="1">
                <a:latin typeface="+mn-ea"/>
                <a:ea typeface="+mn-ea"/>
              </a:rPr>
            </a:br>
            <a:r>
              <a:rPr lang="ja-JP" altLang="en-US" sz="3100" spc="-150">
                <a:latin typeface="ＭＳ Ｐゴシック"/>
                <a:ea typeface="ＭＳ Ｐゴシック"/>
              </a:rPr>
              <a:t>本教材はここで終了です</a:t>
            </a:r>
            <a:br>
              <a:rPr lang="ja-JP" altLang="en-US" sz="3100" spc="-150">
                <a:latin typeface="+mn-ea"/>
                <a:ea typeface="+mn-ea"/>
              </a:rPr>
            </a:br>
            <a:endParaRPr kumimoji="1" lang="ja-JP" altLang="en-US" sz="3100" spc="-150">
              <a:latin typeface="+mn-ea"/>
              <a:ea typeface="+mn-ea"/>
            </a:endParaRPr>
          </a:p>
        </p:txBody>
      </p:sp>
      <p:pic>
        <p:nvPicPr>
          <p:cNvPr id="5" name="図 4">
            <a:extLst>
              <a:ext uri="{FF2B5EF4-FFF2-40B4-BE49-F238E27FC236}">
                <a16:creationId xmlns:a16="http://schemas.microsoft.com/office/drawing/2014/main" id="{3C033690-8C75-C94D-828E-4E4A75B3C461}"/>
              </a:ext>
            </a:extLst>
          </p:cNvPr>
          <p:cNvPicPr>
            <a:picLocks noChangeAspect="1"/>
          </p:cNvPicPr>
          <p:nvPr/>
        </p:nvPicPr>
        <p:blipFill>
          <a:blip r:embed="rId2"/>
          <a:stretch>
            <a:fillRect/>
          </a:stretch>
        </p:blipFill>
        <p:spPr>
          <a:xfrm>
            <a:off x="2877048" y="4529641"/>
            <a:ext cx="1944180" cy="2328359"/>
          </a:xfrm>
          <a:prstGeom prst="rect">
            <a:avLst/>
          </a:prstGeom>
        </p:spPr>
      </p:pic>
      <p:grpSp>
        <p:nvGrpSpPr>
          <p:cNvPr id="6" name="グループ化 5"/>
          <p:cNvGrpSpPr/>
          <p:nvPr/>
        </p:nvGrpSpPr>
        <p:grpSpPr>
          <a:xfrm>
            <a:off x="3799421" y="1310302"/>
            <a:ext cx="4216250" cy="5547698"/>
            <a:chOff x="5091709" y="2085975"/>
            <a:chExt cx="3722801" cy="4898423"/>
          </a:xfrm>
        </p:grpSpPr>
        <p:pic>
          <p:nvPicPr>
            <p:cNvPr id="8" name="図 7">
              <a:extLst>
                <a:ext uri="{FF2B5EF4-FFF2-40B4-BE49-F238E27FC236}">
                  <a16:creationId xmlns:a16="http://schemas.microsoft.com/office/drawing/2014/main" id="{6CDEDA48-C00C-FF4B-9783-049D667B468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5091709" y="2085975"/>
              <a:ext cx="3722801" cy="4898423"/>
            </a:xfrm>
            <a:prstGeom prst="rect">
              <a:avLst/>
            </a:prstGeom>
          </p:spPr>
        </p:pic>
        <p:sp>
          <p:nvSpPr>
            <p:cNvPr id="4" name="テキスト ボックス 3">
              <a:extLst>
                <a:ext uri="{FF2B5EF4-FFF2-40B4-BE49-F238E27FC236}">
                  <a16:creationId xmlns:a16="http://schemas.microsoft.com/office/drawing/2014/main" id="{AC124BC9-998E-3344-87DF-363FCE68D526}"/>
                </a:ext>
              </a:extLst>
            </p:cNvPr>
            <p:cNvSpPr txBox="1"/>
            <p:nvPr/>
          </p:nvSpPr>
          <p:spPr>
            <a:xfrm>
              <a:off x="5365642" y="2749364"/>
              <a:ext cx="3093457" cy="1168550"/>
            </a:xfrm>
            <a:prstGeom prst="rect">
              <a:avLst/>
            </a:prstGeom>
            <a:noFill/>
          </p:spPr>
          <p:txBody>
            <a:bodyPr wrap="square" rtlCol="0">
              <a:spAutoFit/>
            </a:bodyPr>
            <a:lstStyle/>
            <a:p>
              <a:r>
                <a:rPr lang="ja-JP" altLang="en-US" sz="2000" spc="-100">
                  <a:solidFill>
                    <a:srgbClr val="0000FF"/>
                  </a:solidFill>
                  <a:latin typeface="Meiryo UI" panose="020B0604030504040204" pitchFamily="50" charset="-128"/>
                  <a:ea typeface="Meiryo UI" panose="020B0604030504040204" pitchFamily="50" charset="-128"/>
                  <a:cs typeface="Meiryo UI" panose="020B0604030504040204" pitchFamily="50" charset="-128"/>
                </a:rPr>
                <a:t>指示や食事内容が変更となった場合は、</a:t>
              </a:r>
              <a:r>
                <a:rPr lang="ja-JP" altLang="en-US" sz="2000" u="sng" spc="-100">
                  <a:solidFill>
                    <a:srgbClr val="0000FF"/>
                  </a:solidFill>
                  <a:latin typeface="Meiryo UI" panose="020B0604030504040204" pitchFamily="50" charset="-128"/>
                  <a:ea typeface="Meiryo UI" panose="020B0604030504040204" pitchFamily="50" charset="-128"/>
                  <a:cs typeface="Meiryo UI" panose="020B0604030504040204" pitchFamily="50" charset="-128"/>
                </a:rPr>
                <a:t>医師・看護師がお互い声かけをし合い、皆でインシデントを予防しましょう！</a:t>
              </a:r>
              <a:endParaRPr kumimoji="1" lang="ja-JP" altLang="en-US" sz="2000" spc="-100">
                <a:solidFill>
                  <a:srgbClr val="0000FF"/>
                </a:solidFill>
              </a:endParaRPr>
            </a:p>
          </p:txBody>
        </p:sp>
      </p:grpSp>
      <p:sp>
        <p:nvSpPr>
          <p:cNvPr id="3" name="スライド番号プレースホルダー 2"/>
          <p:cNvSpPr>
            <a:spLocks noGrp="1"/>
          </p:cNvSpPr>
          <p:nvPr>
            <p:ph type="sldNum" sz="quarter" idx="12"/>
          </p:nvPr>
        </p:nvSpPr>
        <p:spPr/>
        <p:txBody>
          <a:bodyPr/>
          <a:lstStyle/>
          <a:p>
            <a:fld id="{54940288-D547-7448-8B09-A689AA151481}" type="slidenum">
              <a:rPr kumimoji="1" lang="ja-JP" altLang="en-US" smtClean="0"/>
              <a:t>30</a:t>
            </a:fld>
            <a:endParaRPr kumimoji="1" lang="ja-JP" altLang="en-US"/>
          </a:p>
        </p:txBody>
      </p:sp>
      <p:cxnSp>
        <p:nvCxnSpPr>
          <p:cNvPr id="19" name="直線コネクタ 18"/>
          <p:cNvCxnSpPr>
            <a:cxnSpLocks/>
          </p:cNvCxnSpPr>
          <p:nvPr/>
        </p:nvCxnSpPr>
        <p:spPr>
          <a:xfrm>
            <a:off x="1752600" y="1205830"/>
            <a:ext cx="5962650"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2244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47274873EA2C874BA924CCABC9F238B0" ma:contentTypeVersion="2" ma:contentTypeDescription="新しいドキュメントを作成します。" ma:contentTypeScope="" ma:versionID="752ee5a30077c1ddd191775c38ff7e2c">
  <xsd:schema xmlns:xsd="http://www.w3.org/2001/XMLSchema" xmlns:xs="http://www.w3.org/2001/XMLSchema" xmlns:p="http://schemas.microsoft.com/office/2006/metadata/properties" xmlns:ns2="b57472d2-82a6-43ba-9435-1d52f59330ad" targetNamespace="http://schemas.microsoft.com/office/2006/metadata/properties" ma:root="true" ma:fieldsID="af77c9d445e419ce7cb92b4e8299fc61" ns2:_="">
    <xsd:import namespace="b57472d2-82a6-43ba-9435-1d52f59330a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7472d2-82a6-43ba-9435-1d52f59330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6A99EA-1E39-4B9A-9CC1-0844000BFA1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A88B8A5-720F-4782-8EDF-E85CF3867F14}">
  <ds:schemaRefs>
    <ds:schemaRef ds:uri="http://schemas.microsoft.com/sharepoint/v3/contenttype/forms"/>
  </ds:schemaRefs>
</ds:datastoreItem>
</file>

<file path=customXml/itemProps3.xml><?xml version="1.0" encoding="utf-8"?>
<ds:datastoreItem xmlns:ds="http://schemas.openxmlformats.org/officeDocument/2006/customXml" ds:itemID="{CB64AADC-6F7A-495F-BFF4-479D5085A20D}">
  <ds:schemaRefs>
    <ds:schemaRef ds:uri="b57472d2-82a6-43ba-9435-1d52f59330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3113</Words>
  <Application>Microsoft Macintosh PowerPoint</Application>
  <PresentationFormat>画面に合わせる (4:3)</PresentationFormat>
  <Paragraphs>322</Paragraphs>
  <Slides>31</Slides>
  <Notes>7</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31</vt:i4>
      </vt:variant>
    </vt:vector>
  </HeadingPairs>
  <TitlesOfParts>
    <vt:vector size="43" baseType="lpstr">
      <vt:lpstr>Meiryo UI</vt:lpstr>
      <vt:lpstr>ＭＳ Ｐゴシック</vt:lpstr>
      <vt:lpstr>ＭＳ Ｐゴシック</vt:lpstr>
      <vt:lpstr>MS Gothic</vt:lpstr>
      <vt:lpstr>システムフォント</vt:lpstr>
      <vt:lpstr>メイリオ</vt:lpstr>
      <vt:lpstr>游ゴシック</vt:lpstr>
      <vt:lpstr>Arial</vt:lpstr>
      <vt:lpstr>Calibri</vt:lpstr>
      <vt:lpstr>Calibri Light</vt:lpstr>
      <vt:lpstr>Wingdings</vt:lpstr>
      <vt:lpstr>Office テーマ</vt:lpstr>
      <vt:lpstr>ハイリスク血糖降下薬 および糖尿病関連インシデント に関する教材</vt:lpstr>
      <vt:lpstr>PowerPoint プレゼンテーション</vt:lpstr>
      <vt:lpstr>PowerPoint プレゼンテーション</vt:lpstr>
      <vt:lpstr>１）インスリン製剤の種類</vt:lpstr>
      <vt:lpstr>インスリンは、作用する時間により６種類に分類されます。</vt:lpstr>
      <vt:lpstr>院内のインスリン採用薬には以下の製剤があります。</vt:lpstr>
      <vt:lpstr>PowerPoint プレゼンテーション</vt:lpstr>
      <vt:lpstr>問題</vt:lpstr>
      <vt:lpstr>解答</vt:lpstr>
      <vt:lpstr>PowerPoint プレゼンテーション</vt:lpstr>
      <vt:lpstr>PowerPoint プレゼンテーション</vt:lpstr>
      <vt:lpstr>ヒューマリン®Rに関して</vt:lpstr>
      <vt:lpstr>ヒューマリン® R注（バイアル製剤）使用の際は マイジェクターを使用します</vt:lpstr>
      <vt:lpstr>問題</vt:lpstr>
      <vt:lpstr>解答</vt:lpstr>
      <vt:lpstr>２）インスリン注射指示・実践編</vt:lpstr>
      <vt:lpstr>インスリン固定注射： 決められたタイミングに、決められた単位数を注射する ①食事とセットで行う注射、②食事のタイミングに関わらず行う注射がある</vt:lpstr>
      <vt:lpstr>インスリン固定注射： </vt:lpstr>
      <vt:lpstr>問題</vt:lpstr>
      <vt:lpstr>解答</vt:lpstr>
      <vt:lpstr>スライディングスケール： 血糖値や、食事量によってインスリン量を変更する場合に使用する</vt:lpstr>
      <vt:lpstr>カーボカウント： 食事中の「糖質の量」によってインスリンの投与量を調整する方法</vt:lpstr>
      <vt:lpstr>PowerPoint プレゼンテーション</vt:lpstr>
      <vt:lpstr>解答</vt:lpstr>
      <vt:lpstr>３）低血糖の可能性がある糖尿病の内服薬</vt:lpstr>
      <vt:lpstr>糖尿病の飲み薬には以下のようなものがあります。</vt:lpstr>
      <vt:lpstr> 禁食中は低血糖を起こす恐れがあるため、中止すべき薬剤があります。 低血糖を起こす可能性の高い飲み薬の分類名を下記より２つ答えて下さい。 　　　 内服分類名：よく使用されている商品名</vt:lpstr>
      <vt:lpstr>解答</vt:lpstr>
      <vt:lpstr>４）インスリン注射後の針刺し予防</vt:lpstr>
      <vt:lpstr>PowerPoint プレゼンテーション</vt:lpstr>
      <vt:lpstr>お疲れ様でした！ 本教材はここで終了です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インスリン等の ハイリスク注射製剤に関するe-learning</dc:title>
  <dc:creator>Noriko Ihana-Sugiyama</dc:creator>
  <cp:lastModifiedBy>Ihana-Sugiyama Noriko</cp:lastModifiedBy>
  <cp:revision>74</cp:revision>
  <cp:lastPrinted>2018-11-27T01:54:38Z</cp:lastPrinted>
  <dcterms:created xsi:type="dcterms:W3CDTF">2018-10-31T14:50:21Z</dcterms:created>
  <dcterms:modified xsi:type="dcterms:W3CDTF">2021-05-17T05:03:01Z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0x01010047274873EA2C874BA924CCABC9F238B0</vt:lpwstr>
  </property>
  <property fmtid="{D5CDD505-2E9C-101B-9397-08002B2CF9AE}" pid="3" name="AuthorIds_UIVersion_9728">
    <vt:lpwstr>34</vt:lpwstr>
  </property>
</Properties>
</file>