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9" r:id="rId4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fld id="{5A16BE71-332C-4F17-9A6F-8EE4E381DB5C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384"/>
            <a:ext cx="5444490" cy="4472306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fld id="{32C7A82E-6CA1-4130-8F59-786C02082E6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83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7A82E-6CA1-4130-8F59-786C02082E6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677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7A82E-6CA1-4130-8F59-786C02082E6C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115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9A3B-3BA7-42EF-844F-82F4E612F069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73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9F1C-64CF-448A-98F1-0D2825EEACB3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43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7E96-5084-4651-848B-95DAA0B8441C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10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81DB-F056-4C84-B58E-DF0DC129C1C6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9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BCC-4628-4080-9937-C990BF582FD8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88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CE12-6270-4688-8672-A5219F356BAF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8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C4364-5BD0-4B4E-9552-1DDA541801B6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41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D44C-116A-42DA-A57D-16AE0BFDC3B5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623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DDC2A-8FF6-45F2-9FB6-61056A1E1104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27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30D6-C9D0-4DFB-B02E-74BBC10C0043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09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7E16-C29F-4E01-8E46-E0CFDBE7A51B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9C8F1-63FD-4448-9FB8-5B1C003FAE09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03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3.png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6632" y="1138838"/>
            <a:ext cx="66247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キーワードは・・・</a:t>
            </a:r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「インスリン」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！！！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「糖尿病」とは、「インスリン」というホルモンの量が不足したり、働きが悪くなることで、血液中のブドウ糖（血糖）が多くなりすぎた状態（高血糖）が、長く続く病気です。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インスリンとは？？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正常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でいられるよう調節する、膵臓から分泌されるホルモンです。からだの中で、血糖を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下げることが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できるのは、「インスリン」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ただ一つ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は血管から細胞へ、糖を運んで、血管の中の糖の値を下げてくれます。</a:t>
            </a:r>
          </a:p>
          <a:p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しかし、何らかの問題で、「インスリン」が不足したり、働きが悪くなることで、血糖が正常に保てなくなります。</a:t>
            </a:r>
          </a:p>
          <a:p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つまり、血糖を正常に保つには、この「インスリン」がとても重要なのです！</a:t>
            </a:r>
          </a:p>
          <a:p>
            <a:pPr algn="just"/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404664" y="5508104"/>
            <a:ext cx="1152128" cy="36004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正常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3816496" y="5508104"/>
            <a:ext cx="1368152" cy="36004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高血糖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88640" y="7951521"/>
            <a:ext cx="6669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高血糖の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かた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は、一時的に本来の実力よりも、インスリンが血糖を下げにくい体になっていることがあります。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188640" y="160441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「</a:t>
            </a:r>
            <a:r>
              <a:rPr lang="ja-JP" altLang="ja-JP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」ってどんな病気？？</a:t>
            </a:r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6063656"/>
            <a:ext cx="1728432" cy="1632408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107" y="6271294"/>
            <a:ext cx="1688173" cy="1424770"/>
          </a:xfrm>
          <a:prstGeom prst="rect">
            <a:avLst/>
          </a:prstGeom>
        </p:spPr>
      </p:pic>
      <p:cxnSp>
        <p:nvCxnSpPr>
          <p:cNvPr id="16" name="カギ線コネクタ 15"/>
          <p:cNvCxnSpPr/>
          <p:nvPr/>
        </p:nvCxnSpPr>
        <p:spPr>
          <a:xfrm rot="16200000" flipH="1">
            <a:off x="2087629" y="665893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2277112" y="6983679"/>
            <a:ext cx="1079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80976" y="611316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23" name="カギ線コネクタ 22"/>
          <p:cNvCxnSpPr/>
          <p:nvPr/>
        </p:nvCxnSpPr>
        <p:spPr>
          <a:xfrm rot="16200000" flipH="1">
            <a:off x="343560" y="639608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上矢印 21"/>
          <p:cNvSpPr/>
          <p:nvPr/>
        </p:nvSpPr>
        <p:spPr>
          <a:xfrm>
            <a:off x="6093296" y="6251665"/>
            <a:ext cx="504056" cy="14443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917228" y="5857055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3336" y="35496"/>
            <a:ext cx="398915" cy="39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47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4"/>
          <p:cNvSpPr/>
          <p:nvPr/>
        </p:nvSpPr>
        <p:spPr>
          <a:xfrm>
            <a:off x="4581128" y="8100392"/>
            <a:ext cx="1584176" cy="41657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薬物療法</a:t>
            </a:r>
          </a:p>
        </p:txBody>
      </p:sp>
      <p:sp>
        <p:nvSpPr>
          <p:cNvPr id="13" name="円/楕円 12"/>
          <p:cNvSpPr/>
          <p:nvPr/>
        </p:nvSpPr>
        <p:spPr>
          <a:xfrm>
            <a:off x="2564904" y="8362239"/>
            <a:ext cx="1656184" cy="45823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療法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332656" y="8100392"/>
            <a:ext cx="1656184" cy="45823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食事療法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上矢印 17"/>
          <p:cNvSpPr/>
          <p:nvPr/>
        </p:nvSpPr>
        <p:spPr>
          <a:xfrm>
            <a:off x="3068960" y="7907560"/>
            <a:ext cx="648072" cy="408856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144759" y="167327"/>
            <a:ext cx="6624736" cy="7294305"/>
            <a:chOff x="144759" y="167327"/>
            <a:chExt cx="6624736" cy="7294305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144759" y="167327"/>
              <a:ext cx="6624736" cy="7294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 smtClean="0">
                  <a:solidFill>
                    <a:schemeClr val="accent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★</a:t>
              </a: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糖尿病は怖い？？　忍び寄る</a:t>
              </a:r>
              <a:r>
                <a:rPr lang="ja-JP" altLang="en-US" dirty="0" smtClean="0">
                  <a:solidFill>
                    <a:srgbClr val="FF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「合併症」</a:t>
              </a: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に気を付けて！</a:t>
              </a:r>
              <a:r>
                <a:rPr lang="ja-JP" altLang="en-US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  <a:endParaRPr lang="en-US" altLang="ja-JP" dirty="0">
                <a:solidFill>
                  <a:schemeClr val="tx2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長期間、高血糖状態が続くと、血管がもろくなり、それが原因でさまざまな合併症が発症します。</a:t>
              </a:r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合併症は、大きく２つに分かれます。</a:t>
              </a:r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細い</a:t>
              </a: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血管が障害されるものと、太い血管が障害されるものです。</a:t>
              </a:r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糖尿病は、合併症の発症や進行を遅らせることがとても大切です。高血糖状態は、合併症を発症、進行させてしまうので、血糖値を良い状態に保つ必要があります。</a:t>
              </a:r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dirty="0" smtClean="0">
                  <a:solidFill>
                    <a:schemeClr val="accent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★</a:t>
              </a: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血糖値を良い状態に保つには、</a:t>
              </a:r>
              <a:r>
                <a:rPr lang="ja-JP" altLang="en-US" dirty="0" smtClean="0">
                  <a:solidFill>
                    <a:srgbClr val="FF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３つの治療法</a:t>
              </a: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が基本です。</a:t>
              </a:r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血糖値を良い状態に保つためには、３つの治療法があります。うまく治療法を生活に取り入れることが大切です。</a:t>
              </a:r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8582" y="2095032"/>
              <a:ext cx="1569136" cy="1758951"/>
            </a:xfrm>
            <a:prstGeom prst="rect">
              <a:avLst/>
            </a:prstGeom>
          </p:spPr>
        </p:pic>
        <p:sp>
          <p:nvSpPr>
            <p:cNvPr id="3" name="線吹き出し 2 (枠付き) 2"/>
            <p:cNvSpPr/>
            <p:nvPr/>
          </p:nvSpPr>
          <p:spPr>
            <a:xfrm>
              <a:off x="4459221" y="1979712"/>
              <a:ext cx="1805029" cy="29755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70259"/>
                <a:gd name="adj6" fmla="val -49691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脳梗塞</a:t>
              </a:r>
            </a:p>
          </p:txBody>
        </p:sp>
        <p:sp>
          <p:nvSpPr>
            <p:cNvPr id="19" name="線吹き出し 2 (枠付き) 18"/>
            <p:cNvSpPr/>
            <p:nvPr/>
          </p:nvSpPr>
          <p:spPr>
            <a:xfrm>
              <a:off x="4459221" y="3491880"/>
              <a:ext cx="1805029" cy="29755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7241"/>
                <a:gd name="adj6" fmla="val -48113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末梢</a:t>
              </a: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動脈疾患</a:t>
              </a:r>
              <a:endPara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0" name="線吹き出し 2 (枠付き) 19"/>
            <p:cNvSpPr/>
            <p:nvPr/>
          </p:nvSpPr>
          <p:spPr>
            <a:xfrm>
              <a:off x="4470701" y="2655732"/>
              <a:ext cx="1805029" cy="29755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42883"/>
                <a:gd name="adj6" fmla="val -55788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心筋梗塞</a:t>
              </a:r>
            </a:p>
          </p:txBody>
        </p:sp>
        <p:sp>
          <p:nvSpPr>
            <p:cNvPr id="22" name="線吹き出し 2 (枠付き) 21"/>
            <p:cNvSpPr/>
            <p:nvPr/>
          </p:nvSpPr>
          <p:spPr>
            <a:xfrm flipH="1">
              <a:off x="404664" y="2262594"/>
              <a:ext cx="1750747" cy="27050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44729"/>
                <a:gd name="adj6" fmla="val -63082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網膜症</a:t>
              </a:r>
            </a:p>
          </p:txBody>
        </p:sp>
        <p:sp>
          <p:nvSpPr>
            <p:cNvPr id="23" name="線吹き出し 2 (枠付き) 22"/>
            <p:cNvSpPr/>
            <p:nvPr/>
          </p:nvSpPr>
          <p:spPr>
            <a:xfrm flipH="1">
              <a:off x="404663" y="2953286"/>
              <a:ext cx="1750747" cy="29755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7742"/>
                <a:gd name="adj6" fmla="val -73951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腎症</a:t>
              </a:r>
            </a:p>
          </p:txBody>
        </p:sp>
        <p:sp>
          <p:nvSpPr>
            <p:cNvPr id="24" name="線吹き出し 2 (枠付き) 23"/>
            <p:cNvSpPr/>
            <p:nvPr/>
          </p:nvSpPr>
          <p:spPr>
            <a:xfrm flipH="1">
              <a:off x="404664" y="3396364"/>
              <a:ext cx="1750747" cy="29755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5960"/>
                <a:gd name="adj6" fmla="val -6381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神経障害</a:t>
              </a:r>
            </a:p>
          </p:txBody>
        </p:sp>
      </p:grpSp>
      <p:pic>
        <p:nvPicPr>
          <p:cNvPr id="27" name="図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725" y="6948264"/>
            <a:ext cx="930315" cy="910798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85" y="7004904"/>
            <a:ext cx="1030504" cy="973253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208" y="6876256"/>
            <a:ext cx="774770" cy="822085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267" y="7668344"/>
            <a:ext cx="804341" cy="727456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58" y="8183378"/>
            <a:ext cx="858753" cy="917305"/>
          </a:xfrm>
          <a:prstGeom prst="rect">
            <a:avLst/>
          </a:prstGeom>
        </p:spPr>
      </p:pic>
      <p:sp>
        <p:nvSpPr>
          <p:cNvPr id="17" name="屈折矢印 16"/>
          <p:cNvSpPr/>
          <p:nvPr/>
        </p:nvSpPr>
        <p:spPr>
          <a:xfrm rot="5400000" flipH="1">
            <a:off x="1644032" y="6934071"/>
            <a:ext cx="777652" cy="1368154"/>
          </a:xfrm>
          <a:prstGeom prst="bentUpArrow">
            <a:avLst>
              <a:gd name="adj1" fmla="val 25000"/>
              <a:gd name="adj2" fmla="val 21325"/>
              <a:gd name="adj3" fmla="val 359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屈折矢印 15"/>
          <p:cNvSpPr/>
          <p:nvPr/>
        </p:nvSpPr>
        <p:spPr>
          <a:xfrm rot="5400000" flipH="1" flipV="1">
            <a:off x="4280924" y="6918552"/>
            <a:ext cx="777652" cy="1368150"/>
          </a:xfrm>
          <a:prstGeom prst="bentUpArrow">
            <a:avLst>
              <a:gd name="adj1" fmla="val 25000"/>
              <a:gd name="adj2" fmla="val 25000"/>
              <a:gd name="adj3" fmla="val 359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pic>
        <p:nvPicPr>
          <p:cNvPr id="26" name="Picture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10049" y="19432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9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6632" y="150484"/>
            <a:ext cx="6624736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糖尿病の状態を調べるには、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検査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が必要です！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solidFill>
                <a:schemeClr val="tx2">
                  <a:lumMod val="60000"/>
                  <a:lumOff val="4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のかたは、からだの状態に合わせて、いくつか検査を行います。たとえば、体重・血圧を定期的に測定したり、糖尿病の注射薬を使用しているかたは、自己血糖測定をしたりします。これらの結果から、食事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や運動で気を付けることがわかったり、使うお薬を決めたりします。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何の目的で、何を調べるのか、しっかり把握して、検査を受けましょう。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検査後は、先生からの検査結果の説明を、しっかり確認してください。そして、これから何に気を付けるのか、どういう治療を行うのか、把握するようにしていきましょう。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solidFill>
                <a:schemeClr val="tx2">
                  <a:lumMod val="60000"/>
                  <a:lumOff val="4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573" y="2770402"/>
            <a:ext cx="1247775" cy="1333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24" y="2720727"/>
            <a:ext cx="1381125" cy="141922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405" y="2844552"/>
            <a:ext cx="1133475" cy="12954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65" y="2837077"/>
            <a:ext cx="1362075" cy="126682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90" y="6557517"/>
            <a:ext cx="1343025" cy="1285875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844" y="6557517"/>
            <a:ext cx="1400175" cy="1228725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459" y="6557517"/>
            <a:ext cx="1381125" cy="1304925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634589" y="2411760"/>
            <a:ext cx="922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尿検査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082573" y="2401070"/>
            <a:ext cx="127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眼底検査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755429" y="2398531"/>
            <a:ext cx="127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血糖測定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272541" y="2414280"/>
            <a:ext cx="127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体重</a:t>
            </a:r>
            <a:r>
              <a:rPr lang="ja-JP" altLang="en-US" dirty="0" smtClean="0"/>
              <a:t>測定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48680" y="7956376"/>
            <a:ext cx="1447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エコ</a:t>
            </a:r>
            <a:r>
              <a:rPr lang="ja-JP" altLang="en-US" dirty="0" smtClean="0"/>
              <a:t>ー</a:t>
            </a:r>
            <a:r>
              <a:rPr kumimoji="1" lang="ja-JP" altLang="en-US" dirty="0" smtClean="0"/>
              <a:t>検査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061135" y="7959258"/>
            <a:ext cx="1447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血圧測定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139386" y="7955151"/>
            <a:ext cx="1447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心電図検査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pic>
        <p:nvPicPr>
          <p:cNvPr id="27" name="Picture 1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81328" y="35496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2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400</Words>
  <Application>Microsoft Office PowerPoint</Application>
  <PresentationFormat>画面に合わせる (4:3)</PresentationFormat>
  <Paragraphs>70</Paragraphs>
  <Slides>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HG丸ｺﾞｼｯｸM-PRO</vt:lpstr>
      <vt:lpstr>ＭＳ Ｐゴシック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「糖尿病」ってどんな病気？？</dc:title>
  <dc:creator>elica</dc:creator>
  <cp:lastModifiedBy>wakui</cp:lastModifiedBy>
  <cp:revision>40</cp:revision>
  <cp:lastPrinted>2014-11-13T09:12:05Z</cp:lastPrinted>
  <dcterms:created xsi:type="dcterms:W3CDTF">2014-07-08T12:51:13Z</dcterms:created>
  <dcterms:modified xsi:type="dcterms:W3CDTF">2017-04-05T07:10:10Z</dcterms:modified>
</cp:coreProperties>
</file>