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638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AE4B-3131-46A8-9982-0E4E7D9D3E84}" type="datetimeFigureOut">
              <a:rPr kumimoji="1" lang="ja-JP" altLang="en-US" smtClean="0"/>
              <a:pPr/>
              <a:t>2017/6/1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7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9171-CD7E-481C-9870-E119E09F54B9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5FCD-8DA4-4B09-9CB3-197B8B3BF5A9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E500-F7A1-4DC2-BA15-DE13C4368FCE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17AB3-2117-40F2-A6DB-7CD4A604445F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4007-C771-43DF-8152-0048F7B7676A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119E7-99EA-4E98-9AA8-A3171C08BC0A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7F1C-53B4-49D9-9043-D62D327ED240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48887-B77D-4950-9C80-AB93083AA507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E2B3-75DC-42B6-A0C6-BF61DF46C375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B3205-85FB-4BD0-AF4F-159117F205CD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49EA-5FC9-4081-AE9C-93D6E68CC01F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6BA6-3D5D-430C-B85C-5DCA96146AA0}" type="datetime1">
              <a:rPr kumimoji="1" lang="ja-JP" altLang="en-US" smtClean="0"/>
              <a:t>2017/6/1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828424"/>
            <a:ext cx="6264696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altLang="ja-JP" sz="55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55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lvl="0" indent="0"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6400" b="1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血糖</a:t>
            </a:r>
            <a:r>
              <a:rPr lang="ja-JP" altLang="ja-JP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：けっとう、グルコース、Ｇｌｕ</a:t>
            </a:r>
          </a:p>
          <a:p>
            <a:pPr marL="0" indent="0">
              <a:buNone/>
            </a:pP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空腹時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70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56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56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5600" dirty="0" err="1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ja-JP" sz="56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随時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≦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ja-JP" sz="56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56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5600" dirty="0" err="1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  <a:endParaRPr lang="en-US" altLang="ja-JP" sz="5600" dirty="0" smtClean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5600" dirty="0" smtClean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血液中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のブドウ糖濃度を表しています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100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5600" dirty="0"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5600" dirty="0" err="1" smtClean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は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正常高値といい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、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将来糖尿病を発症するリスクが高いなど、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注意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が必要です。</a:t>
            </a:r>
          </a:p>
          <a:p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空腹時とは、前の食事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から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約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時間経過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した時間のこと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で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、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お腹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が空いている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時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、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で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はありません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随時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血糖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と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は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、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空腹時以外のタイミングでの血糖値のことを言います。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en-US" altLang="ja-JP" sz="4300" dirty="0">
                <a:latin typeface="HG丸ｺﾞｼｯｸM-PRO" pitchFamily="50" charset="-128"/>
                <a:ea typeface="HG丸ｺﾞｼｯｸM-PRO" pitchFamily="50" charset="-128"/>
              </a:rPr>
              <a:t> </a:t>
            </a:r>
            <a:endParaRPr lang="ja-JP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6400" b="1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ＨｂＡ１ｃ</a:t>
            </a:r>
            <a:r>
              <a:rPr lang="ja-JP" altLang="ja-JP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：ヘモグロビンエーワンシー</a:t>
            </a:r>
          </a:p>
          <a:p>
            <a:pPr marL="0" indent="0">
              <a:buNone/>
            </a:pP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4.6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6.2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％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en-US" altLang="ja-JP" sz="56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NGSP)</a:t>
            </a:r>
          </a:p>
          <a:p>
            <a:pPr marL="0" indent="0">
              <a:buNone/>
            </a:pPr>
            <a:endParaRPr lang="en-US" altLang="ja-JP" sz="5600" dirty="0" smtClean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赤血球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の赤い色素ヘモグロビンは、全身に酸素を運ぶ働き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をして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います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HbA1c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はヘモグロビンにブドウ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糖が</a:t>
            </a:r>
            <a:r>
              <a:rPr lang="ja-JP" altLang="en-US" sz="5600" dirty="0">
                <a:latin typeface="HG丸ｺﾞｼｯｸM-PRO" pitchFamily="50" charset="-128"/>
                <a:ea typeface="HG丸ｺﾞｼｯｸM-PRO" pitchFamily="50" charset="-128"/>
              </a:rPr>
              <a:t>結合した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もの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です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。赤血球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の寿命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が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１、２か月と言われているので、過去１～２か月の血糖状態を反映し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　ています。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ja-JP" altLang="ja-JP" sz="37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en-US" altLang="ja-JP" sz="4300" dirty="0">
                <a:latin typeface="HG丸ｺﾞｼｯｸM-PRO" pitchFamily="50" charset="-128"/>
                <a:ea typeface="HG丸ｺﾞｼｯｸM-PRO" pitchFamily="50" charset="-128"/>
              </a:rPr>
              <a:t> </a:t>
            </a:r>
            <a:endParaRPr lang="ja-JP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尿糖：</a:t>
            </a:r>
            <a:r>
              <a:rPr lang="ja-JP" altLang="ja-JP" sz="6400" b="1" dirty="0" err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にょ</a:t>
            </a:r>
            <a:r>
              <a:rPr lang="ja-JP" altLang="ja-JP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うとう</a:t>
            </a:r>
            <a:r>
              <a:rPr lang="ja-JP" altLang="ja-JP" sz="6400" b="1" dirty="0" smtClean="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64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［基準値］陰性（－）</a:t>
            </a:r>
            <a:endParaRPr lang="en-US" altLang="ja-JP" sz="6400" dirty="0" smtClean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 smtClean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 smtClean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尿の中に排泄されるブドウ糖のことで、高血糖状態では血液中のブドウ糖が尿の中に排泄されます。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血糖値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170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5600" dirty="0" err="1" smtClean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前後を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超えると尿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糖が陽性に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な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ります。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ja-JP" altLang="ja-JP" sz="37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en-US" altLang="ja-JP" sz="5500" dirty="0">
                <a:latin typeface="HG丸ｺﾞｼｯｸM-PRO" pitchFamily="50" charset="-128"/>
                <a:ea typeface="HG丸ｺﾞｼｯｸM-PRO" pitchFamily="50" charset="-128"/>
              </a:rPr>
              <a:t> </a:t>
            </a:r>
            <a:endParaRPr lang="ja-JP" altLang="ja-JP" sz="55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経口ブドウ糖負荷試験：</a:t>
            </a:r>
            <a:r>
              <a:rPr lang="en-US" altLang="ja-JP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ja-JP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ｇＯＧＴＴ</a:t>
            </a:r>
            <a:endParaRPr lang="en-US" altLang="ja-JP" sz="64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endParaRPr lang="en-US" altLang="ja-JP" sz="37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糖尿病を診断するための検査で、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時間以上の絶食の後に、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en-US" sz="5600" dirty="0" err="1" smtClean="0">
                <a:latin typeface="HG丸ｺﾞｼｯｸM-PRO" pitchFamily="50" charset="-128"/>
                <a:ea typeface="HG丸ｺﾞｼｯｸM-PRO" pitchFamily="50" charset="-128"/>
              </a:rPr>
              <a:t>ｇ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のブドウ糖を溶かした水を飲んで、その後の血糖値の変動を見ます。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5600" dirty="0">
                <a:latin typeface="HG丸ｺﾞｼｯｸM-PRO" pitchFamily="50" charset="-128"/>
                <a:ea typeface="HG丸ｺﾞｼｯｸM-PRO" pitchFamily="50" charset="-128"/>
              </a:rPr>
              <a:t>ブドウ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糖を飲んだ２時間後が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140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5600" dirty="0" err="1" smtClean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なら正常型、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140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5600" dirty="0" err="1" smtClean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が境界型、</a:t>
            </a:r>
            <a:r>
              <a:rPr lang="en-US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5600" dirty="0" err="1" smtClean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以上は糖尿病型となります。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空腹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時の血糖値が基準値範囲内でも、食後の血糖値が高い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場合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は</a:t>
            </a:r>
            <a:r>
              <a:rPr lang="ja-JP" altLang="en-US" sz="5600" dirty="0">
                <a:latin typeface="HG丸ｺﾞｼｯｸM-PRO" pitchFamily="50" charset="-128"/>
                <a:ea typeface="HG丸ｺﾞｼｯｸM-PRO" pitchFamily="50" charset="-128"/>
              </a:rPr>
              <a:t>、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将来</a:t>
            </a: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、</a:t>
            </a:r>
            <a:endParaRPr lang="en-US" altLang="ja-JP" sz="5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 dirty="0" smtClean="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ja-JP" altLang="ja-JP" sz="5600" dirty="0" smtClean="0">
                <a:latin typeface="HG丸ｺﾞｼｯｸM-PRO" pitchFamily="50" charset="-128"/>
                <a:ea typeface="HG丸ｺﾞｼｯｸM-PRO" pitchFamily="50" charset="-128"/>
              </a:rPr>
              <a:t>糖尿病に</a:t>
            </a:r>
            <a:r>
              <a:rPr lang="ja-JP" altLang="ja-JP" sz="5600" dirty="0">
                <a:latin typeface="HG丸ｺﾞｼｯｸM-PRO" pitchFamily="50" charset="-128"/>
                <a:ea typeface="HG丸ｺﾞｼｯｸM-PRO" pitchFamily="50" charset="-128"/>
              </a:rPr>
              <a:t>なる危険性が極めて高いので注意が必要です。</a:t>
            </a:r>
          </a:p>
          <a:p>
            <a:pPr marL="0" indent="0">
              <a:buNone/>
            </a:pPr>
            <a:endParaRPr kumimoji="1" lang="ja-JP" altLang="en-US" sz="37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332656" y="188714"/>
            <a:ext cx="604867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ja-JP" sz="2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ja-JP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</a:t>
            </a:r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よ</a:t>
            </a:r>
            <a:r>
              <a:rPr lang="ja-JP" altLang="ja-JP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く</a:t>
            </a:r>
            <a:r>
              <a:rPr lang="ja-JP" altLang="ja-JP" sz="2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知るための検査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16" y="1015965"/>
            <a:ext cx="1168977" cy="101311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79" y="6228184"/>
            <a:ext cx="783339" cy="87809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81328" y="35005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8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20</Words>
  <Application>Microsoft Office PowerPoint</Application>
  <PresentationFormat>画面に合わせる (4:3)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elica</dc:creator>
  <cp:lastModifiedBy>DMinfo1</cp:lastModifiedBy>
  <cp:revision>20</cp:revision>
  <dcterms:created xsi:type="dcterms:W3CDTF">2014-08-12T22:46:21Z</dcterms:created>
  <dcterms:modified xsi:type="dcterms:W3CDTF">2017-06-01T00:53:51Z</dcterms:modified>
</cp:coreProperties>
</file>