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65" r:id="rId2"/>
    <p:sldId id="267" r:id="rId3"/>
  </p:sldIdLst>
  <p:sldSz cx="6858000" cy="9144000" type="screen4x3"/>
  <p:notesSz cx="6805613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66"/>
    <a:srgbClr val="FFFFCC"/>
    <a:srgbClr val="CCECFF"/>
    <a:srgbClr val="FFFF9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2268" y="7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9099" cy="496967"/>
          </a:xfrm>
          <a:prstGeom prst="rect">
            <a:avLst/>
          </a:prstGeom>
        </p:spPr>
        <p:txBody>
          <a:bodyPr vert="horz" lIns="91108" tIns="45554" rIns="91108" bIns="45554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1108" tIns="45554" rIns="91108" bIns="45554" rtlCol="0"/>
          <a:lstStyle>
            <a:lvl1pPr algn="r">
              <a:defRPr sz="1200"/>
            </a:lvl1pPr>
          </a:lstStyle>
          <a:p>
            <a:fld id="{E445A1AE-5561-42EE-A458-C4931407F6D6}" type="datetimeFigureOut">
              <a:rPr kumimoji="1" lang="ja-JP" altLang="en-US" smtClean="0"/>
              <a:pPr/>
              <a:t>2017/4/5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006600" y="746125"/>
            <a:ext cx="2792413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08" tIns="45554" rIns="91108" bIns="45554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562" y="4721186"/>
            <a:ext cx="5444490" cy="4472702"/>
          </a:xfrm>
          <a:prstGeom prst="rect">
            <a:avLst/>
          </a:prstGeom>
        </p:spPr>
        <p:txBody>
          <a:bodyPr vert="horz" lIns="91108" tIns="45554" rIns="91108" bIns="45554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440646"/>
            <a:ext cx="2949099" cy="496967"/>
          </a:xfrm>
          <a:prstGeom prst="rect">
            <a:avLst/>
          </a:prstGeom>
        </p:spPr>
        <p:txBody>
          <a:bodyPr vert="horz" lIns="91108" tIns="45554" rIns="91108" bIns="45554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939" y="9440646"/>
            <a:ext cx="2949099" cy="496967"/>
          </a:xfrm>
          <a:prstGeom prst="rect">
            <a:avLst/>
          </a:prstGeom>
        </p:spPr>
        <p:txBody>
          <a:bodyPr vert="horz" lIns="91108" tIns="45554" rIns="91108" bIns="45554" rtlCol="0" anchor="b"/>
          <a:lstStyle>
            <a:lvl1pPr algn="r">
              <a:defRPr sz="1200"/>
            </a:lvl1pPr>
          </a:lstStyle>
          <a:p>
            <a:fld id="{7915F86C-3DB1-4F6B-BA14-3104AA8BDD8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8858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5F86C-3DB1-4F6B-BA14-3104AA8BDD8A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23080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FC03C-5A01-4A53-BE0A-0606D1829B4B}" type="datetime1">
              <a:rPr kumimoji="1" lang="ja-JP" altLang="en-US" smtClean="0"/>
              <a:t>2017/4/5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00CC7-087B-4F82-B7FF-0B877DDA4F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3769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B4CE3-A91F-47BD-8400-23E5EA8D3164}" type="datetime1">
              <a:rPr kumimoji="1" lang="ja-JP" altLang="en-US" smtClean="0"/>
              <a:t>2017/4/5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00CC7-087B-4F82-B7FF-0B877DDA4F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1789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121C4-20F2-41B3-8F40-FD52AD78C600}" type="datetime1">
              <a:rPr kumimoji="1" lang="ja-JP" altLang="en-US" smtClean="0"/>
              <a:t>2017/4/5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00CC7-087B-4F82-B7FF-0B877DDA4F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108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D7DE7-6C86-4F2F-854C-33929C0443E8}" type="datetime1">
              <a:rPr kumimoji="1" lang="ja-JP" altLang="en-US" smtClean="0"/>
              <a:t>2017/4/5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00CC7-087B-4F82-B7FF-0B877DDA4F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061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315F6-513F-4C0D-9BBE-7B3198AFDFA5}" type="datetime1">
              <a:rPr kumimoji="1" lang="ja-JP" altLang="en-US" smtClean="0"/>
              <a:t>2017/4/5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00CC7-087B-4F82-B7FF-0B877DDA4F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3473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80C1B-3538-4B05-BD4F-087E3157B040}" type="datetime1">
              <a:rPr kumimoji="1" lang="ja-JP" altLang="en-US" smtClean="0"/>
              <a:t>2017/4/5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00CC7-087B-4F82-B7FF-0B877DDA4F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6897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0ED20-B05B-4960-B9D7-700CC97237D4}" type="datetime1">
              <a:rPr kumimoji="1" lang="ja-JP" altLang="en-US" smtClean="0"/>
              <a:t>2017/4/5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00CC7-087B-4F82-B7FF-0B877DDA4F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9686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ADEE4-F1A3-4CB0-92DD-89D80EFCF4F5}" type="datetime1">
              <a:rPr kumimoji="1" lang="ja-JP" altLang="en-US" smtClean="0"/>
              <a:t>2017/4/5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00CC7-087B-4F82-B7FF-0B877DDA4F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7941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F37-5D65-4209-9918-D59010EBAD16}" type="datetime1">
              <a:rPr kumimoji="1" lang="ja-JP" altLang="en-US" smtClean="0"/>
              <a:t>2017/4/5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00CC7-087B-4F82-B7FF-0B877DDA4F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5071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F59F6-683D-46E5-A927-C708CF35874B}" type="datetime1">
              <a:rPr kumimoji="1" lang="ja-JP" altLang="en-US" smtClean="0"/>
              <a:t>2017/4/5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00CC7-087B-4F82-B7FF-0B877DDA4F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7486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0D0B3-D8FA-4C1F-B264-513BCC33C914}" type="datetime1">
              <a:rPr kumimoji="1" lang="ja-JP" altLang="en-US" smtClean="0"/>
              <a:t>2017/4/5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00CC7-087B-4F82-B7FF-0B877DDA4F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0767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28A0F7-F57F-4764-A4D4-8BD568ADAA8D}" type="datetime1">
              <a:rPr kumimoji="1" lang="ja-JP" altLang="en-US" smtClean="0"/>
              <a:t>2017/4/5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600CC7-087B-4F82-B7FF-0B877DDA4F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5751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wmf"/><Relationship Id="rId5" Type="http://schemas.openxmlformats.org/officeDocument/2006/relationships/image" Target="../media/image3.wmf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image" Target="../media/image7.wmf"/><Relationship Id="rId7" Type="http://schemas.openxmlformats.org/officeDocument/2006/relationships/image" Target="../media/image11.wmf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wmf"/><Relationship Id="rId5" Type="http://schemas.openxmlformats.org/officeDocument/2006/relationships/image" Target="../media/image9.wmf"/><Relationship Id="rId4" Type="http://schemas.openxmlformats.org/officeDocument/2006/relationships/image" Target="../media/image8.wmf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/>
          <p:cNvSpPr txBox="1">
            <a:spLocks/>
          </p:cNvSpPr>
          <p:nvPr/>
        </p:nvSpPr>
        <p:spPr>
          <a:xfrm>
            <a:off x="426951" y="0"/>
            <a:ext cx="6132004" cy="154184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altLang="ja-JP" dirty="0" smtClean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1299" y="770922"/>
            <a:ext cx="6963308" cy="8156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 smtClean="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★</a:t>
            </a:r>
            <a:r>
              <a:rPr kumimoji="1" lang="ja-JP" altLang="en-US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続けることのメリット</a:t>
            </a:r>
            <a:endParaRPr kumimoji="1" lang="en-US" altLang="ja-JP" b="1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r>
              <a:rPr lang="ja-JP" altLang="en-US" dirty="0" smtClean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血糖値</a:t>
            </a:r>
            <a:r>
              <a:rPr lang="ja-JP" altLang="en-US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が下がる</a:t>
            </a:r>
            <a:endParaRPr lang="en-US" altLang="ja-JP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sz="8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</a:t>
            </a:r>
            <a:endParaRPr lang="en-US" altLang="ja-JP" sz="8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エネルギー源としてブドウ糖が消費されます。</a:t>
            </a:r>
            <a:endParaRPr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血糖値が高くなる食後１～</a:t>
            </a:r>
            <a:r>
              <a:rPr lang="en-US" altLang="ja-JP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2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時間に運動すると効果的です。</a:t>
            </a:r>
            <a:endParaRPr lang="en-US" altLang="ja-JP" sz="8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sz="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r>
              <a:rPr lang="ja-JP" altLang="en-US" dirty="0" smtClean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血糖値</a:t>
            </a:r>
            <a:r>
              <a:rPr lang="ja-JP" altLang="en-US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をコントロールしやすくなる</a:t>
            </a:r>
            <a:endParaRPr lang="en-US" altLang="ja-JP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sz="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筋肉が糖を取り込み、血糖値が下がりやすくなります。</a:t>
            </a:r>
            <a:endParaRPr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8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　</a:t>
            </a:r>
            <a:endParaRPr lang="en-US" altLang="ja-JP" sz="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sz="8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sz="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sz="8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sz="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r>
              <a:rPr lang="ja-JP" altLang="en-US" dirty="0" smtClean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体重</a:t>
            </a:r>
            <a:r>
              <a:rPr lang="ja-JP" altLang="en-US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を減らす</a:t>
            </a:r>
            <a:endParaRPr lang="en-US" altLang="ja-JP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sz="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運動により消費エネルギーを増やし、体重を減らすことに</a:t>
            </a:r>
            <a:endParaRPr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つながります。</a:t>
            </a:r>
            <a:endParaRPr lang="en-US" altLang="ja-JP" sz="8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sz="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r>
              <a:rPr lang="ja-JP" altLang="en-US" dirty="0" smtClean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心肺</a:t>
            </a:r>
            <a:r>
              <a:rPr lang="ja-JP" altLang="en-US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機能が高まる</a:t>
            </a:r>
            <a:endParaRPr lang="en-US" altLang="ja-JP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sz="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血行が良くなります。</a:t>
            </a:r>
            <a:endParaRPr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血圧が下がり合併症予防につながります。</a:t>
            </a:r>
            <a:endParaRPr lang="en-US" altLang="ja-JP" sz="8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sz="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r>
              <a:rPr lang="ja-JP" altLang="en-US" dirty="0" smtClean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善玉</a:t>
            </a:r>
            <a:r>
              <a:rPr lang="ja-JP" altLang="en-US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コレステロールが増える</a:t>
            </a:r>
            <a:endParaRPr lang="en-US" altLang="ja-JP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sz="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動脈硬化予防につながります。</a:t>
            </a:r>
            <a:endParaRPr lang="en-US" altLang="ja-JP" sz="8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sz="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他にも</a:t>
            </a:r>
            <a:endParaRPr lang="en-US" altLang="ja-JP" sz="8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sz="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  <a:r>
              <a:rPr lang="ja-JP" altLang="en-US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筋肉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が付き、身動きが楽になり活動量が増えることに</a:t>
            </a:r>
            <a:endParaRPr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つながります。</a:t>
            </a:r>
            <a:endParaRPr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dirty="0" smtClean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骨が</a:t>
            </a:r>
            <a:r>
              <a:rPr lang="ja-JP" altLang="en-US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丈夫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になります。</a:t>
            </a:r>
            <a:endParaRPr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dirty="0" smtClean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ストレス解消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につながります。</a:t>
            </a:r>
            <a:endParaRPr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sz="8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</a:t>
            </a:r>
            <a:endParaRPr lang="en-US" altLang="ja-JP" sz="8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  <a:endParaRPr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6" name="雲形吹き出し 5"/>
          <p:cNvSpPr/>
          <p:nvPr/>
        </p:nvSpPr>
        <p:spPr>
          <a:xfrm>
            <a:off x="162056" y="8230800"/>
            <a:ext cx="1981392" cy="865611"/>
          </a:xfrm>
          <a:prstGeom prst="cloudCallout">
            <a:avLst>
              <a:gd name="adj1" fmla="val 60025"/>
              <a:gd name="adj2" fmla="val 19417"/>
            </a:avLst>
          </a:prstGeom>
          <a:solidFill>
            <a:srgbClr val="FFFFCC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 smtClean="0">
                <a:solidFill>
                  <a:schemeClr val="tx1"/>
                </a:solidFill>
              </a:rPr>
              <a:t>1</a:t>
            </a:r>
            <a:r>
              <a:rPr kumimoji="1" lang="ja-JP" altLang="en-US" sz="1600" dirty="0" smtClean="0">
                <a:solidFill>
                  <a:schemeClr val="tx1"/>
                </a:solidFill>
              </a:rPr>
              <a:t>日</a:t>
            </a:r>
            <a:endParaRPr kumimoji="1" lang="en-US" altLang="ja-JP" sz="1600" dirty="0" smtClean="0">
              <a:solidFill>
                <a:schemeClr val="tx1"/>
              </a:solidFill>
            </a:endParaRPr>
          </a:p>
          <a:p>
            <a:pPr algn="ctr"/>
            <a:r>
              <a:rPr kumimoji="1" lang="en-US" altLang="ja-JP" sz="1600" dirty="0" smtClean="0">
                <a:solidFill>
                  <a:schemeClr val="tx1"/>
                </a:solidFill>
              </a:rPr>
              <a:t>30</a:t>
            </a:r>
            <a:r>
              <a:rPr kumimoji="1" lang="ja-JP" altLang="en-US" sz="1600" dirty="0" smtClean="0">
                <a:solidFill>
                  <a:schemeClr val="tx1"/>
                </a:solidFill>
              </a:rPr>
              <a:t>分～</a:t>
            </a:r>
            <a:r>
              <a:rPr kumimoji="1" lang="en-US" altLang="ja-JP" sz="1600" dirty="0" smtClean="0">
                <a:solidFill>
                  <a:schemeClr val="tx1"/>
                </a:solidFill>
              </a:rPr>
              <a:t>60</a:t>
            </a:r>
            <a:r>
              <a:rPr kumimoji="1" lang="ja-JP" altLang="en-US" sz="1600" dirty="0" smtClean="0">
                <a:solidFill>
                  <a:schemeClr val="tx1"/>
                </a:solidFill>
              </a:rPr>
              <a:t>分</a:t>
            </a:r>
            <a:endParaRPr kumimoji="1"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8" name="雲形吹き出し 7"/>
          <p:cNvSpPr/>
          <p:nvPr/>
        </p:nvSpPr>
        <p:spPr>
          <a:xfrm>
            <a:off x="3820836" y="7407365"/>
            <a:ext cx="2852936" cy="1568920"/>
          </a:xfrm>
          <a:prstGeom prst="cloudCallout">
            <a:avLst>
              <a:gd name="adj1" fmla="val -55845"/>
              <a:gd name="adj2" fmla="val 42518"/>
            </a:avLst>
          </a:prstGeom>
          <a:solidFill>
            <a:srgbClr val="FFFFCC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 smtClean="0">
                <a:solidFill>
                  <a:schemeClr val="tx1"/>
                </a:solidFill>
              </a:rPr>
              <a:t>無理なく！楽しく！末永く！</a:t>
            </a:r>
            <a:endParaRPr kumimoji="1" lang="en-US" altLang="ja-JP" sz="1600" dirty="0" smtClean="0">
              <a:solidFill>
                <a:schemeClr val="tx1"/>
              </a:solidFill>
            </a:endParaRPr>
          </a:p>
          <a:p>
            <a:pPr algn="ctr"/>
            <a:r>
              <a:rPr lang="ja-JP" altLang="en-US" sz="1600" dirty="0" smtClean="0">
                <a:solidFill>
                  <a:schemeClr val="tx1"/>
                </a:solidFill>
              </a:rPr>
              <a:t>続けることが大切です★</a:t>
            </a:r>
            <a:endParaRPr kumimoji="1"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16" name="円/楕円 15"/>
          <p:cNvSpPr/>
          <p:nvPr/>
        </p:nvSpPr>
        <p:spPr>
          <a:xfrm>
            <a:off x="188640" y="44700"/>
            <a:ext cx="6408712" cy="726222"/>
          </a:xfrm>
          <a:prstGeom prst="ellipse">
            <a:avLst/>
          </a:prstGeom>
          <a:solidFill>
            <a:srgbClr val="CCFFFF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4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運動</a:t>
            </a:r>
            <a:r>
              <a:rPr lang="ja-JP" altLang="en-US" sz="2400" b="1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療法のコツ</a:t>
            </a:r>
            <a:endParaRPr lang="en-US" altLang="ja-JP" sz="24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3022" y="827584"/>
            <a:ext cx="2519008" cy="1070578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1832" y="3131840"/>
            <a:ext cx="1087562" cy="980236"/>
          </a:xfrm>
          <a:prstGeom prst="rect">
            <a:avLst/>
          </a:prstGeom>
        </p:spPr>
      </p:pic>
      <p:pic>
        <p:nvPicPr>
          <p:cNvPr id="18" name="図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543" y="4499992"/>
            <a:ext cx="936756" cy="1070578"/>
          </a:xfrm>
          <a:prstGeom prst="rect">
            <a:avLst/>
          </a:prstGeom>
        </p:spPr>
      </p:pic>
      <p:pic>
        <p:nvPicPr>
          <p:cNvPr id="19" name="図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211" y="8144626"/>
            <a:ext cx="1066285" cy="951785"/>
          </a:xfrm>
          <a:prstGeom prst="rect">
            <a:avLst/>
          </a:prstGeom>
        </p:spPr>
      </p:pic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00CC7-087B-4F82-B7FF-0B877DDA4FBF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  <p:pic>
        <p:nvPicPr>
          <p:cNvPr id="12" name="Picture 15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418798" y="20768"/>
            <a:ext cx="438807" cy="43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900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角丸四角形 6"/>
          <p:cNvSpPr/>
          <p:nvPr/>
        </p:nvSpPr>
        <p:spPr>
          <a:xfrm>
            <a:off x="4268947" y="4865349"/>
            <a:ext cx="2456322" cy="504056"/>
          </a:xfrm>
          <a:prstGeom prst="roundRect">
            <a:avLst/>
          </a:prstGeom>
          <a:solidFill>
            <a:srgbClr val="CCECFF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solidFill>
                  <a:schemeClr val="tx1"/>
                </a:solidFill>
              </a:rPr>
              <a:t>無理のない運動から、</a:t>
            </a:r>
            <a:endParaRPr kumimoji="1" lang="en-US" altLang="ja-JP" dirty="0" smtClean="0">
              <a:solidFill>
                <a:schemeClr val="tx1"/>
              </a:solidFill>
            </a:endParaRPr>
          </a:p>
          <a:p>
            <a:pPr algn="ctr"/>
            <a:r>
              <a:rPr kumimoji="1" lang="ja-JP" altLang="en-US" dirty="0" smtClean="0">
                <a:solidFill>
                  <a:schemeClr val="tx1"/>
                </a:solidFill>
              </a:rPr>
              <a:t>はじめましょう！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-35392" y="4572000"/>
            <a:ext cx="4236095" cy="679077"/>
          </a:xfrm>
          <a:noFill/>
        </p:spPr>
        <p:txBody>
          <a:bodyPr>
            <a:normAutofit/>
          </a:bodyPr>
          <a:lstStyle/>
          <a:p>
            <a:r>
              <a:rPr lang="ja-JP" altLang="en-US" sz="1800" b="1" dirty="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★</a:t>
            </a:r>
            <a:r>
              <a:rPr lang="ja-JP" altLang="en-US" sz="18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運動</a:t>
            </a:r>
            <a:r>
              <a:rPr lang="ja-JP" altLang="en-US" sz="18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を</a:t>
            </a:r>
            <a:r>
              <a:rPr lang="ja-JP" altLang="en-US" sz="18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する</a:t>
            </a:r>
            <a:r>
              <a:rPr lang="ja-JP" altLang="en-US" sz="18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時</a:t>
            </a:r>
            <a:r>
              <a:rPr lang="ja-JP" altLang="en-US" sz="18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に気を付けること</a:t>
            </a:r>
            <a:endParaRPr kumimoji="1" lang="ja-JP" altLang="en-US" sz="18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4" name="Rectangle 101"/>
          <p:cNvSpPr>
            <a:spLocks noGrp="1" noChangeArrowheads="1"/>
          </p:cNvSpPr>
          <p:nvPr>
            <p:ph idx="1"/>
          </p:nvPr>
        </p:nvSpPr>
        <p:spPr bwMode="auto">
          <a:xfrm>
            <a:off x="244432" y="5127153"/>
            <a:ext cx="6484902" cy="3693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ja-JP" altLang="en-US" sz="1800" dirty="0" smtClean="0">
                <a:solidFill>
                  <a:srgbClr val="1C256A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　</a:t>
            </a:r>
            <a:r>
              <a:rPr lang="ja-JP" altLang="en-US" sz="18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r>
              <a:rPr lang="ja-JP" altLang="en-US" sz="1800" dirty="0" smtClean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事前</a:t>
            </a:r>
            <a:r>
              <a:rPr lang="ja-JP" altLang="en-US" sz="18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に検査を</a:t>
            </a:r>
            <a:r>
              <a:rPr lang="ja-JP" altLang="en-US" sz="1800" dirty="0" smtClean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受けましょう</a:t>
            </a:r>
            <a:endParaRPr lang="en-US" altLang="ja-JP" sz="1800" dirty="0" smtClean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>
              <a:buNone/>
            </a:pPr>
            <a:r>
              <a:rPr lang="ja-JP" altLang="en-US" sz="18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       合併症をお持ちのかたや血糖コントロールが不十分な</a:t>
            </a:r>
            <a:endParaRPr lang="en-US" altLang="ja-JP" sz="18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>
              <a:buNone/>
            </a:pPr>
            <a:r>
              <a:rPr lang="ja-JP" altLang="en-US" sz="1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sz="18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  かたは、運動を控えた方がよい場合があります。</a:t>
            </a:r>
            <a:endParaRPr lang="en-US" altLang="ja-JP" sz="18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>
              <a:buNone/>
            </a:pPr>
            <a:r>
              <a:rPr lang="ja-JP" altLang="en-US" sz="1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　</a:t>
            </a:r>
            <a:r>
              <a:rPr lang="ja-JP" altLang="en-US" sz="18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r>
              <a:rPr lang="ja-JP" altLang="en-US" sz="1800" dirty="0" smtClean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準備</a:t>
            </a:r>
            <a:r>
              <a:rPr lang="ja-JP" altLang="en-US" sz="18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体操・整理体操をわすれずに</a:t>
            </a:r>
            <a:r>
              <a:rPr lang="ja-JP" altLang="en-US" sz="18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　　　　</a:t>
            </a:r>
            <a:endParaRPr lang="en-US" altLang="ja-JP" sz="18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>
              <a:buNone/>
            </a:pPr>
            <a:r>
              <a:rPr lang="ja-JP" altLang="en-US" sz="1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sz="18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  思わぬ</a:t>
            </a:r>
            <a:r>
              <a:rPr lang="ja-JP" altLang="en-US" sz="1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ケガや事故を</a:t>
            </a:r>
            <a:r>
              <a:rPr lang="ja-JP" altLang="en-US" sz="18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防ぎましょう。</a:t>
            </a:r>
            <a:endParaRPr lang="ja-JP" altLang="en-US" sz="1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>
              <a:buNone/>
            </a:pPr>
            <a:r>
              <a:rPr lang="ja-JP" altLang="en-US" sz="1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　</a:t>
            </a:r>
            <a:r>
              <a:rPr lang="ja-JP" altLang="en-US" sz="18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r>
              <a:rPr lang="ja-JP" altLang="en-US" sz="1800" dirty="0" smtClean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無理</a:t>
            </a:r>
            <a:r>
              <a:rPr lang="ja-JP" altLang="en-US" sz="18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をしない </a:t>
            </a:r>
            <a:endParaRPr lang="en-US" altLang="ja-JP" sz="1800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>
              <a:buNone/>
            </a:pPr>
            <a:r>
              <a:rPr lang="ja-JP" altLang="en-US" sz="1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sz="18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  体調</a:t>
            </a:r>
            <a:r>
              <a:rPr lang="ja-JP" altLang="en-US" sz="1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がよくないときは、</a:t>
            </a:r>
            <a:r>
              <a:rPr lang="ja-JP" altLang="en-US" sz="18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休みましょう</a:t>
            </a:r>
            <a:r>
              <a:rPr lang="en-US" altLang="ja-JP" sz="18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</a:t>
            </a:r>
            <a:r>
              <a:rPr lang="ja-JP" altLang="en-US" sz="1800" dirty="0" err="1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。</a:t>
            </a:r>
            <a:r>
              <a:rPr lang="en-US" altLang="ja-JP" sz="18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   </a:t>
            </a:r>
            <a:endParaRPr lang="ja-JP" altLang="en-US" sz="18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>
              <a:buNone/>
            </a:pPr>
            <a:r>
              <a:rPr lang="ja-JP" altLang="en-US" sz="18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</a:t>
            </a:r>
            <a:r>
              <a:rPr lang="ja-JP" altLang="en-US" sz="1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・</a:t>
            </a:r>
            <a:r>
              <a:rPr lang="ja-JP" altLang="en-US" sz="1800" dirty="0" smtClean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水分</a:t>
            </a:r>
            <a:r>
              <a:rPr lang="ja-JP" altLang="en-US" sz="18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補給、陽射し対策も忘れずに</a:t>
            </a:r>
          </a:p>
          <a:p>
            <a:pPr marL="0" indent="0">
              <a:buNone/>
            </a:pPr>
            <a:r>
              <a:rPr lang="ja-JP" altLang="en-US" sz="18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  夏場</a:t>
            </a:r>
            <a:r>
              <a:rPr lang="ja-JP" altLang="en-US" sz="1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はとくに気を</a:t>
            </a:r>
            <a:r>
              <a:rPr lang="ja-JP" altLang="en-US" sz="18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つけましょう。　　</a:t>
            </a:r>
            <a:endParaRPr lang="en-US" altLang="ja-JP" sz="18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>
              <a:buNone/>
            </a:pPr>
            <a:r>
              <a:rPr lang="ja-JP" altLang="en-US" sz="1800" dirty="0" smtClean="0">
                <a:solidFill>
                  <a:srgbClr val="0000FF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</a:t>
            </a:r>
            <a:r>
              <a:rPr lang="ja-JP" altLang="en-US" sz="1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sz="18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r>
              <a:rPr lang="ja-JP" altLang="en-US" sz="1800" dirty="0" smtClean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薬物</a:t>
            </a:r>
            <a:r>
              <a:rPr lang="ja-JP" altLang="en-US" sz="18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療法をしている人は低血糖に注意</a:t>
            </a:r>
          </a:p>
          <a:p>
            <a:pPr marL="0" indent="0">
              <a:buNone/>
            </a:pPr>
            <a:r>
              <a:rPr lang="ja-JP" altLang="en-US" sz="18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  <a:r>
              <a:rPr lang="ja-JP" altLang="en-US" sz="1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</a:t>
            </a:r>
            <a:r>
              <a:rPr lang="ja-JP" altLang="en-US" sz="18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血糖</a:t>
            </a:r>
            <a:r>
              <a:rPr lang="ja-JP" altLang="en-US" sz="1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自己測定や補食など、低血糖対策</a:t>
            </a:r>
            <a:r>
              <a:rPr lang="ja-JP" altLang="en-US" sz="18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を行いましょう。</a:t>
            </a:r>
            <a:r>
              <a:rPr lang="ja-JP" altLang="en-US" sz="1800" dirty="0" smtClean="0">
                <a:solidFill>
                  <a:srgbClr val="1C256A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  <a:endParaRPr lang="ja-JP" altLang="en-US" sz="1800" dirty="0">
              <a:solidFill>
                <a:srgbClr val="1C256A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68653" y="318404"/>
            <a:ext cx="6589347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★</a:t>
            </a:r>
            <a:r>
              <a:rPr lang="ja-JP" altLang="en-US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糖尿病の運動療法に適した運動</a:t>
            </a:r>
            <a:endParaRPr lang="en-US" altLang="ja-JP" b="1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  有酸素運動や筋力トレーニングを組みわせるのがよいと</a:t>
            </a:r>
            <a:endParaRPr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en-US" altLang="ja-JP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</a:t>
            </a:r>
            <a:r>
              <a:rPr lang="en-US" altLang="ja-JP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  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いわれています。</a:t>
            </a:r>
            <a:endParaRPr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24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r>
              <a:rPr kumimoji="1" lang="ja-JP" altLang="en-US" b="1" dirty="0" smtClean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有酸素運動</a:t>
            </a:r>
            <a:r>
              <a:rPr kumimoji="1" lang="ja-JP" altLang="en-US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→　呼吸をしながら</a:t>
            </a:r>
            <a:r>
              <a:rPr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、</a:t>
            </a:r>
            <a:r>
              <a:rPr kumimoji="1" lang="ja-JP" altLang="en-US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にこにこペース</a:t>
            </a:r>
            <a:r>
              <a:rPr lang="ja-JP" altLang="en-US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の</a:t>
            </a:r>
            <a:r>
              <a:rPr kumimoji="1" lang="ja-JP" altLang="en-US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運動</a:t>
            </a:r>
            <a:endParaRPr kumimoji="1" lang="en-US" altLang="ja-JP" b="1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1" lang="en-US" altLang="ja-JP" b="1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1" lang="en-US" altLang="ja-JP" b="1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sz="11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r>
              <a:rPr lang="ja-JP" altLang="en-US" b="1" dirty="0" smtClean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筋力トレーニング</a:t>
            </a:r>
            <a:r>
              <a:rPr lang="ja-JP" altLang="en-US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→　筋力・筋肉量を増加させる運動</a:t>
            </a:r>
            <a:endParaRPr lang="en-US" altLang="ja-JP" b="1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1" lang="ja-JP" altLang="en-US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8" name="六角形 17"/>
          <p:cNvSpPr/>
          <p:nvPr/>
        </p:nvSpPr>
        <p:spPr>
          <a:xfrm>
            <a:off x="116632" y="1611066"/>
            <a:ext cx="2564041" cy="1325888"/>
          </a:xfrm>
          <a:prstGeom prst="hexagon">
            <a:avLst/>
          </a:prstGeom>
          <a:solidFill>
            <a:srgbClr val="FFFF99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kumimoji="1" lang="ja-JP" altLang="en-US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ウォーキングや</a:t>
            </a:r>
            <a:endParaRPr kumimoji="1" lang="en-US" altLang="ja-JP" dirty="0" smtClean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ゆっくりの</a:t>
            </a:r>
            <a:endParaRPr lang="en-US" altLang="ja-JP" dirty="0" smtClean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ジョギング</a:t>
            </a:r>
            <a:endParaRPr kumimoji="1" lang="ja-JP" altLang="en-US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9" name="六角形 18"/>
          <p:cNvSpPr/>
          <p:nvPr/>
        </p:nvSpPr>
        <p:spPr>
          <a:xfrm>
            <a:off x="4581128" y="1630392"/>
            <a:ext cx="2144141" cy="1289312"/>
          </a:xfrm>
          <a:prstGeom prst="hexagon">
            <a:avLst/>
          </a:prstGeom>
          <a:solidFill>
            <a:srgbClr val="FFFF99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r>
              <a:rPr lang="ja-JP" altLang="en-US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水泳</a:t>
            </a:r>
            <a:endParaRPr lang="en-US" altLang="ja-JP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水中ウォーク</a:t>
            </a:r>
          </a:p>
        </p:txBody>
      </p:sp>
      <p:sp>
        <p:nvSpPr>
          <p:cNvPr id="20" name="六角形 19"/>
          <p:cNvSpPr/>
          <p:nvPr/>
        </p:nvSpPr>
        <p:spPr>
          <a:xfrm>
            <a:off x="2680673" y="1611066"/>
            <a:ext cx="1900455" cy="1308638"/>
          </a:xfrm>
          <a:prstGeom prst="hexagon">
            <a:avLst/>
          </a:prstGeom>
          <a:solidFill>
            <a:srgbClr val="FFFF99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1"/>
          <a:lstStyle/>
          <a:p>
            <a:pPr algn="ctr"/>
            <a:r>
              <a:rPr lang="ja-JP" altLang="en-US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ラジオ体操</a:t>
            </a:r>
          </a:p>
        </p:txBody>
      </p:sp>
      <p:pic>
        <p:nvPicPr>
          <p:cNvPr id="28" name="図 2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848" y="2176240"/>
            <a:ext cx="858754" cy="917305"/>
          </a:xfrm>
          <a:prstGeom prst="rect">
            <a:avLst/>
          </a:prstGeom>
        </p:spPr>
      </p:pic>
      <p:pic>
        <p:nvPicPr>
          <p:cNvPr id="29" name="図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8732" y="1691680"/>
            <a:ext cx="762271" cy="728887"/>
          </a:xfrm>
          <a:prstGeom prst="rect">
            <a:avLst/>
          </a:prstGeom>
        </p:spPr>
      </p:pic>
      <p:pic>
        <p:nvPicPr>
          <p:cNvPr id="30" name="図 2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9240" y="1535792"/>
            <a:ext cx="936822" cy="884775"/>
          </a:xfrm>
          <a:prstGeom prst="rect">
            <a:avLst/>
          </a:prstGeom>
        </p:spPr>
      </p:pic>
      <p:pic>
        <p:nvPicPr>
          <p:cNvPr id="39" name="図 3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4153" y="6118637"/>
            <a:ext cx="1109223" cy="851596"/>
          </a:xfrm>
          <a:prstGeom prst="rect">
            <a:avLst/>
          </a:prstGeom>
        </p:spPr>
      </p:pic>
      <p:pic>
        <p:nvPicPr>
          <p:cNvPr id="40" name="図 3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7399" y="6435649"/>
            <a:ext cx="956338" cy="728639"/>
          </a:xfrm>
          <a:prstGeom prst="rect">
            <a:avLst/>
          </a:prstGeom>
        </p:spPr>
      </p:pic>
      <p:pic>
        <p:nvPicPr>
          <p:cNvPr id="41" name="図 4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160" y="7452320"/>
            <a:ext cx="810255" cy="804341"/>
          </a:xfrm>
          <a:prstGeom prst="rect">
            <a:avLst/>
          </a:prstGeom>
        </p:spPr>
      </p:pic>
      <p:pic>
        <p:nvPicPr>
          <p:cNvPr id="42" name="図 4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9622" y="7807750"/>
            <a:ext cx="822623" cy="580674"/>
          </a:xfrm>
          <a:prstGeom prst="rect">
            <a:avLst/>
          </a:prstGeom>
        </p:spPr>
      </p:pic>
      <p:sp>
        <p:nvSpPr>
          <p:cNvPr id="23" name="六角形 22"/>
          <p:cNvSpPr/>
          <p:nvPr/>
        </p:nvSpPr>
        <p:spPr>
          <a:xfrm>
            <a:off x="268653" y="3426244"/>
            <a:ext cx="2412020" cy="1308638"/>
          </a:xfrm>
          <a:prstGeom prst="hexagon">
            <a:avLst/>
          </a:prstGeom>
          <a:solidFill>
            <a:srgbClr val="FFFF99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1"/>
          <a:lstStyle/>
          <a:p>
            <a:pPr algn="ctr"/>
            <a:r>
              <a:rPr lang="ja-JP" altLang="en-US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椅子</a:t>
            </a:r>
            <a:r>
              <a:rPr lang="ja-JP" altLang="en-US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に</a:t>
            </a:r>
            <a:endParaRPr lang="en-US" altLang="ja-JP" dirty="0" smtClean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つかまって</a:t>
            </a:r>
            <a:endParaRPr lang="en-US" altLang="ja-JP" dirty="0" smtClean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スクワット</a:t>
            </a:r>
            <a:endParaRPr lang="ja-JP" altLang="en-US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7" name="六角形 26"/>
          <p:cNvSpPr/>
          <p:nvPr/>
        </p:nvSpPr>
        <p:spPr>
          <a:xfrm>
            <a:off x="2708920" y="3419872"/>
            <a:ext cx="2412020" cy="1308638"/>
          </a:xfrm>
          <a:prstGeom prst="hexagon">
            <a:avLst/>
          </a:prstGeom>
          <a:solidFill>
            <a:srgbClr val="FFFF99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1"/>
          <a:lstStyle/>
          <a:p>
            <a:pPr algn="ctr"/>
            <a:r>
              <a:rPr lang="ja-JP" altLang="en-US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ふくらはぎ</a:t>
            </a:r>
            <a:r>
              <a:rPr lang="ja-JP" altLang="en-US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の</a:t>
            </a:r>
            <a:endParaRPr lang="en-US" altLang="ja-JP" dirty="0" smtClean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筋肉</a:t>
            </a:r>
            <a:endParaRPr lang="en-US" altLang="ja-JP" dirty="0" smtClean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トレーニング</a:t>
            </a:r>
            <a:endParaRPr lang="en-US" altLang="ja-JP" dirty="0" smtClean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>
          <a:xfrm>
            <a:off x="5087517" y="8549663"/>
            <a:ext cx="1600200" cy="486833"/>
          </a:xfrm>
        </p:spPr>
        <p:txBody>
          <a:bodyPr/>
          <a:lstStyle/>
          <a:p>
            <a:fld id="{73600CC7-087B-4F82-B7FF-0B877DDA4FBF}" type="slidenum">
              <a:rPr kumimoji="1" lang="ja-JP" altLang="en-US" smtClean="0"/>
              <a:pPr/>
              <a:t>2</a:t>
            </a:fld>
            <a:endParaRPr kumimoji="1" lang="ja-JP" altLang="en-US" dirty="0"/>
          </a:p>
        </p:txBody>
      </p:sp>
      <p:pic>
        <p:nvPicPr>
          <p:cNvPr id="21" name="Picture 15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408905" y="52063"/>
            <a:ext cx="438807" cy="43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976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985</TotalTime>
  <Words>103</Words>
  <Application>Microsoft Office PowerPoint</Application>
  <PresentationFormat>画面に合わせる (4:3)</PresentationFormat>
  <Paragraphs>83</Paragraphs>
  <Slides>2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HG丸ｺﾞｼｯｸM-PRO</vt:lpstr>
      <vt:lpstr>ＭＳ Ｐゴシック</vt:lpstr>
      <vt:lpstr>Arial</vt:lpstr>
      <vt:lpstr>Calibri</vt:lpstr>
      <vt:lpstr>Office ​​テーマ</vt:lpstr>
      <vt:lpstr>PowerPoint プレゼンテーション</vt:lpstr>
      <vt:lpstr>★運動をする時に気を付けること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JDOIT3</dc:creator>
  <cp:lastModifiedBy>wakui</cp:lastModifiedBy>
  <cp:revision>100</cp:revision>
  <cp:lastPrinted>2014-11-13T07:21:45Z</cp:lastPrinted>
  <dcterms:created xsi:type="dcterms:W3CDTF">2014-07-08T04:33:36Z</dcterms:created>
  <dcterms:modified xsi:type="dcterms:W3CDTF">2017-04-05T07:13:54Z</dcterms:modified>
</cp:coreProperties>
</file>