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62" r:id="rId2"/>
  </p:sldIdLst>
  <p:sldSz cx="9144000" cy="6858000" type="screen4x3"/>
  <p:notesSz cx="6805613"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FFCC"/>
    <a:srgbClr val="9933FF"/>
    <a:srgbClr val="FF0000"/>
    <a:srgbClr val="0000CC"/>
    <a:srgbClr val="00FF00"/>
    <a:srgbClr val="FF33CC"/>
    <a:srgbClr val="0066FF"/>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470"/>
    <p:restoredTop sz="94654"/>
  </p:normalViewPr>
  <p:slideViewPr>
    <p:cSldViewPr>
      <p:cViewPr varScale="1">
        <p:scale>
          <a:sx n="108" d="100"/>
          <a:sy n="108" d="100"/>
        </p:scale>
        <p:origin x="1192" y="20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9099"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54939" y="0"/>
            <a:ext cx="2949099" cy="496967"/>
          </a:xfrm>
          <a:prstGeom prst="rect">
            <a:avLst/>
          </a:prstGeom>
        </p:spPr>
        <p:txBody>
          <a:bodyPr vert="horz" lIns="91440" tIns="45720" rIns="91440" bIns="45720" rtlCol="0"/>
          <a:lstStyle>
            <a:lvl1pPr algn="r">
              <a:defRPr sz="1200"/>
            </a:lvl1pPr>
          </a:lstStyle>
          <a:p>
            <a:fld id="{7A7A5F1F-5398-4F95-AB96-AB1204FAE700}" type="datetimeFigureOut">
              <a:rPr kumimoji="1" lang="ja-JP" altLang="en-US" smtClean="0"/>
              <a:pPr/>
              <a:t>2021/12/24</a:t>
            </a:fld>
            <a:endParaRPr kumimoji="1" lang="ja-JP" altLang="en-US"/>
          </a:p>
        </p:txBody>
      </p:sp>
      <p:sp>
        <p:nvSpPr>
          <p:cNvPr id="4" name="スライド イメージ プレースホルダ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0562" y="4721186"/>
            <a:ext cx="5444490" cy="4472702"/>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0" y="9440646"/>
            <a:ext cx="2949099"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54939" y="9440646"/>
            <a:ext cx="2949099" cy="496967"/>
          </a:xfrm>
          <a:prstGeom prst="rect">
            <a:avLst/>
          </a:prstGeom>
        </p:spPr>
        <p:txBody>
          <a:bodyPr vert="horz" lIns="91440" tIns="45720" rIns="91440" bIns="45720" rtlCol="0" anchor="b"/>
          <a:lstStyle>
            <a:lvl1pPr algn="r">
              <a:defRPr sz="1200"/>
            </a:lvl1pPr>
          </a:lstStyle>
          <a:p>
            <a:fld id="{F671CFD0-4F48-4779-A96E-CCE3489AF8BF}" type="slidenum">
              <a:rPr kumimoji="1" lang="ja-JP" altLang="en-US" smtClean="0"/>
              <a:pPr/>
              <a:t>‹#›</a:t>
            </a:fld>
            <a:endParaRPr kumimoji="1" lang="ja-JP" altLang="en-US"/>
          </a:p>
        </p:txBody>
      </p:sp>
    </p:spTree>
    <p:extLst>
      <p:ext uri="{BB962C8B-B14F-4D97-AF65-F5344CB8AC3E}">
        <p14:creationId xmlns:p14="http://schemas.microsoft.com/office/powerpoint/2010/main" val="184655694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F671CFD0-4F48-4779-A96E-CCE3489AF8BF}" type="slidenum">
              <a:rPr kumimoji="1" lang="ja-JP" altLang="en-US" smtClean="0"/>
              <a:pPr/>
              <a:t>1</a:t>
            </a:fld>
            <a:endParaRPr kumimoji="1" lang="ja-JP" altLang="en-US"/>
          </a:p>
        </p:txBody>
      </p:sp>
    </p:spTree>
    <p:extLst>
      <p:ext uri="{BB962C8B-B14F-4D97-AF65-F5344CB8AC3E}">
        <p14:creationId xmlns:p14="http://schemas.microsoft.com/office/powerpoint/2010/main" val="980540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778D8593-D7EA-468A-BAA6-DBC09951525A}" type="datetimeFigureOut">
              <a:rPr kumimoji="1" lang="ja-JP" altLang="en-US" smtClean="0"/>
              <a:pPr/>
              <a:t>2021/12/24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588B1CD0-F45B-4019-B02C-7398991E3BCA}"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778D8593-D7EA-468A-BAA6-DBC09951525A}" type="datetimeFigureOut">
              <a:rPr kumimoji="1" lang="ja-JP" altLang="en-US" smtClean="0"/>
              <a:pPr/>
              <a:t>2021/12/24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588B1CD0-F45B-4019-B02C-7398991E3BCA}"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778D8593-D7EA-468A-BAA6-DBC09951525A}" type="datetimeFigureOut">
              <a:rPr kumimoji="1" lang="ja-JP" altLang="en-US" smtClean="0"/>
              <a:pPr/>
              <a:t>2021/12/24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588B1CD0-F45B-4019-B02C-7398991E3BCA}"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778D8593-D7EA-468A-BAA6-DBC09951525A}" type="datetimeFigureOut">
              <a:rPr kumimoji="1" lang="ja-JP" altLang="en-US" smtClean="0"/>
              <a:pPr/>
              <a:t>2021/12/24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588B1CD0-F45B-4019-B02C-7398991E3BCA}"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778D8593-D7EA-468A-BAA6-DBC09951525A}" type="datetimeFigureOut">
              <a:rPr kumimoji="1" lang="ja-JP" altLang="en-US" smtClean="0"/>
              <a:pPr/>
              <a:t>2021/12/24</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588B1CD0-F45B-4019-B02C-7398991E3BCA}"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778D8593-D7EA-468A-BAA6-DBC09951525A}" type="datetimeFigureOut">
              <a:rPr kumimoji="1" lang="ja-JP" altLang="en-US" smtClean="0"/>
              <a:pPr/>
              <a:t>2021/12/24</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588B1CD0-F45B-4019-B02C-7398991E3BCA}"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778D8593-D7EA-468A-BAA6-DBC09951525A}" type="datetimeFigureOut">
              <a:rPr kumimoji="1" lang="ja-JP" altLang="en-US" smtClean="0"/>
              <a:pPr/>
              <a:t>2021/12/24</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588B1CD0-F45B-4019-B02C-7398991E3BCA}"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778D8593-D7EA-468A-BAA6-DBC09951525A}" type="datetimeFigureOut">
              <a:rPr kumimoji="1" lang="ja-JP" altLang="en-US" smtClean="0"/>
              <a:pPr/>
              <a:t>2021/12/24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588B1CD0-F45B-4019-B02C-7398991E3BCA}"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778D8593-D7EA-468A-BAA6-DBC09951525A}" type="datetimeFigureOut">
              <a:rPr kumimoji="1" lang="ja-JP" altLang="en-US" smtClean="0"/>
              <a:pPr/>
              <a:t>2021/12/24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588B1CD0-F45B-4019-B02C-7398991E3BCA}"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778D8593-D7EA-468A-BAA6-DBC09951525A}" type="datetimeFigureOut">
              <a:rPr kumimoji="1" lang="ja-JP" altLang="en-US" smtClean="0"/>
              <a:pPr/>
              <a:t>2021/12/24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588B1CD0-F45B-4019-B02C-7398991E3BCA}"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778D8593-D7EA-468A-BAA6-DBC09951525A}" type="datetimeFigureOut">
              <a:rPr kumimoji="1" lang="ja-JP" altLang="en-US" smtClean="0"/>
              <a:pPr/>
              <a:t>2021/12/24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588B1CD0-F45B-4019-B02C-7398991E3BCA}"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8D8593-D7EA-468A-BAA6-DBC09951525A}" type="datetimeFigureOut">
              <a:rPr kumimoji="1" lang="ja-JP" altLang="en-US" smtClean="0"/>
              <a:pPr/>
              <a:t>2021/12/24</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8B1CD0-F45B-4019-B02C-7398991E3BCA}"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3448" y="447746"/>
            <a:ext cx="3588229" cy="5962507"/>
          </a:xfrm>
          <a:prstGeom prst="rect">
            <a:avLst/>
          </a:prstGeom>
          <a:ln>
            <a:noFill/>
          </a:ln>
        </p:spPr>
      </p:pic>
      <p:sp>
        <p:nvSpPr>
          <p:cNvPr id="32" name="正方形/長方形 31"/>
          <p:cNvSpPr/>
          <p:nvPr/>
        </p:nvSpPr>
        <p:spPr>
          <a:xfrm>
            <a:off x="3557618" y="3083137"/>
            <a:ext cx="785818" cy="428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1"/>
              </a:solidFill>
              <a:latin typeface="HG丸ｺﾞｼｯｸM-PRO" pitchFamily="50" charset="-128"/>
              <a:ea typeface="HG丸ｺﾞｼｯｸM-PRO" pitchFamily="50" charset="-128"/>
            </a:endParaRPr>
          </a:p>
        </p:txBody>
      </p:sp>
      <p:sp>
        <p:nvSpPr>
          <p:cNvPr id="33" name="正方形/長方形 32"/>
          <p:cNvSpPr/>
          <p:nvPr/>
        </p:nvSpPr>
        <p:spPr>
          <a:xfrm>
            <a:off x="4143372" y="3500438"/>
            <a:ext cx="785818" cy="428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HG丸ｺﾞｼｯｸM-PRO" pitchFamily="50" charset="-128"/>
              <a:ea typeface="HG丸ｺﾞｼｯｸM-PRO" pitchFamily="50" charset="-128"/>
            </a:endParaRPr>
          </a:p>
        </p:txBody>
      </p:sp>
      <p:sp>
        <p:nvSpPr>
          <p:cNvPr id="45" name="正方形/長方形 44"/>
          <p:cNvSpPr/>
          <p:nvPr/>
        </p:nvSpPr>
        <p:spPr>
          <a:xfrm>
            <a:off x="4286248" y="4929198"/>
            <a:ext cx="1214446" cy="428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HG丸ｺﾞｼｯｸM-PRO" pitchFamily="50" charset="-128"/>
              <a:ea typeface="HG丸ｺﾞｼｯｸM-PRO" pitchFamily="50" charset="-128"/>
            </a:endParaRPr>
          </a:p>
        </p:txBody>
      </p:sp>
      <p:sp>
        <p:nvSpPr>
          <p:cNvPr id="47" name="正方形/長方形 46"/>
          <p:cNvSpPr/>
          <p:nvPr/>
        </p:nvSpPr>
        <p:spPr>
          <a:xfrm rot="2983020">
            <a:off x="5168128" y="2919259"/>
            <a:ext cx="785818" cy="428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HG丸ｺﾞｼｯｸM-PRO" pitchFamily="50" charset="-128"/>
              <a:ea typeface="HG丸ｺﾞｼｯｸM-PRO" pitchFamily="50" charset="-128"/>
            </a:endParaRPr>
          </a:p>
        </p:txBody>
      </p:sp>
      <p:sp>
        <p:nvSpPr>
          <p:cNvPr id="61" name="右矢印 60"/>
          <p:cNvSpPr/>
          <p:nvPr/>
        </p:nvSpPr>
        <p:spPr>
          <a:xfrm rot="3554660">
            <a:off x="2052138" y="2225147"/>
            <a:ext cx="2437978" cy="111553"/>
          </a:xfrm>
          <a:prstGeom prst="rightArrow">
            <a:avLst/>
          </a:prstGeom>
          <a:solidFill>
            <a:srgbClr val="941651"/>
          </a:solidFill>
          <a:ln>
            <a:solidFill>
              <a:srgbClr val="9416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フローチャート: 処理 59"/>
          <p:cNvSpPr/>
          <p:nvPr/>
        </p:nvSpPr>
        <p:spPr>
          <a:xfrm>
            <a:off x="57156" y="116632"/>
            <a:ext cx="3168000" cy="1180675"/>
          </a:xfrm>
          <a:prstGeom prst="flowChartProcess">
            <a:avLst/>
          </a:prstGeom>
          <a:solidFill>
            <a:schemeClr val="bg1"/>
          </a:solidFill>
          <a:ln>
            <a:solidFill>
              <a:srgbClr val="9416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a:solidFill>
                  <a:schemeClr val="tx1"/>
                </a:solidFill>
                <a:latin typeface="HG丸ｺﾞｼｯｸM-PRO" pitchFamily="50" charset="-128"/>
                <a:ea typeface="HG丸ｺﾞｼｯｸM-PRO" pitchFamily="50" charset="-128"/>
              </a:rPr>
              <a:t>ビグアナイド薬</a:t>
            </a:r>
            <a:endParaRPr lang="en-US" altLang="ja-JP" sz="1200" b="1" dirty="0">
              <a:solidFill>
                <a:schemeClr val="tx1"/>
              </a:solidFill>
              <a:latin typeface="HG丸ｺﾞｼｯｸM-PRO" pitchFamily="50" charset="-128"/>
              <a:ea typeface="HG丸ｺﾞｼｯｸM-PRO" pitchFamily="50" charset="-128"/>
            </a:endParaRPr>
          </a:p>
          <a:p>
            <a:r>
              <a:rPr lang="ja-JP" altLang="en-US" sz="1100">
                <a:solidFill>
                  <a:schemeClr val="tx1"/>
                </a:solidFill>
                <a:latin typeface="HG丸ｺﾞｼｯｸM-PRO" pitchFamily="50" charset="-128"/>
                <a:ea typeface="HG丸ｺﾞｼｯｸM-PRO" pitchFamily="50" charset="-128"/>
              </a:rPr>
              <a:t>○</a:t>
            </a:r>
            <a:r>
              <a:rPr lang="ja-JP" altLang="en-US" sz="1100" b="1">
                <a:solidFill>
                  <a:schemeClr val="tx1"/>
                </a:solidFill>
                <a:latin typeface="HG丸ｺﾞｼｯｸM-PRO" pitchFamily="50" charset="-128"/>
                <a:ea typeface="HG丸ｺﾞｼｯｸM-PRO" pitchFamily="50" charset="-128"/>
              </a:rPr>
              <a:t>肝臓</a:t>
            </a:r>
            <a:r>
              <a:rPr lang="ja-JP" altLang="en-US" sz="1100">
                <a:solidFill>
                  <a:schemeClr val="tx1"/>
                </a:solidFill>
                <a:latin typeface="HG丸ｺﾞｼｯｸM-PRO" pitchFamily="50" charset="-128"/>
                <a:ea typeface="HG丸ｺﾞｼｯｸM-PRO" pitchFamily="50" charset="-128"/>
              </a:rPr>
              <a:t>が糖を作るのを抑えます。</a:t>
            </a:r>
            <a:endParaRPr lang="en-US" altLang="ja-JP" sz="1100" dirty="0">
              <a:solidFill>
                <a:schemeClr val="tx1"/>
              </a:solidFill>
              <a:latin typeface="HG丸ｺﾞｼｯｸM-PRO" pitchFamily="50" charset="-128"/>
              <a:ea typeface="HG丸ｺﾞｼｯｸM-PRO" pitchFamily="50" charset="-128"/>
            </a:endParaRPr>
          </a:p>
          <a:p>
            <a:r>
              <a:rPr lang="ja-JP" altLang="en-US" sz="1100">
                <a:solidFill>
                  <a:schemeClr val="tx1"/>
                </a:solidFill>
                <a:latin typeface="HG丸ｺﾞｼｯｸM-PRO" pitchFamily="50" charset="-128"/>
                <a:ea typeface="HG丸ｺﾞｼｯｸM-PRO" pitchFamily="50" charset="-128"/>
              </a:rPr>
              <a:t>また、糖の吸収を抑制したり、</a:t>
            </a:r>
            <a:r>
              <a:rPr lang="ja-JP" altLang="en-US" sz="1100" b="1">
                <a:solidFill>
                  <a:schemeClr val="tx1"/>
                </a:solidFill>
                <a:latin typeface="HG丸ｺﾞｼｯｸM-PRO" pitchFamily="50" charset="-128"/>
                <a:ea typeface="HG丸ｺﾞｼｯｸM-PRO" pitchFamily="50" charset="-128"/>
              </a:rPr>
              <a:t>筋肉</a:t>
            </a:r>
            <a:r>
              <a:rPr lang="ja-JP" altLang="en-US" sz="1100">
                <a:solidFill>
                  <a:schemeClr val="tx1"/>
                </a:solidFill>
                <a:latin typeface="HG丸ｺﾞｼｯｸM-PRO" pitchFamily="50" charset="-128"/>
                <a:ea typeface="HG丸ｺﾞｼｯｸM-PRO" pitchFamily="50" charset="-128"/>
              </a:rPr>
              <a:t>などでのインスリンの効きを改善する作用などがあります。</a:t>
            </a:r>
            <a:endParaRPr lang="en-US" altLang="ja-JP" sz="1100" dirty="0">
              <a:solidFill>
                <a:schemeClr val="tx1"/>
              </a:solidFill>
              <a:latin typeface="HG丸ｺﾞｼｯｸM-PRO" pitchFamily="50" charset="-128"/>
              <a:ea typeface="HG丸ｺﾞｼｯｸM-PRO" pitchFamily="50" charset="-128"/>
            </a:endParaRPr>
          </a:p>
          <a:p>
            <a:r>
              <a:rPr lang="ja-JP" altLang="en-US" sz="1100">
                <a:solidFill>
                  <a:schemeClr val="tx1"/>
                </a:solidFill>
                <a:latin typeface="HG丸ｺﾞｼｯｸM-PRO" pitchFamily="50" charset="-128"/>
                <a:ea typeface="HG丸ｺﾞｼｯｸM-PRO" pitchFamily="50" charset="-128"/>
              </a:rPr>
              <a:t>●起こりやすい副作用：下痢</a:t>
            </a:r>
            <a:r>
              <a:rPr lang="en-US" altLang="ja-JP" sz="1100" dirty="0">
                <a:solidFill>
                  <a:schemeClr val="tx1"/>
                </a:solidFill>
                <a:latin typeface="HG丸ｺﾞｼｯｸM-PRO" pitchFamily="50" charset="-128"/>
                <a:ea typeface="HG丸ｺﾞｼｯｸM-PRO" pitchFamily="50" charset="-128"/>
              </a:rPr>
              <a:t>､</a:t>
            </a:r>
            <a:r>
              <a:rPr lang="ja-JP" altLang="en-US" sz="1100">
                <a:solidFill>
                  <a:schemeClr val="tx1"/>
                </a:solidFill>
                <a:latin typeface="HG丸ｺﾞｼｯｸM-PRO" pitchFamily="50" charset="-128"/>
                <a:ea typeface="HG丸ｺﾞｼｯｸM-PRO" pitchFamily="50" charset="-128"/>
              </a:rPr>
              <a:t>悪心など</a:t>
            </a:r>
            <a:r>
              <a:rPr lang="en-US" altLang="ja-JP" sz="1100" dirty="0">
                <a:solidFill>
                  <a:schemeClr val="tx1"/>
                </a:solidFill>
                <a:latin typeface="HG丸ｺﾞｼｯｸM-PRO" pitchFamily="50" charset="-128"/>
                <a:ea typeface="HG丸ｺﾞｼｯｸM-PRO" pitchFamily="50" charset="-128"/>
              </a:rPr>
              <a:t>※</a:t>
            </a:r>
            <a:r>
              <a:rPr lang="ja-JP" altLang="en-US" sz="1100">
                <a:solidFill>
                  <a:schemeClr val="tx1"/>
                </a:solidFill>
                <a:latin typeface="HG丸ｺﾞｼｯｸM-PRO" pitchFamily="50" charset="-128"/>
                <a:ea typeface="HG丸ｺﾞｼｯｸM-PRO" pitchFamily="50" charset="-128"/>
              </a:rPr>
              <a:t>下痢や嘔吐が激しいときは医師へ相談してください</a:t>
            </a:r>
            <a:endParaRPr lang="ja-JP" altLang="ja-JP" sz="1100" dirty="0">
              <a:solidFill>
                <a:schemeClr val="tx1"/>
              </a:solidFill>
            </a:endParaRPr>
          </a:p>
        </p:txBody>
      </p:sp>
      <p:sp>
        <p:nvSpPr>
          <p:cNvPr id="69" name="下矢印 68"/>
          <p:cNvSpPr/>
          <p:nvPr/>
        </p:nvSpPr>
        <p:spPr>
          <a:xfrm rot="3060000">
            <a:off x="5087025" y="1040619"/>
            <a:ext cx="134559" cy="2712602"/>
          </a:xfrm>
          <a:prstGeom prst="downArrow">
            <a:avLst/>
          </a:prstGeom>
          <a:solidFill>
            <a:srgbClr val="941100"/>
          </a:solidFill>
          <a:ln>
            <a:solidFill>
              <a:srgbClr val="941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下矢印 69"/>
          <p:cNvSpPr/>
          <p:nvPr/>
        </p:nvSpPr>
        <p:spPr>
          <a:xfrm rot="1042433">
            <a:off x="5608801" y="1387411"/>
            <a:ext cx="121837" cy="3833367"/>
          </a:xfrm>
          <a:prstGeom prst="downArrow">
            <a:avLst/>
          </a:prstGeom>
          <a:solidFill>
            <a:srgbClr val="941100"/>
          </a:solidFill>
          <a:ln>
            <a:solidFill>
              <a:srgbClr val="941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下矢印 72"/>
          <p:cNvSpPr/>
          <p:nvPr/>
        </p:nvSpPr>
        <p:spPr>
          <a:xfrm rot="1354129">
            <a:off x="5707458" y="908487"/>
            <a:ext cx="134738" cy="3464827"/>
          </a:xfrm>
          <a:prstGeom prst="downArrow">
            <a:avLst/>
          </a:prstGeom>
          <a:solidFill>
            <a:srgbClr val="941100"/>
          </a:solidFill>
          <a:ln>
            <a:solidFill>
              <a:srgbClr val="941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フローチャート: 処理 66"/>
          <p:cNvSpPr/>
          <p:nvPr/>
        </p:nvSpPr>
        <p:spPr>
          <a:xfrm>
            <a:off x="5939647" y="805735"/>
            <a:ext cx="3136520" cy="761775"/>
          </a:xfrm>
          <a:prstGeom prst="flowChartProcess">
            <a:avLst/>
          </a:prstGeom>
          <a:solidFill>
            <a:schemeClr val="bg1"/>
          </a:solidFill>
          <a:ln>
            <a:solidFill>
              <a:srgbClr val="941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a:solidFill>
                  <a:schemeClr val="tx1"/>
                </a:solidFill>
                <a:latin typeface="HG丸ｺﾞｼｯｸM-PRO" pitchFamily="50" charset="-128"/>
                <a:ea typeface="HG丸ｺﾞｼｯｸM-PRO" pitchFamily="50" charset="-128"/>
              </a:rPr>
              <a:t>チアゾリジン薬</a:t>
            </a:r>
            <a:endParaRPr lang="en-US" altLang="ja-JP" sz="1200" b="1" dirty="0">
              <a:solidFill>
                <a:schemeClr val="tx1"/>
              </a:solidFill>
              <a:latin typeface="HG丸ｺﾞｼｯｸM-PRO" pitchFamily="50" charset="-128"/>
              <a:ea typeface="HG丸ｺﾞｼｯｸM-PRO" pitchFamily="50" charset="-128"/>
            </a:endParaRPr>
          </a:p>
          <a:p>
            <a:r>
              <a:rPr lang="ja-JP" altLang="en-US" sz="1100">
                <a:solidFill>
                  <a:schemeClr val="tx1"/>
                </a:solidFill>
                <a:latin typeface="HG丸ｺﾞｼｯｸM-PRO" pitchFamily="50" charset="-128"/>
                <a:ea typeface="HG丸ｺﾞｼｯｸM-PRO" pitchFamily="50" charset="-128"/>
              </a:rPr>
              <a:t>○</a:t>
            </a:r>
            <a:r>
              <a:rPr lang="ja-JP" altLang="en-US" sz="1100" b="1">
                <a:solidFill>
                  <a:schemeClr val="tx1"/>
                </a:solidFill>
                <a:latin typeface="HG丸ｺﾞｼｯｸM-PRO" pitchFamily="50" charset="-128"/>
                <a:ea typeface="HG丸ｺﾞｼｯｸM-PRO" pitchFamily="50" charset="-128"/>
              </a:rPr>
              <a:t>脂肪組織、筋肉、肝臓</a:t>
            </a:r>
            <a:r>
              <a:rPr lang="ja-JP" altLang="en-US" sz="1100">
                <a:solidFill>
                  <a:schemeClr val="tx1"/>
                </a:solidFill>
                <a:latin typeface="HG丸ｺﾞｼｯｸM-PRO" pitchFamily="50" charset="-128"/>
                <a:ea typeface="HG丸ｺﾞｼｯｸM-PRO" pitchFamily="50" charset="-128"/>
              </a:rPr>
              <a:t>などに働きかけて、</a:t>
            </a:r>
            <a:endParaRPr lang="en-US" altLang="ja-JP" sz="1100" dirty="0">
              <a:solidFill>
                <a:schemeClr val="tx1"/>
              </a:solidFill>
              <a:latin typeface="HG丸ｺﾞｼｯｸM-PRO" pitchFamily="50" charset="-128"/>
              <a:ea typeface="HG丸ｺﾞｼｯｸM-PRO" pitchFamily="50" charset="-128"/>
            </a:endParaRPr>
          </a:p>
          <a:p>
            <a:r>
              <a:rPr lang="en-US" altLang="ja-JP" sz="1100" dirty="0">
                <a:solidFill>
                  <a:schemeClr val="tx1"/>
                </a:solidFill>
                <a:latin typeface="HG丸ｺﾞｼｯｸM-PRO" pitchFamily="50" charset="-128"/>
                <a:ea typeface="HG丸ｺﾞｼｯｸM-PRO" pitchFamily="50" charset="-128"/>
              </a:rPr>
              <a:t> </a:t>
            </a:r>
            <a:r>
              <a:rPr lang="ja-JP" altLang="en-US" sz="1100">
                <a:solidFill>
                  <a:schemeClr val="tx1"/>
                </a:solidFill>
                <a:latin typeface="HG丸ｺﾞｼｯｸM-PRO" pitchFamily="50" charset="-128"/>
                <a:ea typeface="HG丸ｺﾞｼｯｸM-PRO" pitchFamily="50" charset="-128"/>
              </a:rPr>
              <a:t>インスリンの体への効きを高めます。</a:t>
            </a:r>
            <a:endParaRPr lang="en-US" altLang="ja-JP" sz="1100" dirty="0">
              <a:solidFill>
                <a:schemeClr val="tx1"/>
              </a:solidFill>
              <a:latin typeface="HG丸ｺﾞｼｯｸM-PRO" pitchFamily="50" charset="-128"/>
              <a:ea typeface="HG丸ｺﾞｼｯｸM-PRO" pitchFamily="50" charset="-128"/>
            </a:endParaRPr>
          </a:p>
          <a:p>
            <a:r>
              <a:rPr lang="ja-JP" altLang="en-US" sz="1100">
                <a:solidFill>
                  <a:schemeClr val="tx1"/>
                </a:solidFill>
                <a:latin typeface="HG丸ｺﾞｼｯｸM-PRO" pitchFamily="50" charset="-128"/>
                <a:ea typeface="HG丸ｺﾞｼｯｸM-PRO" pitchFamily="50" charset="-128"/>
              </a:rPr>
              <a:t>●起こりやすい副作用：むくみ、体重増加など</a:t>
            </a:r>
            <a:endParaRPr lang="en-US" altLang="ja-JP" sz="1100" dirty="0">
              <a:solidFill>
                <a:schemeClr val="tx1"/>
              </a:solidFill>
              <a:latin typeface="HG丸ｺﾞｼｯｸM-PRO" pitchFamily="50" charset="-128"/>
              <a:ea typeface="HG丸ｺﾞｼｯｸM-PRO" pitchFamily="50" charset="-128"/>
            </a:endParaRPr>
          </a:p>
        </p:txBody>
      </p:sp>
      <p:sp>
        <p:nvSpPr>
          <p:cNvPr id="79" name="左矢印 78"/>
          <p:cNvSpPr/>
          <p:nvPr/>
        </p:nvSpPr>
        <p:spPr>
          <a:xfrm rot="18837798">
            <a:off x="4743755" y="3078747"/>
            <a:ext cx="1540247" cy="99117"/>
          </a:xfrm>
          <a:prstGeom prst="leftArrow">
            <a:avLst/>
          </a:prstGeom>
          <a:solidFill>
            <a:srgbClr val="FF7E79"/>
          </a:solidFill>
          <a:ln>
            <a:solidFill>
              <a:srgbClr val="FF7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フローチャート: 処理 77"/>
          <p:cNvSpPr/>
          <p:nvPr/>
        </p:nvSpPr>
        <p:spPr>
          <a:xfrm>
            <a:off x="5948992" y="2094166"/>
            <a:ext cx="3143272" cy="938427"/>
          </a:xfrm>
          <a:prstGeom prst="flowChartProcess">
            <a:avLst/>
          </a:prstGeom>
          <a:solidFill>
            <a:schemeClr val="bg1"/>
          </a:solidFill>
          <a:ln>
            <a:solidFill>
              <a:srgbClr val="FF7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a:solidFill>
                  <a:schemeClr val="tx1"/>
                </a:solidFill>
                <a:latin typeface="HG丸ｺﾞｼｯｸM-PRO" pitchFamily="50" charset="-128"/>
                <a:ea typeface="HG丸ｺﾞｼｯｸM-PRO" pitchFamily="50" charset="-128"/>
              </a:rPr>
              <a:t>速効型インスリン分泌促進薬</a:t>
            </a:r>
            <a:endParaRPr lang="en-US" altLang="ja-JP" sz="1200" b="1" dirty="0">
              <a:solidFill>
                <a:schemeClr val="tx1"/>
              </a:solidFill>
              <a:latin typeface="HG丸ｺﾞｼｯｸM-PRO" pitchFamily="50" charset="-128"/>
              <a:ea typeface="HG丸ｺﾞｼｯｸM-PRO" pitchFamily="50" charset="-128"/>
            </a:endParaRPr>
          </a:p>
          <a:p>
            <a:r>
              <a:rPr lang="ja-JP" altLang="en-US" sz="1100">
                <a:solidFill>
                  <a:schemeClr val="tx1"/>
                </a:solidFill>
                <a:latin typeface="HG丸ｺﾞｼｯｸM-PRO" pitchFamily="50" charset="-128"/>
                <a:ea typeface="HG丸ｺﾞｼｯｸM-PRO" pitchFamily="50" charset="-128"/>
              </a:rPr>
              <a:t>○速やかに短時間</a:t>
            </a:r>
            <a:r>
              <a:rPr lang="ja-JP" altLang="en-US" sz="1100" b="1">
                <a:solidFill>
                  <a:schemeClr val="tx1"/>
                </a:solidFill>
                <a:latin typeface="HG丸ｺﾞｼｯｸM-PRO" pitchFamily="50" charset="-128"/>
                <a:ea typeface="HG丸ｺﾞｼｯｸM-PRO" pitchFamily="50" charset="-128"/>
              </a:rPr>
              <a:t>膵臓</a:t>
            </a:r>
            <a:r>
              <a:rPr lang="ja-JP" altLang="en-US" sz="1100">
                <a:solidFill>
                  <a:schemeClr val="tx1"/>
                </a:solidFill>
                <a:latin typeface="HG丸ｺﾞｼｯｸM-PRO" pitchFamily="50" charset="-128"/>
                <a:ea typeface="HG丸ｺﾞｼｯｸM-PRO" pitchFamily="50" charset="-128"/>
              </a:rPr>
              <a:t>のインスリン分泌を促進します。食後高血糖を改善します。</a:t>
            </a:r>
            <a:endParaRPr lang="en-US" altLang="ja-JP" sz="1100" dirty="0">
              <a:solidFill>
                <a:schemeClr val="tx1"/>
              </a:solidFill>
              <a:latin typeface="HG丸ｺﾞｼｯｸM-PRO" pitchFamily="50" charset="-128"/>
              <a:ea typeface="HG丸ｺﾞｼｯｸM-PRO" pitchFamily="50" charset="-128"/>
            </a:endParaRPr>
          </a:p>
          <a:p>
            <a:r>
              <a:rPr lang="ja-JP" altLang="en-US" sz="1100" b="1" u="sng">
                <a:solidFill>
                  <a:srgbClr val="FF0000"/>
                </a:solidFill>
                <a:latin typeface="HG丸ｺﾞｼｯｸM-PRO" pitchFamily="50" charset="-128"/>
                <a:ea typeface="HG丸ｺﾞｼｯｸM-PRO" pitchFamily="50" charset="-128"/>
              </a:rPr>
              <a:t>（食直前内服）</a:t>
            </a:r>
            <a:endParaRPr lang="en-US" altLang="ja-JP" sz="1100" dirty="0">
              <a:solidFill>
                <a:srgbClr val="FF0000"/>
              </a:solidFill>
              <a:latin typeface="HG丸ｺﾞｼｯｸM-PRO" pitchFamily="50" charset="-128"/>
              <a:ea typeface="HG丸ｺﾞｼｯｸM-PRO" pitchFamily="50" charset="-128"/>
            </a:endParaRPr>
          </a:p>
          <a:p>
            <a:r>
              <a:rPr lang="ja-JP" altLang="en-US" sz="1100">
                <a:solidFill>
                  <a:schemeClr val="tx1"/>
                </a:solidFill>
                <a:latin typeface="HG丸ｺﾞｼｯｸM-PRO" pitchFamily="50" charset="-128"/>
                <a:ea typeface="HG丸ｺﾞｼｯｸM-PRO" pitchFamily="50" charset="-128"/>
              </a:rPr>
              <a:t>●起こりやすい副作用：低血糖など</a:t>
            </a:r>
            <a:endParaRPr lang="en-US" altLang="ja-JP" sz="1100" dirty="0">
              <a:solidFill>
                <a:schemeClr val="tx1"/>
              </a:solidFill>
              <a:latin typeface="HG丸ｺﾞｼｯｸM-PRO" pitchFamily="50" charset="-128"/>
              <a:ea typeface="HG丸ｺﾞｼｯｸM-PRO" pitchFamily="50" charset="-128"/>
            </a:endParaRPr>
          </a:p>
        </p:txBody>
      </p:sp>
      <p:sp>
        <p:nvSpPr>
          <p:cNvPr id="81" name="上矢印 80"/>
          <p:cNvSpPr/>
          <p:nvPr/>
        </p:nvSpPr>
        <p:spPr>
          <a:xfrm rot="17933920">
            <a:off x="5530998" y="3616456"/>
            <a:ext cx="114563" cy="2040008"/>
          </a:xfrm>
          <a:prstGeom prst="upArrow">
            <a:avLst/>
          </a:prstGeom>
          <a:solidFill>
            <a:srgbClr val="008F00"/>
          </a:solidFill>
          <a:ln>
            <a:solidFill>
              <a:srgbClr val="008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フローチャート: 処理 79"/>
          <p:cNvSpPr/>
          <p:nvPr/>
        </p:nvSpPr>
        <p:spPr>
          <a:xfrm>
            <a:off x="6508951" y="4918221"/>
            <a:ext cx="2594743" cy="1319139"/>
          </a:xfrm>
          <a:prstGeom prst="flowChartProcess">
            <a:avLst/>
          </a:prstGeom>
          <a:solidFill>
            <a:schemeClr val="bg1"/>
          </a:solidFill>
          <a:ln>
            <a:solidFill>
              <a:srgbClr val="008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200" b="1" dirty="0">
                <a:solidFill>
                  <a:schemeClr val="tx1"/>
                </a:solidFill>
                <a:latin typeface="HG丸ｺﾞｼｯｸM-PRO" pitchFamily="50" charset="-128"/>
                <a:ea typeface="HG丸ｺﾞｼｯｸM-PRO" pitchFamily="50" charset="-128"/>
              </a:rPr>
              <a:t>α-</a:t>
            </a:r>
            <a:r>
              <a:rPr lang="ja-JP" altLang="en-US" sz="1200" b="1">
                <a:solidFill>
                  <a:schemeClr val="tx1"/>
                </a:solidFill>
                <a:latin typeface="HG丸ｺﾞｼｯｸM-PRO" pitchFamily="50" charset="-128"/>
                <a:ea typeface="HG丸ｺﾞｼｯｸM-PRO" pitchFamily="50" charset="-128"/>
              </a:rPr>
              <a:t>グルコシダーゼ阻害薬</a:t>
            </a:r>
            <a:r>
              <a:rPr lang="en-US" altLang="ja-JP" sz="1200" b="1" dirty="0">
                <a:solidFill>
                  <a:schemeClr val="tx1"/>
                </a:solidFill>
                <a:latin typeface="HG丸ｺﾞｼｯｸM-PRO" pitchFamily="50" charset="-128"/>
                <a:ea typeface="HG丸ｺﾞｼｯｸM-PRO" pitchFamily="50" charset="-128"/>
              </a:rPr>
              <a:t>(α-GI)</a:t>
            </a:r>
          </a:p>
          <a:p>
            <a:r>
              <a:rPr lang="ja-JP" altLang="en-US" sz="1100">
                <a:solidFill>
                  <a:schemeClr val="tx1"/>
                </a:solidFill>
                <a:latin typeface="HG丸ｺﾞｼｯｸM-PRO" pitchFamily="50" charset="-128"/>
                <a:ea typeface="HG丸ｺﾞｼｯｸM-PRO" pitchFamily="50" charset="-128"/>
              </a:rPr>
              <a:t>○</a:t>
            </a:r>
            <a:r>
              <a:rPr lang="ja-JP" altLang="en-US" sz="1100" b="1">
                <a:solidFill>
                  <a:schemeClr val="tx1"/>
                </a:solidFill>
                <a:latin typeface="HG丸ｺﾞｼｯｸM-PRO" pitchFamily="50" charset="-128"/>
                <a:ea typeface="HG丸ｺﾞｼｯｸM-PRO" pitchFamily="50" charset="-128"/>
              </a:rPr>
              <a:t>小腸</a:t>
            </a:r>
            <a:r>
              <a:rPr lang="ja-JP" altLang="en-US" sz="1100">
                <a:solidFill>
                  <a:schemeClr val="tx1"/>
                </a:solidFill>
                <a:latin typeface="HG丸ｺﾞｼｯｸM-PRO" pitchFamily="50" charset="-128"/>
                <a:ea typeface="HG丸ｺﾞｼｯｸM-PRO" pitchFamily="50" charset="-128"/>
              </a:rPr>
              <a:t>での糖質の消化・吸収を遅らせます。食後高血糖を改善します。</a:t>
            </a:r>
            <a:endParaRPr lang="en-US" altLang="ja-JP" sz="1100" dirty="0">
              <a:solidFill>
                <a:schemeClr val="tx1"/>
              </a:solidFill>
              <a:latin typeface="HG丸ｺﾞｼｯｸM-PRO" pitchFamily="50" charset="-128"/>
              <a:ea typeface="HG丸ｺﾞｼｯｸM-PRO" pitchFamily="50" charset="-128"/>
            </a:endParaRPr>
          </a:p>
          <a:p>
            <a:r>
              <a:rPr lang="ja-JP" altLang="en-US" sz="1100" b="1" u="sng">
                <a:solidFill>
                  <a:srgbClr val="FF0000"/>
                </a:solidFill>
                <a:latin typeface="HG丸ｺﾞｼｯｸM-PRO" pitchFamily="50" charset="-128"/>
                <a:ea typeface="HG丸ｺﾞｼｯｸM-PRO" pitchFamily="50" charset="-128"/>
              </a:rPr>
              <a:t>（食直前内服）</a:t>
            </a:r>
            <a:endParaRPr lang="en-US" altLang="ja-JP" sz="1100" b="1" u="sng" dirty="0">
              <a:solidFill>
                <a:srgbClr val="FF0000"/>
              </a:solidFill>
              <a:latin typeface="HG丸ｺﾞｼｯｸM-PRO" pitchFamily="50" charset="-128"/>
              <a:ea typeface="HG丸ｺﾞｼｯｸM-PRO" pitchFamily="50" charset="-128"/>
            </a:endParaRPr>
          </a:p>
          <a:p>
            <a:r>
              <a:rPr lang="ja-JP" altLang="en-US" sz="1100">
                <a:solidFill>
                  <a:schemeClr val="tx1"/>
                </a:solidFill>
                <a:latin typeface="HG丸ｺﾞｼｯｸM-PRO" pitchFamily="50" charset="-128"/>
                <a:ea typeface="HG丸ｺﾞｼｯｸM-PRO" pitchFamily="50" charset="-128"/>
              </a:rPr>
              <a:t>○低血糖時はブドウ糖を摂取する。</a:t>
            </a:r>
            <a:endParaRPr lang="en-US" altLang="ja-JP" sz="1100" dirty="0">
              <a:solidFill>
                <a:schemeClr val="tx1"/>
              </a:solidFill>
              <a:latin typeface="HG丸ｺﾞｼｯｸM-PRO" pitchFamily="50" charset="-128"/>
              <a:ea typeface="HG丸ｺﾞｼｯｸM-PRO" pitchFamily="50" charset="-128"/>
            </a:endParaRPr>
          </a:p>
          <a:p>
            <a:r>
              <a:rPr lang="ja-JP" altLang="en-US" sz="1100">
                <a:solidFill>
                  <a:schemeClr val="tx1"/>
                </a:solidFill>
                <a:latin typeface="HG丸ｺﾞｼｯｸM-PRO" pitchFamily="50" charset="-128"/>
                <a:ea typeface="HG丸ｺﾞｼｯｸM-PRO" pitchFamily="50" charset="-128"/>
              </a:rPr>
              <a:t>●起こりやすい副作用：腹部膨満感</a:t>
            </a:r>
            <a:r>
              <a:rPr lang="en-US" altLang="ja-JP" sz="1100" dirty="0">
                <a:solidFill>
                  <a:schemeClr val="tx1"/>
                </a:solidFill>
                <a:latin typeface="HG丸ｺﾞｼｯｸM-PRO" pitchFamily="50" charset="-128"/>
                <a:ea typeface="HG丸ｺﾞｼｯｸM-PRO" pitchFamily="50" charset="-128"/>
              </a:rPr>
              <a:t>､</a:t>
            </a:r>
            <a:r>
              <a:rPr lang="ja-JP" altLang="en-US" sz="1100">
                <a:solidFill>
                  <a:schemeClr val="tx1"/>
                </a:solidFill>
                <a:latin typeface="HG丸ｺﾞｼｯｸM-PRO" pitchFamily="50" charset="-128"/>
                <a:ea typeface="HG丸ｺﾞｼｯｸM-PRO" pitchFamily="50" charset="-128"/>
              </a:rPr>
              <a:t>下痢、おならの増加など</a:t>
            </a:r>
            <a:endParaRPr lang="en-US" altLang="ja-JP" sz="1100" dirty="0">
              <a:solidFill>
                <a:schemeClr val="tx1"/>
              </a:solidFill>
              <a:latin typeface="HG丸ｺﾞｼｯｸM-PRO" pitchFamily="50" charset="-128"/>
              <a:ea typeface="HG丸ｺﾞｼｯｸM-PRO" pitchFamily="50" charset="-128"/>
            </a:endParaRPr>
          </a:p>
        </p:txBody>
      </p:sp>
      <p:sp>
        <p:nvSpPr>
          <p:cNvPr id="140" name="左矢印 139"/>
          <p:cNvSpPr/>
          <p:nvPr/>
        </p:nvSpPr>
        <p:spPr>
          <a:xfrm rot="1154908">
            <a:off x="5315251" y="3878416"/>
            <a:ext cx="888883" cy="158764"/>
          </a:xfrm>
          <a:prstGeom prst="leftArrow">
            <a:avLst>
              <a:gd name="adj1" fmla="val 43622"/>
              <a:gd name="adj2" fmla="val 50000"/>
            </a:avLst>
          </a:prstGeom>
          <a:solidFill>
            <a:srgbClr val="FFFC00"/>
          </a:solidFill>
          <a:ln>
            <a:solidFill>
              <a:srgbClr val="FFF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9" name="正方形/長方形 138"/>
          <p:cNvSpPr/>
          <p:nvPr/>
        </p:nvSpPr>
        <p:spPr>
          <a:xfrm>
            <a:off x="4929190" y="4143380"/>
            <a:ext cx="285752" cy="6429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HG丸ｺﾞｼｯｸM-PRO" pitchFamily="50" charset="-128"/>
              <a:ea typeface="HG丸ｺﾞｼｯｸM-PRO" pitchFamily="50" charset="-128"/>
            </a:endParaRPr>
          </a:p>
        </p:txBody>
      </p:sp>
      <p:sp>
        <p:nvSpPr>
          <p:cNvPr id="56" name="フローチャート: 処理 55"/>
          <p:cNvSpPr/>
          <p:nvPr/>
        </p:nvSpPr>
        <p:spPr>
          <a:xfrm>
            <a:off x="5728814" y="3591364"/>
            <a:ext cx="3343656" cy="749237"/>
          </a:xfrm>
          <a:prstGeom prst="flowChartProcess">
            <a:avLst/>
          </a:prstGeom>
          <a:solidFill>
            <a:schemeClr val="bg1"/>
          </a:solidFill>
          <a:ln>
            <a:solidFill>
              <a:srgbClr val="FFF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100" b="1" dirty="0">
                <a:solidFill>
                  <a:schemeClr val="tx1"/>
                </a:solidFill>
                <a:latin typeface="HG丸ｺﾞｼｯｸM-PRO" pitchFamily="50" charset="-128"/>
                <a:ea typeface="HG丸ｺﾞｼｯｸM-PRO" pitchFamily="50" charset="-128"/>
              </a:rPr>
              <a:t>SGLT-2</a:t>
            </a:r>
            <a:r>
              <a:rPr lang="ja-JP" altLang="en-US" sz="1100" b="1">
                <a:solidFill>
                  <a:schemeClr val="tx1"/>
                </a:solidFill>
                <a:latin typeface="HG丸ｺﾞｼｯｸM-PRO" pitchFamily="50" charset="-128"/>
                <a:ea typeface="HG丸ｺﾞｼｯｸM-PRO" pitchFamily="50" charset="-128"/>
              </a:rPr>
              <a:t>阻害薬</a:t>
            </a:r>
            <a:endParaRPr lang="en-US" altLang="ja-JP" sz="1100" b="1" dirty="0">
              <a:solidFill>
                <a:schemeClr val="tx1"/>
              </a:solidFill>
              <a:latin typeface="HG丸ｺﾞｼｯｸM-PRO" pitchFamily="50" charset="-128"/>
              <a:ea typeface="HG丸ｺﾞｼｯｸM-PRO" pitchFamily="50" charset="-128"/>
            </a:endParaRPr>
          </a:p>
          <a:p>
            <a:r>
              <a:rPr lang="ja-JP" altLang="en-US" sz="1100">
                <a:solidFill>
                  <a:schemeClr val="tx1"/>
                </a:solidFill>
                <a:latin typeface="HG丸ｺﾞｼｯｸM-PRO" pitchFamily="50" charset="-128"/>
                <a:ea typeface="HG丸ｺﾞｼｯｸM-PRO" pitchFamily="50" charset="-128"/>
              </a:rPr>
              <a:t>○</a:t>
            </a:r>
            <a:r>
              <a:rPr lang="ja-JP" altLang="en-US" sz="1100" b="1">
                <a:solidFill>
                  <a:schemeClr val="tx1"/>
                </a:solidFill>
                <a:latin typeface="HG丸ｺﾞｼｯｸM-PRO" pitchFamily="50" charset="-128"/>
                <a:ea typeface="HG丸ｺﾞｼｯｸM-PRO" pitchFamily="50" charset="-128"/>
              </a:rPr>
              <a:t>尿細管</a:t>
            </a:r>
            <a:r>
              <a:rPr lang="ja-JP" altLang="en-US" sz="1100">
                <a:solidFill>
                  <a:schemeClr val="tx1"/>
                </a:solidFill>
                <a:latin typeface="HG丸ｺﾞｼｯｸM-PRO" pitchFamily="50" charset="-128"/>
                <a:ea typeface="HG丸ｺﾞｼｯｸM-PRO" pitchFamily="50" charset="-128"/>
              </a:rPr>
              <a:t>からのブドウ糖取りこみを阻害します。</a:t>
            </a:r>
            <a:endParaRPr lang="en-US" altLang="ja-JP" sz="1100" dirty="0">
              <a:solidFill>
                <a:schemeClr val="tx1"/>
              </a:solidFill>
              <a:latin typeface="HG丸ｺﾞｼｯｸM-PRO" pitchFamily="50" charset="-128"/>
              <a:ea typeface="HG丸ｺﾞｼｯｸM-PRO" pitchFamily="50" charset="-128"/>
            </a:endParaRPr>
          </a:p>
          <a:p>
            <a:r>
              <a:rPr lang="ja-JP" altLang="en-US" sz="1100">
                <a:solidFill>
                  <a:schemeClr val="tx1"/>
                </a:solidFill>
                <a:latin typeface="HG丸ｺﾞｼｯｸM-PRO" pitchFamily="50" charset="-128"/>
                <a:ea typeface="HG丸ｺﾞｼｯｸM-PRO" pitchFamily="50" charset="-128"/>
              </a:rPr>
              <a:t>●起こりやすい副作用：脱水</a:t>
            </a:r>
            <a:r>
              <a:rPr lang="en-US" altLang="ja-JP" sz="1100" dirty="0">
                <a:solidFill>
                  <a:schemeClr val="tx1"/>
                </a:solidFill>
                <a:latin typeface="HG丸ｺﾞｼｯｸM-PRO" pitchFamily="50" charset="-128"/>
                <a:ea typeface="HG丸ｺﾞｼｯｸM-PRO" pitchFamily="50" charset="-128"/>
              </a:rPr>
              <a:t>､</a:t>
            </a:r>
            <a:r>
              <a:rPr lang="ja-JP" altLang="en-US" sz="1100">
                <a:solidFill>
                  <a:schemeClr val="tx1"/>
                </a:solidFill>
                <a:latin typeface="HG丸ｺﾞｼｯｸM-PRO" pitchFamily="50" charset="-128"/>
                <a:ea typeface="HG丸ｺﾞｼｯｸM-PRO" pitchFamily="50" charset="-128"/>
              </a:rPr>
              <a:t>尿路･性器感染など</a:t>
            </a:r>
            <a:endParaRPr lang="en-US" altLang="ja-JP" sz="1100" dirty="0">
              <a:solidFill>
                <a:schemeClr val="tx1"/>
              </a:solidFill>
              <a:latin typeface="HG丸ｺﾞｼｯｸM-PRO" pitchFamily="50" charset="-128"/>
              <a:ea typeface="HG丸ｺﾞｼｯｸM-PRO" pitchFamily="50" charset="-128"/>
            </a:endParaRPr>
          </a:p>
        </p:txBody>
      </p:sp>
      <p:sp>
        <p:nvSpPr>
          <p:cNvPr id="59" name="フローチャート: 処理 58"/>
          <p:cNvSpPr/>
          <p:nvPr/>
        </p:nvSpPr>
        <p:spPr>
          <a:xfrm>
            <a:off x="6557984" y="1556792"/>
            <a:ext cx="2520000" cy="432000"/>
          </a:xfrm>
          <a:prstGeom prst="flowChartProcess">
            <a:avLst/>
          </a:prstGeom>
          <a:solidFill>
            <a:schemeClr val="bg1"/>
          </a:solidFill>
          <a:ln>
            <a:solidFill>
              <a:srgbClr val="941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b="1">
                <a:solidFill>
                  <a:schemeClr val="tx1"/>
                </a:solidFill>
                <a:latin typeface="HG丸ｺﾞｼｯｸM-PRO" pitchFamily="50" charset="-128"/>
                <a:ea typeface="HG丸ｺﾞｼｯｸM-PRO" pitchFamily="50" charset="-128"/>
              </a:rPr>
              <a:t>薬の名前：</a:t>
            </a:r>
            <a:endParaRPr lang="ja-JP" altLang="ja-JP" sz="1200" dirty="0">
              <a:solidFill>
                <a:schemeClr val="tx1"/>
              </a:solidFill>
            </a:endParaRPr>
          </a:p>
        </p:txBody>
      </p:sp>
      <p:sp>
        <p:nvSpPr>
          <p:cNvPr id="62" name="フローチャート: 処理 61"/>
          <p:cNvSpPr/>
          <p:nvPr/>
        </p:nvSpPr>
        <p:spPr>
          <a:xfrm>
            <a:off x="6572264" y="3040384"/>
            <a:ext cx="2520000" cy="432000"/>
          </a:xfrm>
          <a:prstGeom prst="flowChartProcess">
            <a:avLst/>
          </a:prstGeom>
          <a:noFill/>
          <a:ln>
            <a:solidFill>
              <a:srgbClr val="FF7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b="1">
                <a:solidFill>
                  <a:schemeClr val="tx1"/>
                </a:solidFill>
                <a:latin typeface="HG丸ｺﾞｼｯｸM-PRO" pitchFamily="50" charset="-128"/>
                <a:ea typeface="HG丸ｺﾞｼｯｸM-PRO" pitchFamily="50" charset="-128"/>
              </a:rPr>
              <a:t>薬の名前：</a:t>
            </a:r>
            <a:endParaRPr lang="ja-JP" altLang="ja-JP" sz="1200" dirty="0">
              <a:solidFill>
                <a:schemeClr val="tx1"/>
              </a:solidFill>
            </a:endParaRPr>
          </a:p>
        </p:txBody>
      </p:sp>
      <p:sp>
        <p:nvSpPr>
          <p:cNvPr id="68" name="フローチャート: 処理 67"/>
          <p:cNvSpPr/>
          <p:nvPr/>
        </p:nvSpPr>
        <p:spPr>
          <a:xfrm>
            <a:off x="6547425" y="4365152"/>
            <a:ext cx="2520000" cy="432000"/>
          </a:xfrm>
          <a:prstGeom prst="flowChartProcess">
            <a:avLst/>
          </a:prstGeom>
          <a:solidFill>
            <a:schemeClr val="bg1"/>
          </a:solidFill>
          <a:ln>
            <a:solidFill>
              <a:srgbClr val="FFF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b="1">
                <a:solidFill>
                  <a:schemeClr val="tx1"/>
                </a:solidFill>
                <a:latin typeface="HG丸ｺﾞｼｯｸM-PRO" pitchFamily="50" charset="-128"/>
                <a:ea typeface="HG丸ｺﾞｼｯｸM-PRO" pitchFamily="50" charset="-128"/>
              </a:rPr>
              <a:t>薬の名前：</a:t>
            </a:r>
            <a:endParaRPr lang="ja-JP" altLang="ja-JP" sz="1200" dirty="0">
              <a:solidFill>
                <a:schemeClr val="tx1"/>
              </a:solidFill>
            </a:endParaRPr>
          </a:p>
        </p:txBody>
      </p:sp>
      <p:sp>
        <p:nvSpPr>
          <p:cNvPr id="72" name="フローチャート: 処理 71"/>
          <p:cNvSpPr/>
          <p:nvPr/>
        </p:nvSpPr>
        <p:spPr>
          <a:xfrm>
            <a:off x="6719525" y="6261968"/>
            <a:ext cx="2384169" cy="479400"/>
          </a:xfrm>
          <a:prstGeom prst="flowChartProcess">
            <a:avLst/>
          </a:prstGeom>
          <a:solidFill>
            <a:schemeClr val="bg1"/>
          </a:solidFill>
          <a:ln>
            <a:solidFill>
              <a:srgbClr val="008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b="1">
                <a:solidFill>
                  <a:schemeClr val="tx1"/>
                </a:solidFill>
                <a:latin typeface="HG丸ｺﾞｼｯｸM-PRO" pitchFamily="50" charset="-128"/>
                <a:ea typeface="HG丸ｺﾞｼｯｸM-PRO" pitchFamily="50" charset="-128"/>
              </a:rPr>
              <a:t>薬の名前：</a:t>
            </a:r>
            <a:endParaRPr lang="ja-JP" altLang="ja-JP" sz="1200" dirty="0">
              <a:solidFill>
                <a:schemeClr val="tx1"/>
              </a:solidFill>
            </a:endParaRPr>
          </a:p>
        </p:txBody>
      </p:sp>
      <p:sp>
        <p:nvSpPr>
          <p:cNvPr id="82" name="フローチャート: 処理 81"/>
          <p:cNvSpPr/>
          <p:nvPr/>
        </p:nvSpPr>
        <p:spPr>
          <a:xfrm>
            <a:off x="55082" y="4190116"/>
            <a:ext cx="2520000" cy="432000"/>
          </a:xfrm>
          <a:prstGeom prst="flowChartProcess">
            <a:avLst/>
          </a:prstGeom>
          <a:solidFill>
            <a:schemeClr val="bg1"/>
          </a:solidFill>
          <a:ln>
            <a:solidFill>
              <a:srgbClr val="521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b="1">
                <a:solidFill>
                  <a:schemeClr val="tx1"/>
                </a:solidFill>
                <a:latin typeface="HG丸ｺﾞｼｯｸM-PRO" pitchFamily="50" charset="-128"/>
                <a:ea typeface="HG丸ｺﾞｼｯｸM-PRO" pitchFamily="50" charset="-128"/>
              </a:rPr>
              <a:t>薬の名前：</a:t>
            </a:r>
            <a:endParaRPr lang="ja-JP" altLang="ja-JP" sz="1200" dirty="0">
              <a:solidFill>
                <a:schemeClr val="tx1"/>
              </a:solidFill>
            </a:endParaRPr>
          </a:p>
        </p:txBody>
      </p:sp>
      <p:sp>
        <p:nvSpPr>
          <p:cNvPr id="84" name="フローチャート: 処理 83"/>
          <p:cNvSpPr/>
          <p:nvPr/>
        </p:nvSpPr>
        <p:spPr>
          <a:xfrm>
            <a:off x="57156" y="1301025"/>
            <a:ext cx="2520000" cy="432000"/>
          </a:xfrm>
          <a:prstGeom prst="flowChartProcess">
            <a:avLst/>
          </a:prstGeom>
          <a:solidFill>
            <a:schemeClr val="bg1"/>
          </a:solidFill>
          <a:ln>
            <a:solidFill>
              <a:srgbClr val="9416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b="1">
                <a:solidFill>
                  <a:schemeClr val="tx1"/>
                </a:solidFill>
                <a:latin typeface="HG丸ｺﾞｼｯｸM-PRO" pitchFamily="50" charset="-128"/>
                <a:ea typeface="HG丸ｺﾞｼｯｸM-PRO" pitchFamily="50" charset="-128"/>
              </a:rPr>
              <a:t>薬の名前：</a:t>
            </a:r>
            <a:endParaRPr lang="ja-JP" altLang="ja-JP" sz="1200" dirty="0">
              <a:solidFill>
                <a:schemeClr val="tx1"/>
              </a:solidFill>
            </a:endParaRPr>
          </a:p>
        </p:txBody>
      </p:sp>
      <p:sp>
        <p:nvSpPr>
          <p:cNvPr id="87" name="円/楕円 86"/>
          <p:cNvSpPr/>
          <p:nvPr/>
        </p:nvSpPr>
        <p:spPr>
          <a:xfrm>
            <a:off x="3059832" y="73611"/>
            <a:ext cx="3653158" cy="642294"/>
          </a:xfrm>
          <a:prstGeom prst="ellipse">
            <a:avLst/>
          </a:prstGeom>
          <a:solidFill>
            <a:srgbClr val="CCFFFF"/>
          </a:solid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a:solidFill>
                  <a:schemeClr val="tx1"/>
                </a:solidFill>
                <a:latin typeface="HG丸ｺﾞｼｯｸM-PRO" pitchFamily="50" charset="-128"/>
                <a:ea typeface="HG丸ｺﾞｼｯｸM-PRO" pitchFamily="50" charset="-128"/>
              </a:rPr>
              <a:t>「</a:t>
            </a:r>
            <a:r>
              <a:rPr lang="ja-JP" altLang="ja-JP" sz="2000" b="1">
                <a:solidFill>
                  <a:schemeClr val="tx1"/>
                </a:solidFill>
                <a:latin typeface="HG丸ｺﾞｼｯｸM-PRO" pitchFamily="50" charset="-128"/>
                <a:ea typeface="HG丸ｺﾞｼｯｸM-PRO" pitchFamily="50" charset="-128"/>
              </a:rPr>
              <a:t>糖尿病</a:t>
            </a:r>
            <a:r>
              <a:rPr lang="ja-JP" altLang="en-US" sz="2000" b="1">
                <a:solidFill>
                  <a:schemeClr val="tx1"/>
                </a:solidFill>
                <a:latin typeface="HG丸ｺﾞｼｯｸM-PRO" pitchFamily="50" charset="-128"/>
                <a:ea typeface="HG丸ｺﾞｼｯｸM-PRO" pitchFamily="50" charset="-128"/>
              </a:rPr>
              <a:t>」の飲み薬</a:t>
            </a:r>
            <a:endParaRPr lang="en-US" altLang="ja-JP" sz="2000" b="1" dirty="0">
              <a:solidFill>
                <a:schemeClr val="tx1"/>
              </a:solidFill>
              <a:latin typeface="HG丸ｺﾞｼｯｸM-PRO" pitchFamily="50" charset="-128"/>
              <a:ea typeface="HG丸ｺﾞｼｯｸM-PRO" pitchFamily="50" charset="-128"/>
            </a:endParaRPr>
          </a:p>
        </p:txBody>
      </p:sp>
      <p:sp>
        <p:nvSpPr>
          <p:cNvPr id="75" name="右矢印 74"/>
          <p:cNvSpPr/>
          <p:nvPr/>
        </p:nvSpPr>
        <p:spPr>
          <a:xfrm rot="1533021">
            <a:off x="2258973" y="3032096"/>
            <a:ext cx="2194291" cy="122950"/>
          </a:xfrm>
          <a:prstGeom prst="rightArrow">
            <a:avLst/>
          </a:prstGeom>
          <a:solidFill>
            <a:srgbClr val="942093"/>
          </a:solidFill>
          <a:ln>
            <a:solidFill>
              <a:srgbClr val="9420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4" name="Picture 15"/>
          <p:cNvPicPr>
            <a:picLocks noChangeAspect="1"/>
          </p:cNvPicPr>
          <p:nvPr/>
        </p:nvPicPr>
        <p:blipFill>
          <a:blip r:embed="rId4" cstate="print"/>
          <a:stretch>
            <a:fillRect/>
          </a:stretch>
        </p:blipFill>
        <p:spPr>
          <a:xfrm>
            <a:off x="8668589" y="48750"/>
            <a:ext cx="438807" cy="432539"/>
          </a:xfrm>
          <a:prstGeom prst="rect">
            <a:avLst/>
          </a:prstGeom>
        </p:spPr>
      </p:pic>
      <p:sp>
        <p:nvSpPr>
          <p:cNvPr id="2" name="テキスト ボックス 1">
            <a:extLst>
              <a:ext uri="{FF2B5EF4-FFF2-40B4-BE49-F238E27FC236}">
                <a16:creationId xmlns:a16="http://schemas.microsoft.com/office/drawing/2014/main" id="{17486782-0B46-4842-9BEA-9BF4056CA3E6}"/>
              </a:ext>
            </a:extLst>
          </p:cNvPr>
          <p:cNvSpPr txBox="1"/>
          <p:nvPr/>
        </p:nvSpPr>
        <p:spPr>
          <a:xfrm>
            <a:off x="6775228" y="181847"/>
            <a:ext cx="2025098" cy="461665"/>
          </a:xfrm>
          <a:prstGeom prst="rect">
            <a:avLst/>
          </a:prstGeom>
          <a:noFill/>
        </p:spPr>
        <p:txBody>
          <a:bodyPr wrap="square" rtlCol="0">
            <a:spAutoFit/>
          </a:bodyPr>
          <a:lstStyle/>
          <a:p>
            <a:r>
              <a:rPr lang="en-US" altLang="ja-JP" sz="1200" dirty="0">
                <a:solidFill>
                  <a:srgbClr val="0070C0"/>
                </a:solidFill>
                <a:latin typeface="HGMaruGothicMPRO" panose="020F0600000000000000" pitchFamily="34" charset="-128"/>
                <a:ea typeface="HGMaruGothicMPRO" panose="020F0600000000000000" pitchFamily="34" charset="-128"/>
              </a:rPr>
              <a:t> *</a:t>
            </a:r>
            <a:r>
              <a:rPr lang="ja-JP" altLang="en-US" sz="1200">
                <a:solidFill>
                  <a:srgbClr val="0070C0"/>
                </a:solidFill>
                <a:latin typeface="HGMaruGothicMPRO" panose="020F0600000000000000" pitchFamily="34" charset="-128"/>
                <a:ea typeface="HGMaruGothicMPRO" panose="020F0600000000000000" pitchFamily="34" charset="-128"/>
              </a:rPr>
              <a:t>副作用については</a:t>
            </a:r>
            <a:endParaRPr lang="en-US" altLang="ja-JP" sz="1200" dirty="0">
              <a:solidFill>
                <a:srgbClr val="0070C0"/>
              </a:solidFill>
              <a:latin typeface="HGMaruGothicMPRO" panose="020F0600000000000000" pitchFamily="34" charset="-128"/>
              <a:ea typeface="HGMaruGothicMPRO" panose="020F0600000000000000" pitchFamily="34" charset="-128"/>
            </a:endParaRPr>
          </a:p>
          <a:p>
            <a:r>
              <a:rPr lang="ja-JP" altLang="en-US" sz="1200">
                <a:solidFill>
                  <a:srgbClr val="0070C0"/>
                </a:solidFill>
                <a:latin typeface="HGMaruGothicMPRO" panose="020F0600000000000000" pitchFamily="34" charset="-128"/>
                <a:ea typeface="HGMaruGothicMPRO" panose="020F0600000000000000" pitchFamily="34" charset="-128"/>
              </a:rPr>
              <a:t>主なものを載せています</a:t>
            </a:r>
          </a:p>
        </p:txBody>
      </p:sp>
      <p:sp>
        <p:nvSpPr>
          <p:cNvPr id="37" name="フローチャート: 処理 36">
            <a:extLst>
              <a:ext uri="{FF2B5EF4-FFF2-40B4-BE49-F238E27FC236}">
                <a16:creationId xmlns:a16="http://schemas.microsoft.com/office/drawing/2014/main" id="{B4146D3B-54EB-7448-8DC8-3B67A79D6A80}"/>
              </a:ext>
            </a:extLst>
          </p:cNvPr>
          <p:cNvSpPr/>
          <p:nvPr/>
        </p:nvSpPr>
        <p:spPr>
          <a:xfrm>
            <a:off x="57156" y="6381376"/>
            <a:ext cx="2520000" cy="432000"/>
          </a:xfrm>
          <a:prstGeom prst="flowChartProcess">
            <a:avLst/>
          </a:prstGeom>
          <a:solidFill>
            <a:schemeClr val="bg1"/>
          </a:solidFill>
          <a:ln>
            <a:solidFill>
              <a:srgbClr val="0118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b="1">
                <a:solidFill>
                  <a:schemeClr val="tx1"/>
                </a:solidFill>
                <a:latin typeface="HG丸ｺﾞｼｯｸM-PRO" pitchFamily="50" charset="-128"/>
                <a:ea typeface="HG丸ｺﾞｼｯｸM-PRO" pitchFamily="50" charset="-128"/>
              </a:rPr>
              <a:t>薬の名前：</a:t>
            </a:r>
            <a:endParaRPr lang="ja-JP" altLang="ja-JP" sz="1200" dirty="0">
              <a:solidFill>
                <a:schemeClr val="tx1"/>
              </a:solidFill>
            </a:endParaRPr>
          </a:p>
        </p:txBody>
      </p:sp>
      <p:sp>
        <p:nvSpPr>
          <p:cNvPr id="39" name="フローチャート: 処理 38">
            <a:extLst>
              <a:ext uri="{FF2B5EF4-FFF2-40B4-BE49-F238E27FC236}">
                <a16:creationId xmlns:a16="http://schemas.microsoft.com/office/drawing/2014/main" id="{F47AA003-035A-A544-B913-485BE55A6CB6}"/>
              </a:ext>
            </a:extLst>
          </p:cNvPr>
          <p:cNvSpPr/>
          <p:nvPr/>
        </p:nvSpPr>
        <p:spPr>
          <a:xfrm>
            <a:off x="3420152" y="6362723"/>
            <a:ext cx="2520000" cy="432000"/>
          </a:xfrm>
          <a:prstGeom prst="flowChartProcess">
            <a:avLst/>
          </a:prstGeom>
          <a:solidFill>
            <a:schemeClr val="bg1"/>
          </a:solidFill>
          <a:ln>
            <a:solidFill>
              <a:srgbClr val="009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b="1">
                <a:solidFill>
                  <a:schemeClr val="tx1"/>
                </a:solidFill>
                <a:latin typeface="HG丸ｺﾞｼｯｸM-PRO" pitchFamily="50" charset="-128"/>
                <a:ea typeface="HG丸ｺﾞｼｯｸM-PRO" pitchFamily="50" charset="-128"/>
              </a:rPr>
              <a:t>薬の名前：</a:t>
            </a:r>
            <a:endParaRPr lang="ja-JP" altLang="ja-JP" sz="1200" dirty="0">
              <a:solidFill>
                <a:schemeClr val="tx1"/>
              </a:solidFill>
            </a:endParaRPr>
          </a:p>
        </p:txBody>
      </p:sp>
      <p:sp>
        <p:nvSpPr>
          <p:cNvPr id="41" name="右矢印 40">
            <a:extLst>
              <a:ext uri="{FF2B5EF4-FFF2-40B4-BE49-F238E27FC236}">
                <a16:creationId xmlns:a16="http://schemas.microsoft.com/office/drawing/2014/main" id="{1486AE67-9249-D647-9932-54EC8510EFD4}"/>
              </a:ext>
            </a:extLst>
          </p:cNvPr>
          <p:cNvSpPr/>
          <p:nvPr/>
        </p:nvSpPr>
        <p:spPr>
          <a:xfrm rot="15071161" flipV="1">
            <a:off x="2840707" y="4619967"/>
            <a:ext cx="2370186" cy="133805"/>
          </a:xfrm>
          <a:prstGeom prst="rightArrow">
            <a:avLst/>
          </a:prstGeom>
          <a:solidFill>
            <a:srgbClr val="009193"/>
          </a:solidFill>
          <a:ln>
            <a:solidFill>
              <a:srgbClr val="009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右矢印 41">
            <a:extLst>
              <a:ext uri="{FF2B5EF4-FFF2-40B4-BE49-F238E27FC236}">
                <a16:creationId xmlns:a16="http://schemas.microsoft.com/office/drawing/2014/main" id="{00F6F07C-1C64-3747-8B2E-BC3231B80AA2}"/>
              </a:ext>
            </a:extLst>
          </p:cNvPr>
          <p:cNvSpPr/>
          <p:nvPr/>
        </p:nvSpPr>
        <p:spPr>
          <a:xfrm rot="16513336" flipV="1">
            <a:off x="3210854" y="4793189"/>
            <a:ext cx="2286881" cy="134567"/>
          </a:xfrm>
          <a:prstGeom prst="rightArrow">
            <a:avLst/>
          </a:prstGeom>
          <a:solidFill>
            <a:srgbClr val="009193"/>
          </a:solidFill>
          <a:ln>
            <a:solidFill>
              <a:srgbClr val="009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右矢印 42">
            <a:extLst>
              <a:ext uri="{FF2B5EF4-FFF2-40B4-BE49-F238E27FC236}">
                <a16:creationId xmlns:a16="http://schemas.microsoft.com/office/drawing/2014/main" id="{49339B0D-2142-3948-B1F8-BAF242D4DF78}"/>
              </a:ext>
            </a:extLst>
          </p:cNvPr>
          <p:cNvSpPr/>
          <p:nvPr/>
        </p:nvSpPr>
        <p:spPr>
          <a:xfrm rot="18464704" flipV="1">
            <a:off x="3846679" y="5283815"/>
            <a:ext cx="1156099" cy="131283"/>
          </a:xfrm>
          <a:prstGeom prst="rightArrow">
            <a:avLst/>
          </a:prstGeom>
          <a:solidFill>
            <a:srgbClr val="009193"/>
          </a:solidFill>
          <a:ln>
            <a:solidFill>
              <a:srgbClr val="009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ローチャート: 処理 37">
            <a:extLst>
              <a:ext uri="{FF2B5EF4-FFF2-40B4-BE49-F238E27FC236}">
                <a16:creationId xmlns:a16="http://schemas.microsoft.com/office/drawing/2014/main" id="{8A620246-EB75-0549-A73A-A4AC19761676}"/>
              </a:ext>
            </a:extLst>
          </p:cNvPr>
          <p:cNvSpPr/>
          <p:nvPr/>
        </p:nvSpPr>
        <p:spPr>
          <a:xfrm>
            <a:off x="2855429" y="5041682"/>
            <a:ext cx="3549517" cy="1319139"/>
          </a:xfrm>
          <a:prstGeom prst="flowChartProcess">
            <a:avLst/>
          </a:prstGeom>
          <a:solidFill>
            <a:schemeClr val="bg1"/>
          </a:solidFill>
          <a:ln>
            <a:solidFill>
              <a:srgbClr val="009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a:solidFill>
                  <a:schemeClr val="tx1"/>
                </a:solidFill>
                <a:latin typeface="HGMaruGothicMPRO" panose="020F0600000000000000" pitchFamily="34" charset="-128"/>
                <a:ea typeface="HGMaruGothicMPRO" panose="020F0600000000000000" pitchFamily="34" charset="-128"/>
                <a:sym typeface="Wingdings 2" panose="05020102010507070707" pitchFamily="18" charset="2"/>
              </a:rPr>
              <a:t>グリミン系</a:t>
            </a:r>
            <a:endParaRPr lang="en-US" altLang="ja-JP" sz="1200" b="1" dirty="0">
              <a:solidFill>
                <a:schemeClr val="tx1"/>
              </a:solidFill>
              <a:latin typeface="HGMaruGothicMPRO" panose="020F0600000000000000" pitchFamily="34" charset="-128"/>
              <a:ea typeface="HGMaruGothicMPRO" panose="020F0600000000000000" pitchFamily="34" charset="-128"/>
              <a:sym typeface="Wingdings 2" panose="05020102010507070707" pitchFamily="18" charset="2"/>
            </a:endParaRPr>
          </a:p>
          <a:p>
            <a:r>
              <a:rPr lang="ja-JP" altLang="en-US" sz="1100">
                <a:solidFill>
                  <a:schemeClr val="tx1"/>
                </a:solidFill>
                <a:latin typeface="HGMaruGothicMPRO" panose="020F0600000000000000" pitchFamily="34" charset="-128"/>
                <a:ea typeface="HGMaruGothicMPRO" panose="020F0600000000000000" pitchFamily="34" charset="-128"/>
              </a:rPr>
              <a:t>○血糖値に応じて</a:t>
            </a:r>
            <a:r>
              <a:rPr lang="ja-JP" altLang="en-US" sz="1100" b="1">
                <a:solidFill>
                  <a:schemeClr val="tx1"/>
                </a:solidFill>
                <a:latin typeface="HGMaruGothicMPRO" panose="020F0600000000000000" pitchFamily="34" charset="-128"/>
                <a:ea typeface="HGMaruGothicMPRO" panose="020F0600000000000000" pitchFamily="34" charset="-128"/>
              </a:rPr>
              <a:t>膵臓</a:t>
            </a:r>
            <a:r>
              <a:rPr lang="ja-JP" altLang="en-US" sz="1100">
                <a:solidFill>
                  <a:schemeClr val="tx1"/>
                </a:solidFill>
                <a:latin typeface="HGMaruGothicMPRO" panose="020F0600000000000000" pitchFamily="34" charset="-128"/>
                <a:ea typeface="HGMaruGothicMPRO" panose="020F0600000000000000" pitchFamily="34" charset="-128"/>
              </a:rPr>
              <a:t>からインスリン分泌させ血糖値を下げます（膵</a:t>
            </a:r>
            <a:r>
              <a:rPr lang="en-US" altLang="ja-JP" sz="1100" dirty="0">
                <a:solidFill>
                  <a:schemeClr val="tx1"/>
                </a:solidFill>
                <a:latin typeface="HGMaruGothicMPRO" panose="020F0600000000000000" pitchFamily="34" charset="-128"/>
                <a:ea typeface="HGMaruGothicMPRO" panose="020F0600000000000000" pitchFamily="34" charset="-128"/>
              </a:rPr>
              <a:t>β</a:t>
            </a:r>
            <a:r>
              <a:rPr lang="ja-JP" altLang="en-US" sz="1100">
                <a:solidFill>
                  <a:schemeClr val="tx1"/>
                </a:solidFill>
                <a:latin typeface="HGMaruGothicMPRO" panose="020F0600000000000000" pitchFamily="34" charset="-128"/>
                <a:ea typeface="HGMaruGothicMPRO" panose="020F0600000000000000" pitchFamily="34" charset="-128"/>
              </a:rPr>
              <a:t>細胞保護作用もあります）。また</a:t>
            </a:r>
            <a:r>
              <a:rPr lang="ja-JP" altLang="en-US" sz="1100" b="1">
                <a:solidFill>
                  <a:schemeClr val="tx1"/>
                </a:solidFill>
                <a:latin typeface="HGMaruGothicMPRO" panose="020F0600000000000000" pitchFamily="34" charset="-128"/>
                <a:ea typeface="HGMaruGothicMPRO" panose="020F0600000000000000" pitchFamily="34" charset="-128"/>
              </a:rPr>
              <a:t>肝臓</a:t>
            </a:r>
            <a:r>
              <a:rPr lang="ja-JP" altLang="en-US" sz="1100">
                <a:solidFill>
                  <a:schemeClr val="tx1"/>
                </a:solidFill>
                <a:latin typeface="HGMaruGothicMPRO" panose="020F0600000000000000" pitchFamily="34" charset="-128"/>
                <a:ea typeface="HGMaruGothicMPRO" panose="020F0600000000000000" pitchFamily="34" charset="-128"/>
              </a:rPr>
              <a:t>で糖が作られるのを抑えたりや筋肉で糖が取り込まれるのを抑えてインスリンの効果を高めます</a:t>
            </a:r>
            <a:r>
              <a:rPr lang="ja-JP" altLang="en-US" sz="1100">
                <a:solidFill>
                  <a:schemeClr val="tx1"/>
                </a:solidFill>
                <a:latin typeface="HG丸ｺﾞｼｯｸM-PRO" pitchFamily="50" charset="-128"/>
                <a:ea typeface="HG丸ｺﾞｼｯｸM-PRO" pitchFamily="50" charset="-128"/>
              </a:rPr>
              <a:t>。</a:t>
            </a:r>
            <a:endParaRPr lang="en-US" altLang="ja-JP" sz="1100" dirty="0">
              <a:solidFill>
                <a:schemeClr val="tx1"/>
              </a:solidFill>
              <a:latin typeface="HG丸ｺﾞｼｯｸM-PRO" pitchFamily="50" charset="-128"/>
              <a:ea typeface="HG丸ｺﾞｼｯｸM-PRO" pitchFamily="50" charset="-128"/>
            </a:endParaRPr>
          </a:p>
          <a:p>
            <a:r>
              <a:rPr lang="ja-JP" altLang="en-US" sz="1100">
                <a:solidFill>
                  <a:schemeClr val="tx1"/>
                </a:solidFill>
                <a:latin typeface="HG丸ｺﾞｼｯｸM-PRO" pitchFamily="50" charset="-128"/>
                <a:ea typeface="HG丸ｺﾞｼｯｸM-PRO" pitchFamily="50" charset="-128"/>
              </a:rPr>
              <a:t>●起こりやすい副作用：悪心、下痢、便秘</a:t>
            </a:r>
            <a:r>
              <a:rPr lang="ja-JP" altLang="en-US" sz="1100">
                <a:solidFill>
                  <a:schemeClr val="tx1"/>
                </a:solidFill>
                <a:latin typeface="HGMaruGothicMPRO" panose="020F0600000000000000" pitchFamily="34" charset="-128"/>
                <a:ea typeface="HGMaruGothicMPRO" panose="020F0600000000000000" pitchFamily="34" charset="-128"/>
              </a:rPr>
              <a:t>低血糖</a:t>
            </a:r>
            <a:r>
              <a:rPr lang="en-US" altLang="ja-JP" sz="1100" dirty="0">
                <a:solidFill>
                  <a:schemeClr val="tx1"/>
                </a:solidFill>
                <a:latin typeface="HGMaruGothicMPRO" panose="020F0600000000000000" pitchFamily="34" charset="-128"/>
                <a:ea typeface="HGMaruGothicMPRO" panose="020F0600000000000000" pitchFamily="34" charset="-128"/>
              </a:rPr>
              <a:t>(</a:t>
            </a:r>
            <a:r>
              <a:rPr lang="ja-JP" altLang="en-US" sz="1100">
                <a:solidFill>
                  <a:schemeClr val="tx1"/>
                </a:solidFill>
                <a:latin typeface="HGMaruGothicMPRO" panose="020F0600000000000000" pitchFamily="34" charset="-128"/>
                <a:ea typeface="HGMaruGothicMPRO" panose="020F0600000000000000" pitchFamily="34" charset="-128"/>
              </a:rPr>
              <a:t>特に</a:t>
            </a:r>
            <a:r>
              <a:rPr lang="en-US" altLang="ja-JP" sz="1100" dirty="0">
                <a:solidFill>
                  <a:schemeClr val="tx1"/>
                </a:solidFill>
                <a:latin typeface="HGMaruGothicMPRO" panose="020F0600000000000000" pitchFamily="34" charset="-128"/>
                <a:ea typeface="HGMaruGothicMPRO" panose="020F0600000000000000" pitchFamily="34" charset="-128"/>
              </a:rPr>
              <a:t>SU</a:t>
            </a:r>
            <a:r>
              <a:rPr lang="ja-JP" altLang="en-US" sz="1100">
                <a:solidFill>
                  <a:schemeClr val="tx1"/>
                </a:solidFill>
                <a:latin typeface="HGMaruGothicMPRO" panose="020F0600000000000000" pitchFamily="34" charset="-128"/>
                <a:ea typeface="HGMaruGothicMPRO" panose="020F0600000000000000" pitchFamily="34" charset="-128"/>
              </a:rPr>
              <a:t>薬やインスリンと併用時</a:t>
            </a:r>
            <a:r>
              <a:rPr lang="en-US" altLang="ja-JP" sz="1100" dirty="0">
                <a:solidFill>
                  <a:schemeClr val="tx1"/>
                </a:solidFill>
                <a:latin typeface="HGMaruGothicMPRO" panose="020F0600000000000000" pitchFamily="34" charset="-128"/>
                <a:ea typeface="HGMaruGothicMPRO" panose="020F0600000000000000" pitchFamily="34" charset="-128"/>
              </a:rPr>
              <a:t>) </a:t>
            </a:r>
            <a:r>
              <a:rPr lang="ja-JP" altLang="en-US" sz="1100">
                <a:solidFill>
                  <a:schemeClr val="tx1"/>
                </a:solidFill>
                <a:latin typeface="HGMaruGothicMPRO" panose="020F0600000000000000" pitchFamily="34" charset="-128"/>
                <a:ea typeface="HGMaruGothicMPRO" panose="020F0600000000000000" pitchFamily="34" charset="-128"/>
              </a:rPr>
              <a:t>など</a:t>
            </a:r>
            <a:endParaRPr lang="ja-JP" altLang="ja-JP" sz="1100" dirty="0">
              <a:solidFill>
                <a:schemeClr val="tx1"/>
              </a:solidFill>
            </a:endParaRPr>
          </a:p>
        </p:txBody>
      </p:sp>
      <p:sp>
        <p:nvSpPr>
          <p:cNvPr id="77" name="右矢印 76"/>
          <p:cNvSpPr/>
          <p:nvPr/>
        </p:nvSpPr>
        <p:spPr>
          <a:xfrm rot="21283876">
            <a:off x="2918764" y="3705655"/>
            <a:ext cx="1326289" cy="125221"/>
          </a:xfrm>
          <a:prstGeom prst="rightArrow">
            <a:avLst/>
          </a:prstGeom>
          <a:solidFill>
            <a:srgbClr val="521B93"/>
          </a:solidFill>
          <a:ln>
            <a:solidFill>
              <a:srgbClr val="521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右矢印 39">
            <a:extLst>
              <a:ext uri="{FF2B5EF4-FFF2-40B4-BE49-F238E27FC236}">
                <a16:creationId xmlns:a16="http://schemas.microsoft.com/office/drawing/2014/main" id="{BFFFAA41-783D-1E46-BBE9-AE08E28AC25E}"/>
              </a:ext>
            </a:extLst>
          </p:cNvPr>
          <p:cNvSpPr/>
          <p:nvPr/>
        </p:nvSpPr>
        <p:spPr>
          <a:xfrm rot="19058728" flipV="1">
            <a:off x="2369792" y="4397817"/>
            <a:ext cx="2286881" cy="134567"/>
          </a:xfrm>
          <a:prstGeom prst="rightArrow">
            <a:avLst/>
          </a:prstGeom>
          <a:solidFill>
            <a:srgbClr val="011893"/>
          </a:solidFill>
          <a:ln>
            <a:solidFill>
              <a:srgbClr val="0118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フローチャート: 処理 75"/>
          <p:cNvSpPr/>
          <p:nvPr/>
        </p:nvSpPr>
        <p:spPr>
          <a:xfrm>
            <a:off x="58958" y="3140968"/>
            <a:ext cx="3144890" cy="1039242"/>
          </a:xfrm>
          <a:prstGeom prst="flowChartProcess">
            <a:avLst/>
          </a:prstGeom>
          <a:solidFill>
            <a:schemeClr val="bg1"/>
          </a:solidFill>
          <a:ln>
            <a:solidFill>
              <a:srgbClr val="521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200" b="1" dirty="0">
                <a:solidFill>
                  <a:schemeClr val="tx1"/>
                </a:solidFill>
                <a:latin typeface="HG丸ｺﾞｼｯｸM-PRO" pitchFamily="50" charset="-128"/>
                <a:ea typeface="HG丸ｺﾞｼｯｸM-PRO" pitchFamily="50" charset="-128"/>
              </a:rPr>
              <a:t>DPP-4</a:t>
            </a:r>
            <a:r>
              <a:rPr lang="ja-JP" altLang="en-US" sz="1200" b="1">
                <a:solidFill>
                  <a:schemeClr val="tx1"/>
                </a:solidFill>
                <a:latin typeface="HG丸ｺﾞｼｯｸM-PRO" pitchFamily="50" charset="-128"/>
                <a:ea typeface="HG丸ｺﾞｼｯｸM-PRO" pitchFamily="50" charset="-128"/>
              </a:rPr>
              <a:t>阻害薬</a:t>
            </a:r>
            <a:endParaRPr lang="en-US" altLang="ja-JP" sz="1200" b="1" dirty="0">
              <a:solidFill>
                <a:schemeClr val="tx1"/>
              </a:solidFill>
              <a:latin typeface="HG丸ｺﾞｼｯｸM-PRO" pitchFamily="50" charset="-128"/>
              <a:ea typeface="HG丸ｺﾞｼｯｸM-PRO" pitchFamily="50" charset="-128"/>
            </a:endParaRPr>
          </a:p>
          <a:p>
            <a:r>
              <a:rPr lang="ja-JP" altLang="en-US" sz="1100">
                <a:solidFill>
                  <a:schemeClr val="tx1"/>
                </a:solidFill>
                <a:latin typeface="HG丸ｺﾞｼｯｸM-PRO" pitchFamily="50" charset="-128"/>
                <a:ea typeface="HG丸ｺﾞｼｯｸM-PRO" pitchFamily="50" charset="-128"/>
              </a:rPr>
              <a:t>○</a:t>
            </a:r>
            <a:r>
              <a:rPr lang="ja-JP" altLang="en-US" sz="1100" b="1">
                <a:solidFill>
                  <a:schemeClr val="tx1"/>
                </a:solidFill>
                <a:latin typeface="HG丸ｺﾞｼｯｸM-PRO" pitchFamily="50" charset="-128"/>
                <a:ea typeface="HG丸ｺﾞｼｯｸM-PRO" pitchFamily="50" charset="-128"/>
              </a:rPr>
              <a:t>膵臓</a:t>
            </a:r>
            <a:r>
              <a:rPr lang="ja-JP" altLang="en-US" sz="1100">
                <a:solidFill>
                  <a:schemeClr val="tx1"/>
                </a:solidFill>
                <a:latin typeface="HG丸ｺﾞｼｯｸM-PRO" pitchFamily="50" charset="-128"/>
                <a:ea typeface="HG丸ｺﾞｼｯｸM-PRO" pitchFamily="50" charset="-128"/>
              </a:rPr>
              <a:t>に働くインクレチンというホルモンの働きを強めます。</a:t>
            </a:r>
            <a:endParaRPr lang="en-US" altLang="ja-JP" sz="1100" dirty="0">
              <a:solidFill>
                <a:schemeClr val="tx1"/>
              </a:solidFill>
              <a:latin typeface="HG丸ｺﾞｼｯｸM-PRO" pitchFamily="50" charset="-128"/>
              <a:ea typeface="HG丸ｺﾞｼｯｸM-PRO" pitchFamily="50" charset="-128"/>
            </a:endParaRPr>
          </a:p>
          <a:p>
            <a:r>
              <a:rPr lang="ja-JP" altLang="en-US" sz="1100">
                <a:solidFill>
                  <a:schemeClr val="tx1"/>
                </a:solidFill>
                <a:latin typeface="HG丸ｺﾞｼｯｸM-PRO" pitchFamily="50" charset="-128"/>
                <a:ea typeface="HG丸ｺﾞｼｯｸM-PRO" pitchFamily="50" charset="-128"/>
              </a:rPr>
              <a:t>●起こりやすい副作用：低血糖など</a:t>
            </a:r>
            <a:r>
              <a:rPr lang="en-US" altLang="ja-JP" sz="1100" dirty="0">
                <a:solidFill>
                  <a:schemeClr val="tx1"/>
                </a:solidFill>
                <a:latin typeface="HG丸ｺﾞｼｯｸM-PRO" pitchFamily="50" charset="-128"/>
                <a:ea typeface="HG丸ｺﾞｼｯｸM-PRO" pitchFamily="50" charset="-128"/>
              </a:rPr>
              <a:t>(</a:t>
            </a:r>
            <a:r>
              <a:rPr lang="ja-JP" altLang="en-US" sz="1100">
                <a:solidFill>
                  <a:schemeClr val="tx1"/>
                </a:solidFill>
                <a:latin typeface="HG丸ｺﾞｼｯｸM-PRO" pitchFamily="50" charset="-128"/>
                <a:ea typeface="HG丸ｺﾞｼｯｸM-PRO" pitchFamily="50" charset="-128"/>
              </a:rPr>
              <a:t>特に</a:t>
            </a:r>
            <a:r>
              <a:rPr lang="en-US" altLang="ja-JP" sz="1100" dirty="0">
                <a:solidFill>
                  <a:schemeClr val="tx1"/>
                </a:solidFill>
                <a:latin typeface="HG丸ｺﾞｼｯｸM-PRO" pitchFamily="50" charset="-128"/>
                <a:ea typeface="HG丸ｺﾞｼｯｸM-PRO" pitchFamily="50" charset="-128"/>
              </a:rPr>
              <a:t>SU</a:t>
            </a:r>
            <a:r>
              <a:rPr lang="ja-JP" altLang="en-US" sz="1100">
                <a:solidFill>
                  <a:schemeClr val="tx1"/>
                </a:solidFill>
                <a:latin typeface="HG丸ｺﾞｼｯｸM-PRO" pitchFamily="50" charset="-128"/>
                <a:ea typeface="HG丸ｺﾞｼｯｸM-PRO" pitchFamily="50" charset="-128"/>
              </a:rPr>
              <a:t>薬やインスリンと併用時起こりやすい</a:t>
            </a:r>
            <a:r>
              <a:rPr lang="en-US" altLang="ja-JP" sz="1100" dirty="0">
                <a:solidFill>
                  <a:schemeClr val="tx1"/>
                </a:solidFill>
                <a:latin typeface="HG丸ｺﾞｼｯｸM-PRO" pitchFamily="50" charset="-128"/>
                <a:ea typeface="HG丸ｺﾞｼｯｸM-PRO" pitchFamily="50" charset="-128"/>
              </a:rPr>
              <a:t>)</a:t>
            </a:r>
          </a:p>
        </p:txBody>
      </p:sp>
      <p:sp>
        <p:nvSpPr>
          <p:cNvPr id="36" name="フローチャート: 処理 35">
            <a:extLst>
              <a:ext uri="{FF2B5EF4-FFF2-40B4-BE49-F238E27FC236}">
                <a16:creationId xmlns:a16="http://schemas.microsoft.com/office/drawing/2014/main" id="{448FB773-3770-A240-83A7-918444539396}"/>
              </a:ext>
            </a:extLst>
          </p:cNvPr>
          <p:cNvSpPr/>
          <p:nvPr/>
        </p:nvSpPr>
        <p:spPr>
          <a:xfrm>
            <a:off x="55711" y="4760888"/>
            <a:ext cx="2674467" cy="1623485"/>
          </a:xfrm>
          <a:prstGeom prst="flowChartProcess">
            <a:avLst/>
          </a:prstGeom>
          <a:solidFill>
            <a:schemeClr val="bg1"/>
          </a:solidFill>
          <a:ln>
            <a:solidFill>
              <a:srgbClr val="0118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200" b="1" dirty="0">
                <a:solidFill>
                  <a:schemeClr val="tx1"/>
                </a:solidFill>
                <a:latin typeface="HGMaruGothicMPRO" panose="020F0600000000000000" pitchFamily="34" charset="-128"/>
                <a:ea typeface="HGMaruGothicMPRO" panose="020F0600000000000000" pitchFamily="34" charset="-128"/>
              </a:rPr>
              <a:t>GLP-1</a:t>
            </a:r>
            <a:r>
              <a:rPr lang="ja-JP" altLang="en-US" sz="1200" b="1">
                <a:solidFill>
                  <a:schemeClr val="tx1"/>
                </a:solidFill>
                <a:latin typeface="HGMaruGothicMPRO" panose="020F0600000000000000" pitchFamily="34" charset="-128"/>
                <a:ea typeface="HGMaruGothicMPRO" panose="020F0600000000000000" pitchFamily="34" charset="-128"/>
              </a:rPr>
              <a:t>受容体作動薬</a:t>
            </a:r>
            <a:endParaRPr lang="ja-JP" altLang="ja-JP" sz="1200" dirty="0">
              <a:solidFill>
                <a:schemeClr val="tx1"/>
              </a:solidFill>
              <a:latin typeface="HGMaruGothicMPRO" panose="020F0600000000000000" pitchFamily="34" charset="-128"/>
              <a:ea typeface="HGMaruGothicMPRO" panose="020F0600000000000000" pitchFamily="34" charset="-128"/>
            </a:endParaRPr>
          </a:p>
          <a:p>
            <a:r>
              <a:rPr lang="ja-JP" altLang="en-US" sz="1100">
                <a:solidFill>
                  <a:schemeClr val="tx1"/>
                </a:solidFill>
                <a:latin typeface="HGMaruGothicMPRO" panose="020F0600000000000000" pitchFamily="34" charset="-128"/>
                <a:ea typeface="HGMaruGothicMPRO" panose="020F0600000000000000" pitchFamily="34" charset="-128"/>
              </a:rPr>
              <a:t>○</a:t>
            </a:r>
            <a:r>
              <a:rPr lang="en-US" altLang="ja-JP" sz="1100" dirty="0">
                <a:solidFill>
                  <a:schemeClr val="tx1"/>
                </a:solidFill>
                <a:latin typeface="HGMaruGothicMPRO" panose="020F0600000000000000" pitchFamily="34" charset="-128"/>
                <a:ea typeface="HGMaruGothicMPRO" panose="020F0600000000000000" pitchFamily="34" charset="-128"/>
              </a:rPr>
              <a:t>GLP-1</a:t>
            </a:r>
            <a:r>
              <a:rPr lang="ja-JP" altLang="en-US" sz="1100">
                <a:solidFill>
                  <a:schemeClr val="tx1"/>
                </a:solidFill>
                <a:latin typeface="HGMaruGothicMPRO" panose="020F0600000000000000" pitchFamily="34" charset="-128"/>
                <a:ea typeface="HGMaruGothicMPRO" panose="020F0600000000000000" pitchFamily="34" charset="-128"/>
              </a:rPr>
              <a:t>というホルモンに似た作用を持ち血糖値に応じて</a:t>
            </a:r>
            <a:r>
              <a:rPr lang="ja-JP" altLang="en-US" sz="1100" b="1">
                <a:solidFill>
                  <a:schemeClr val="tx1"/>
                </a:solidFill>
                <a:latin typeface="HGMaruGothicMPRO" panose="020F0600000000000000" pitchFamily="34" charset="-128"/>
                <a:ea typeface="HGMaruGothicMPRO" panose="020F0600000000000000" pitchFamily="34" charset="-128"/>
              </a:rPr>
              <a:t>膵臓</a:t>
            </a:r>
            <a:r>
              <a:rPr lang="ja-JP" altLang="en-US" sz="1100">
                <a:solidFill>
                  <a:schemeClr val="tx1"/>
                </a:solidFill>
                <a:latin typeface="HGMaruGothicMPRO" panose="020F0600000000000000" pitchFamily="34" charset="-128"/>
                <a:ea typeface="HGMaruGothicMPRO" panose="020F0600000000000000" pitchFamily="34" charset="-128"/>
              </a:rPr>
              <a:t>からインスリン分泌させ血糖値を下げます</a:t>
            </a:r>
            <a:r>
              <a:rPr lang="en-US" altLang="ja-JP" sz="1100" dirty="0">
                <a:solidFill>
                  <a:schemeClr val="tx1"/>
                </a:solidFill>
                <a:latin typeface="HGMaruGothicMPRO" panose="020F0600000000000000" pitchFamily="34" charset="-128"/>
                <a:ea typeface="HGMaruGothicMPRO" panose="020F0600000000000000" pitchFamily="34" charset="-128"/>
              </a:rPr>
              <a:t>(</a:t>
            </a:r>
            <a:r>
              <a:rPr lang="en-US" altLang="ja-JP" sz="1100" dirty="0">
                <a:solidFill>
                  <a:srgbClr val="FF0000"/>
                </a:solidFill>
                <a:latin typeface="HGMaruGothicMPRO" panose="020F0600000000000000" pitchFamily="34" charset="-128"/>
                <a:ea typeface="HGMaruGothicMPRO" panose="020F0600000000000000" pitchFamily="34" charset="-128"/>
              </a:rPr>
              <a:t>1</a:t>
            </a:r>
            <a:r>
              <a:rPr lang="ja-JP" altLang="en-US" sz="1100">
                <a:solidFill>
                  <a:srgbClr val="FF0000"/>
                </a:solidFill>
                <a:latin typeface="HGMaruGothicMPRO" panose="020F0600000000000000" pitchFamily="34" charset="-128"/>
                <a:ea typeface="HGMaruGothicMPRO" panose="020F0600000000000000" pitchFamily="34" charset="-128"/>
              </a:rPr>
              <a:t>日の最初の飲食の前に約</a:t>
            </a:r>
            <a:r>
              <a:rPr lang="en-US" altLang="ja-JP" sz="1100" dirty="0">
                <a:solidFill>
                  <a:srgbClr val="FF0000"/>
                </a:solidFill>
                <a:latin typeface="HGMaruGothicMPRO" panose="020F0600000000000000" pitchFamily="34" charset="-128"/>
                <a:ea typeface="HGMaruGothicMPRO" panose="020F0600000000000000" pitchFamily="34" charset="-128"/>
              </a:rPr>
              <a:t>120ml</a:t>
            </a:r>
            <a:r>
              <a:rPr lang="ja-JP" altLang="en-US" sz="1100">
                <a:solidFill>
                  <a:srgbClr val="FF0000"/>
                </a:solidFill>
                <a:latin typeface="HGMaruGothicMPRO" panose="020F0600000000000000" pitchFamily="34" charset="-128"/>
                <a:ea typeface="HGMaruGothicMPRO" panose="020F0600000000000000" pitchFamily="34" charset="-128"/>
              </a:rPr>
              <a:t>以下の水で内服、</a:t>
            </a:r>
            <a:r>
              <a:rPr lang="en-US" altLang="ja-JP" sz="1100" dirty="0">
                <a:solidFill>
                  <a:srgbClr val="FF0000"/>
                </a:solidFill>
                <a:latin typeface="HGMaruGothicMPRO" panose="020F0600000000000000" pitchFamily="34" charset="-128"/>
                <a:ea typeface="HGMaruGothicMPRO" panose="020F0600000000000000" pitchFamily="34" charset="-128"/>
              </a:rPr>
              <a:t>30</a:t>
            </a:r>
            <a:r>
              <a:rPr lang="ja-JP" altLang="en-US" sz="1100">
                <a:solidFill>
                  <a:srgbClr val="FF0000"/>
                </a:solidFill>
                <a:latin typeface="HGMaruGothicMPRO" panose="020F0600000000000000" pitchFamily="34" charset="-128"/>
                <a:ea typeface="HGMaruGothicMPRO" panose="020F0600000000000000" pitchFamily="34" charset="-128"/>
              </a:rPr>
              <a:t>分飲食不可</a:t>
            </a:r>
            <a:r>
              <a:rPr lang="ja-JP" altLang="en-US" sz="1100">
                <a:solidFill>
                  <a:schemeClr val="tx1"/>
                </a:solidFill>
                <a:latin typeface="HGMaruGothicMPRO" panose="020F0600000000000000" pitchFamily="34" charset="-128"/>
                <a:ea typeface="HGMaruGothicMPRO" panose="020F0600000000000000" pitchFamily="34" charset="-128"/>
              </a:rPr>
              <a:t>）</a:t>
            </a:r>
            <a:endParaRPr lang="en-US" altLang="ja-JP" sz="1100" dirty="0">
              <a:solidFill>
                <a:schemeClr val="tx1"/>
              </a:solidFill>
              <a:latin typeface="HGMaruGothicMPRO" panose="020F0600000000000000" pitchFamily="34" charset="-128"/>
              <a:ea typeface="HGMaruGothicMPRO" panose="020F0600000000000000" pitchFamily="34" charset="-128"/>
            </a:endParaRPr>
          </a:p>
          <a:p>
            <a:r>
              <a:rPr lang="en-US" altLang="ja-JP" sz="1100" dirty="0">
                <a:solidFill>
                  <a:schemeClr val="tx1"/>
                </a:solidFill>
                <a:latin typeface="HGMaruGothicMPRO" panose="020F0600000000000000" pitchFamily="34" charset="-128"/>
                <a:ea typeface="HGMaruGothicMPRO" panose="020F0600000000000000" pitchFamily="34" charset="-128"/>
                <a:sym typeface="Wingdings 2" panose="05020102010507070707" pitchFamily="18" charset="2"/>
              </a:rPr>
              <a:t></a:t>
            </a:r>
            <a:r>
              <a:rPr lang="ja-JP" altLang="en-US" sz="1100">
                <a:solidFill>
                  <a:schemeClr val="tx1"/>
                </a:solidFill>
                <a:latin typeface="HGMaruGothicMPRO" panose="020F0600000000000000" pitchFamily="34" charset="-128"/>
                <a:ea typeface="HGMaruGothicMPRO" panose="020F0600000000000000" pitchFamily="34" charset="-128"/>
              </a:rPr>
              <a:t>起こりやすい副作用： 胃の不快感、便秘、下痢、低血糖</a:t>
            </a:r>
            <a:r>
              <a:rPr lang="en-US" altLang="ja-JP" sz="1100" dirty="0">
                <a:solidFill>
                  <a:schemeClr val="tx1"/>
                </a:solidFill>
                <a:latin typeface="HGMaruGothicMPRO" panose="020F0600000000000000" pitchFamily="34" charset="-128"/>
                <a:ea typeface="HGMaruGothicMPRO" panose="020F0600000000000000" pitchFamily="34" charset="-128"/>
              </a:rPr>
              <a:t>(</a:t>
            </a:r>
            <a:r>
              <a:rPr lang="ja-JP" altLang="en-US" sz="1100">
                <a:solidFill>
                  <a:schemeClr val="tx1"/>
                </a:solidFill>
                <a:latin typeface="HGMaruGothicMPRO" panose="020F0600000000000000" pitchFamily="34" charset="-128"/>
                <a:ea typeface="HGMaruGothicMPRO" panose="020F0600000000000000" pitchFamily="34" charset="-128"/>
              </a:rPr>
              <a:t>特に</a:t>
            </a:r>
            <a:r>
              <a:rPr lang="en-US" altLang="ja-JP" sz="1100" dirty="0">
                <a:solidFill>
                  <a:schemeClr val="tx1"/>
                </a:solidFill>
                <a:latin typeface="HGMaruGothicMPRO" panose="020F0600000000000000" pitchFamily="34" charset="-128"/>
                <a:ea typeface="HGMaruGothicMPRO" panose="020F0600000000000000" pitchFamily="34" charset="-128"/>
              </a:rPr>
              <a:t>SU</a:t>
            </a:r>
            <a:r>
              <a:rPr lang="ja-JP" altLang="en-US" sz="1100">
                <a:solidFill>
                  <a:schemeClr val="tx1"/>
                </a:solidFill>
                <a:latin typeface="HGMaruGothicMPRO" panose="020F0600000000000000" pitchFamily="34" charset="-128"/>
                <a:ea typeface="HGMaruGothicMPRO" panose="020F0600000000000000" pitchFamily="34" charset="-128"/>
              </a:rPr>
              <a:t>薬やインスリンと併用時</a:t>
            </a:r>
            <a:r>
              <a:rPr lang="en-US" altLang="ja-JP" sz="1100" dirty="0">
                <a:solidFill>
                  <a:schemeClr val="tx1"/>
                </a:solidFill>
                <a:latin typeface="HGMaruGothicMPRO" panose="020F0600000000000000" pitchFamily="34" charset="-128"/>
                <a:ea typeface="HGMaruGothicMPRO" panose="020F0600000000000000" pitchFamily="34" charset="-128"/>
              </a:rPr>
              <a:t>) </a:t>
            </a:r>
            <a:r>
              <a:rPr lang="ja-JP" altLang="en-US" sz="1100">
                <a:solidFill>
                  <a:schemeClr val="tx1"/>
                </a:solidFill>
                <a:latin typeface="HGMaruGothicMPRO" panose="020F0600000000000000" pitchFamily="34" charset="-128"/>
                <a:ea typeface="HGMaruGothicMPRO" panose="020F0600000000000000" pitchFamily="34" charset="-128"/>
              </a:rPr>
              <a:t>など</a:t>
            </a:r>
            <a:endParaRPr lang="ja-JP" altLang="ja-JP" sz="1100" dirty="0">
              <a:solidFill>
                <a:schemeClr val="tx1"/>
              </a:solidFill>
              <a:latin typeface="HGMaruGothicMPRO" panose="020F0600000000000000" pitchFamily="34" charset="-128"/>
              <a:ea typeface="HGMaruGothicMPRO" panose="020F0600000000000000" pitchFamily="34" charset="-128"/>
            </a:endParaRPr>
          </a:p>
        </p:txBody>
      </p:sp>
      <p:sp>
        <p:nvSpPr>
          <p:cNvPr id="74" name="フローチャート: 処理 73"/>
          <p:cNvSpPr/>
          <p:nvPr/>
        </p:nvSpPr>
        <p:spPr>
          <a:xfrm>
            <a:off x="51552" y="1844824"/>
            <a:ext cx="3168000" cy="726302"/>
          </a:xfrm>
          <a:prstGeom prst="flowChartProcess">
            <a:avLst/>
          </a:prstGeom>
          <a:solidFill>
            <a:schemeClr val="bg1"/>
          </a:solidFill>
          <a:ln>
            <a:solidFill>
              <a:srgbClr val="9420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en-US" altLang="ja-JP" sz="1100" b="1" dirty="0">
              <a:solidFill>
                <a:schemeClr val="tx1"/>
              </a:solidFill>
            </a:endParaRPr>
          </a:p>
          <a:p>
            <a:pPr algn="ctr"/>
            <a:r>
              <a:rPr lang="ja-JP" altLang="en-US" sz="1200" b="1">
                <a:solidFill>
                  <a:schemeClr val="tx1"/>
                </a:solidFill>
                <a:latin typeface="HG丸ｺﾞｼｯｸM-PRO" pitchFamily="50" charset="-128"/>
                <a:ea typeface="HG丸ｺﾞｼｯｸM-PRO" pitchFamily="50" charset="-128"/>
              </a:rPr>
              <a:t>スルホニル尿素</a:t>
            </a:r>
            <a:r>
              <a:rPr lang="en-US" altLang="ja-JP" sz="1200" b="1" dirty="0">
                <a:solidFill>
                  <a:schemeClr val="tx1"/>
                </a:solidFill>
                <a:latin typeface="HG丸ｺﾞｼｯｸM-PRO" pitchFamily="50" charset="-128"/>
                <a:ea typeface="HG丸ｺﾞｼｯｸM-PRO" pitchFamily="50" charset="-128"/>
              </a:rPr>
              <a:t>(SU)</a:t>
            </a:r>
            <a:r>
              <a:rPr lang="ja-JP" altLang="en-US" sz="1200" b="1">
                <a:solidFill>
                  <a:schemeClr val="tx1"/>
                </a:solidFill>
                <a:latin typeface="HG丸ｺﾞｼｯｸM-PRO" pitchFamily="50" charset="-128"/>
                <a:ea typeface="HG丸ｺﾞｼｯｸM-PRO" pitchFamily="50" charset="-128"/>
              </a:rPr>
              <a:t>薬</a:t>
            </a:r>
            <a:endParaRPr lang="en-US" altLang="ja-JP" sz="1200" b="1" dirty="0">
              <a:solidFill>
                <a:schemeClr val="tx1"/>
              </a:solidFill>
              <a:latin typeface="HG丸ｺﾞｼｯｸM-PRO" pitchFamily="50" charset="-128"/>
              <a:ea typeface="HG丸ｺﾞｼｯｸM-PRO" pitchFamily="50" charset="-128"/>
            </a:endParaRPr>
          </a:p>
          <a:p>
            <a:r>
              <a:rPr lang="ja-JP" altLang="en-US" sz="1100">
                <a:solidFill>
                  <a:schemeClr val="tx1"/>
                </a:solidFill>
                <a:latin typeface="HG丸ｺﾞｼｯｸM-PRO" pitchFamily="50" charset="-128"/>
                <a:ea typeface="HG丸ｺﾞｼｯｸM-PRO" pitchFamily="50" charset="-128"/>
              </a:rPr>
              <a:t>○</a:t>
            </a:r>
            <a:r>
              <a:rPr lang="ja-JP" altLang="en-US" sz="1100" b="1">
                <a:solidFill>
                  <a:schemeClr val="tx1"/>
                </a:solidFill>
                <a:latin typeface="HG丸ｺﾞｼｯｸM-PRO" pitchFamily="50" charset="-128"/>
                <a:ea typeface="HG丸ｺﾞｼｯｸM-PRO" pitchFamily="50" charset="-128"/>
              </a:rPr>
              <a:t>膵臓</a:t>
            </a:r>
            <a:r>
              <a:rPr lang="ja-JP" altLang="en-US" sz="1100">
                <a:solidFill>
                  <a:schemeClr val="tx1"/>
                </a:solidFill>
                <a:latin typeface="HG丸ｺﾞｼｯｸM-PRO" pitchFamily="50" charset="-128"/>
                <a:ea typeface="HG丸ｺﾞｼｯｸM-PRO" pitchFamily="50" charset="-128"/>
              </a:rPr>
              <a:t>のインスリン分泌を促進します。</a:t>
            </a:r>
            <a:endParaRPr lang="en-US" altLang="ja-JP" sz="1100" dirty="0">
              <a:solidFill>
                <a:schemeClr val="tx1"/>
              </a:solidFill>
              <a:latin typeface="HG丸ｺﾞｼｯｸM-PRO" pitchFamily="50" charset="-128"/>
              <a:ea typeface="HG丸ｺﾞｼｯｸM-PRO" pitchFamily="50" charset="-128"/>
            </a:endParaRPr>
          </a:p>
          <a:p>
            <a:r>
              <a:rPr lang="ja-JP" altLang="en-US" sz="1100">
                <a:solidFill>
                  <a:schemeClr val="tx1"/>
                </a:solidFill>
                <a:latin typeface="HG丸ｺﾞｼｯｸM-PRO" pitchFamily="50" charset="-128"/>
                <a:ea typeface="HG丸ｺﾞｼｯｸM-PRO" pitchFamily="50" charset="-128"/>
              </a:rPr>
              <a:t>●起こりやすい副作用：低血糖</a:t>
            </a:r>
            <a:r>
              <a:rPr lang="en-US" altLang="ja-JP" sz="1100" dirty="0">
                <a:solidFill>
                  <a:schemeClr val="tx1"/>
                </a:solidFill>
                <a:latin typeface="HG丸ｺﾞｼｯｸM-PRO" pitchFamily="50" charset="-128"/>
                <a:ea typeface="HG丸ｺﾞｼｯｸM-PRO" pitchFamily="50" charset="-128"/>
              </a:rPr>
              <a:t>､</a:t>
            </a:r>
            <a:r>
              <a:rPr lang="ja-JP" altLang="en-US" sz="1100">
                <a:solidFill>
                  <a:schemeClr val="tx1"/>
                </a:solidFill>
                <a:latin typeface="HG丸ｺﾞｼｯｸM-PRO" pitchFamily="50" charset="-128"/>
                <a:ea typeface="HG丸ｺﾞｼｯｸM-PRO" pitchFamily="50" charset="-128"/>
              </a:rPr>
              <a:t>体重増加など</a:t>
            </a:r>
            <a:endParaRPr lang="en-US" altLang="ja-JP" sz="1100" dirty="0">
              <a:solidFill>
                <a:schemeClr val="tx1"/>
              </a:solidFill>
              <a:latin typeface="HG丸ｺﾞｼｯｸM-PRO" pitchFamily="50" charset="-128"/>
              <a:ea typeface="HG丸ｺﾞｼｯｸM-PRO" pitchFamily="50" charset="-128"/>
            </a:endParaRPr>
          </a:p>
          <a:p>
            <a:endParaRPr kumimoji="1" lang="en-US" altLang="ja-JP" sz="1050" dirty="0">
              <a:solidFill>
                <a:schemeClr val="tx1"/>
              </a:solidFill>
            </a:endParaRPr>
          </a:p>
        </p:txBody>
      </p:sp>
      <p:sp>
        <p:nvSpPr>
          <p:cNvPr id="35" name="フローチャート: 処理 34">
            <a:extLst>
              <a:ext uri="{FF2B5EF4-FFF2-40B4-BE49-F238E27FC236}">
                <a16:creationId xmlns:a16="http://schemas.microsoft.com/office/drawing/2014/main" id="{0C1D1796-C634-5E4F-BCFD-77CACA7729B3}"/>
              </a:ext>
            </a:extLst>
          </p:cNvPr>
          <p:cNvSpPr/>
          <p:nvPr/>
        </p:nvSpPr>
        <p:spPr>
          <a:xfrm>
            <a:off x="51552" y="2569628"/>
            <a:ext cx="2520000" cy="432000"/>
          </a:xfrm>
          <a:prstGeom prst="flowChartProcess">
            <a:avLst/>
          </a:prstGeom>
          <a:solidFill>
            <a:schemeClr val="bg1"/>
          </a:solidFill>
          <a:ln>
            <a:solidFill>
              <a:srgbClr val="9420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200" b="1" dirty="0">
              <a:solidFill>
                <a:schemeClr val="tx1"/>
              </a:solidFill>
              <a:latin typeface="HG丸ｺﾞｼｯｸM-PRO" pitchFamily="50" charset="-128"/>
              <a:ea typeface="HG丸ｺﾞｼｯｸM-PRO" pitchFamily="50" charset="-128"/>
            </a:endParaRPr>
          </a:p>
          <a:p>
            <a:r>
              <a:rPr lang="ja-JP" altLang="en-US" sz="1200" b="1">
                <a:solidFill>
                  <a:schemeClr val="tx1"/>
                </a:solidFill>
                <a:latin typeface="HG丸ｺﾞｼｯｸM-PRO" pitchFamily="50" charset="-128"/>
                <a:ea typeface="HG丸ｺﾞｼｯｸM-PRO" pitchFamily="50" charset="-128"/>
              </a:rPr>
              <a:t>薬の名前：</a:t>
            </a:r>
            <a:endParaRPr lang="ja-JP" altLang="ja-JP" sz="1200" dirty="0">
              <a:solidFill>
                <a:schemeClr val="tx1"/>
              </a:solidFill>
            </a:endParaRPr>
          </a:p>
          <a:p>
            <a:endParaRPr kumimoji="1" lang="en-US" altLang="ja-JP" sz="1100" dirty="0">
              <a:solidFill>
                <a:schemeClr val="tx1"/>
              </a:solidFill>
            </a:endParaRPr>
          </a:p>
        </p:txBody>
      </p:sp>
    </p:spTree>
    <p:extLst>
      <p:ext uri="{BB962C8B-B14F-4D97-AF65-F5344CB8AC3E}">
        <p14:creationId xmlns:p14="http://schemas.microsoft.com/office/powerpoint/2010/main" val="211704610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4945</TotalTime>
  <Words>456</Words>
  <Application>Microsoft Macintosh PowerPoint</Application>
  <PresentationFormat>画面に合わせる (4:3)</PresentationFormat>
  <Paragraphs>47</Paragraphs>
  <Slides>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HG丸ｺﾞｼｯｸM-PRO</vt:lpstr>
      <vt:lpstr>HG丸ｺﾞｼｯｸM-PRO</vt:lpstr>
      <vt:lpstr>Arial</vt:lpstr>
      <vt:lpstr>Calibri</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金澤</dc:creator>
  <cp:lastModifiedBy>稲垣 典子</cp:lastModifiedBy>
  <cp:revision>102</cp:revision>
  <cp:lastPrinted>2021-12-09T07:33:26Z</cp:lastPrinted>
  <dcterms:created xsi:type="dcterms:W3CDTF">2014-02-16T08:20:30Z</dcterms:created>
  <dcterms:modified xsi:type="dcterms:W3CDTF">2021-12-24T02:40:27Z</dcterms:modified>
</cp:coreProperties>
</file>