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70" r:id="rId2"/>
    <p:sldId id="271" r:id="rId3"/>
  </p:sldIdLst>
  <p:sldSz cx="6858000" cy="9144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2268" y="3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14F5B6-B2BE-483A-9366-D6E80C99B226}" type="datetimeFigureOut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4713" y="1243013"/>
            <a:ext cx="2516187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0A16FB-D879-4C37-8FB2-EE9B0A3AF8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7554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0A16FB-D879-4C37-8FB2-EE9B0A3AF83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9229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33F22-B41C-4C2E-8E3A-9F6E7B087A05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7775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5ABF9-3DF2-4B07-8B32-2EA776BE74C3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7270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9D2E4-35AE-4BE4-AC55-1E1115CF6B0B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8791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15563-FFFE-4992-8B51-2721DFDC8759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6399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0DDC3-B571-457E-97D0-0ECF4E1621FB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4791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CEF96-8F1A-466A-B505-423856BFF51F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824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C9DBC-5A34-4E99-92CA-DB4867D2DAE5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891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E2C29-37BD-432D-920A-C3B969F87447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3175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B208A-97C8-43D6-B414-35BE8E04F9CE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834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811BC-9267-453C-B245-3F2B724FB81E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3530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9AC95-34BF-42A0-8236-10B019783A4A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47265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4F2BB-5005-4FB9-9357-51C11A07CC53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8916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0CBD5-2E4A-4F13-A0A5-F78DCA970FAC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9437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7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7112" y="4283968"/>
            <a:ext cx="2315730" cy="2840629"/>
          </a:xfrm>
          <a:prstGeom prst="rect">
            <a:avLst/>
          </a:prstGeom>
        </p:spPr>
      </p:pic>
      <p:sp>
        <p:nvSpPr>
          <p:cNvPr id="15" name="テキスト ボックス 14"/>
          <p:cNvSpPr txBox="1"/>
          <p:nvPr/>
        </p:nvSpPr>
        <p:spPr>
          <a:xfrm>
            <a:off x="109799" y="850220"/>
            <a:ext cx="6624736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ja-JP" altLang="en-US" b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「低血糖」とは</a:t>
            </a:r>
            <a:endParaRPr lang="en-US" altLang="ja-JP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人のからだは、からだに必要なエネルギー源である血液中のブドウ糖（血糖値）が安定するよう調整されて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います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。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しかし、何らかの原因で、この血糖値が低くなることがあります。一般に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、血糖値が</a:t>
            </a:r>
            <a:r>
              <a:rPr lang="en-US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70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㎎</a:t>
            </a:r>
            <a:r>
              <a:rPr lang="en-US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/</a:t>
            </a:r>
            <a:r>
              <a:rPr lang="en-US" altLang="ja-JP" dirty="0" err="1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dL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以下になると、血糖値をあげようとします。その時に出る特有の症状を「低血糖」症状といいます。低血糖症状は、血糖値が</a:t>
            </a:r>
            <a:r>
              <a:rPr lang="en-US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70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㎎</a:t>
            </a:r>
            <a:r>
              <a:rPr lang="en-US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/</a:t>
            </a:r>
            <a:r>
              <a:rPr lang="en-US" altLang="ja-JP" dirty="0" err="1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dL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以上でも出ることがありますし、</a:t>
            </a:r>
            <a:r>
              <a:rPr lang="en-US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70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㎎</a:t>
            </a:r>
            <a:r>
              <a:rPr lang="en-US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/</a:t>
            </a:r>
            <a:r>
              <a:rPr lang="en-US" altLang="ja-JP" dirty="0" err="1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dL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以下でも出ないこともあるので、注意が必要です。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ja-JP" altLang="en-US" b="1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低血糖</a:t>
            </a:r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の症状</a:t>
            </a:r>
            <a:endParaRPr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低血糖の症状には右の図のようなものが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あります。普段から低血糖が起きやすい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人は自覚症状が出ない、「無自覚性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低血糖」になることがあります。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kumimoji="1" lang="ja-JP" altLang="en-US" b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kumimoji="1"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低血糖の原因</a:t>
            </a:r>
            <a:endParaRPr kumimoji="1" lang="en-US" altLang="ja-JP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たとえば</a:t>
            </a:r>
            <a:endParaRPr kumimoji="1"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・薬やインスリンの量が多すぎたとき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・普段と食事の時間や量が違ったとき</a:t>
            </a:r>
            <a:endParaRPr kumimoji="1"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・炭水化物の摂取量が少なかったとき</a:t>
            </a:r>
            <a:endParaRPr kumimoji="1"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・いつもより激しく長い運動をしている最中や、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その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運動後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・飲酒や入浴時</a:t>
            </a:r>
            <a:endParaRPr kumimoji="1"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・生活習慣が改善して、お薬の効果がよく出ているとき</a:t>
            </a:r>
            <a:endParaRPr kumimoji="1"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などがあります。</a:t>
            </a:r>
            <a:endParaRPr kumimoji="1"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3" name="円/楕円 12"/>
          <p:cNvSpPr/>
          <p:nvPr/>
        </p:nvSpPr>
        <p:spPr>
          <a:xfrm>
            <a:off x="188640" y="35496"/>
            <a:ext cx="6408712" cy="854893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「低血糖」とは？</a:t>
            </a:r>
            <a:endParaRPr lang="en-US" altLang="ja-JP" sz="24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pic>
        <p:nvPicPr>
          <p:cNvPr id="17" name="図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112" y="4644008"/>
            <a:ext cx="438576" cy="435067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4" y="828053"/>
            <a:ext cx="1290205" cy="1151659"/>
          </a:xfrm>
          <a:prstGeom prst="rect">
            <a:avLst/>
          </a:prstGeom>
        </p:spPr>
      </p:pic>
      <p:sp>
        <p:nvSpPr>
          <p:cNvPr id="6" name="角丸四角形吹き出し 5"/>
          <p:cNvSpPr/>
          <p:nvPr/>
        </p:nvSpPr>
        <p:spPr>
          <a:xfrm>
            <a:off x="1478845" y="1055920"/>
            <a:ext cx="5255690" cy="820597"/>
          </a:xfrm>
          <a:prstGeom prst="wedgeRoundRectCallout">
            <a:avLst>
              <a:gd name="adj1" fmla="val -57301"/>
              <a:gd name="adj2" fmla="val -2130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kern="1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糖尿病</a:t>
            </a:r>
            <a:r>
              <a:rPr lang="ja-JP" altLang="en-US" kern="100" dirty="0" smtClean="0">
                <a:solidFill>
                  <a:schemeClr val="tx1"/>
                </a:solidFill>
                <a:latin typeface="HG丸ｺﾞｼｯｸM-PRO"/>
                <a:ea typeface="HG丸ｺﾞｼｯｸM-PRO"/>
              </a:rPr>
              <a:t>治療中、どなた</a:t>
            </a:r>
            <a:r>
              <a:rPr lang="ja-JP" altLang="en-US" kern="1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にもおこる可能性があります。対処をすれば</a:t>
            </a:r>
            <a:r>
              <a:rPr lang="ja-JP" altLang="en-US" kern="100" dirty="0" smtClean="0">
                <a:solidFill>
                  <a:schemeClr val="tx1"/>
                </a:solidFill>
                <a:latin typeface="HG丸ｺﾞｼｯｸM-PRO"/>
                <a:ea typeface="HG丸ｺﾞｼｯｸM-PRO"/>
              </a:rPr>
              <a:t>回復しますので</a:t>
            </a:r>
            <a:r>
              <a:rPr lang="ja-JP" altLang="en-US" kern="1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、慌てずに。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33C-72DA-4D7E-8F3D-83FCD2BBF52F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9" name="Picture 1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19193" y="35496"/>
            <a:ext cx="438807" cy="43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559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テキスト ボックス 14"/>
          <p:cNvSpPr txBox="1"/>
          <p:nvPr/>
        </p:nvSpPr>
        <p:spPr>
          <a:xfrm>
            <a:off x="188640" y="304358"/>
            <a:ext cx="6624736" cy="923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ja-JP" altLang="en-US" b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対処法</a:t>
            </a:r>
            <a:endParaRPr lang="en-US" altLang="ja-JP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・ブドウ糖あるいはそれに代わるものを必ず携帯する。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・低血糖と感じたら、すぐにブドウ糖</a:t>
            </a:r>
            <a:r>
              <a:rPr lang="en-US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10g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または、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ブドウ糖を含む飲料水</a:t>
            </a:r>
            <a:r>
              <a:rPr lang="en-US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150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</a:t>
            </a:r>
            <a:r>
              <a:rPr lang="en-US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200ml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を摂取する。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・食事の時間であれば、すぐに食事を摂る。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・症状が治まったら、炭水化物を含んだ食事を早めに摂る。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食事までに</a:t>
            </a:r>
            <a:r>
              <a:rPr lang="en-US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時間以上ある場合は、</a:t>
            </a:r>
            <a:r>
              <a:rPr lang="en-US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80kcal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程度の炭水化物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を摂る。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・甘いものでチョコレートは糖の吸収がゆっくり</a:t>
            </a:r>
            <a:r>
              <a:rPr lang="ja-JP" altLang="en-US" dirty="0" err="1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なので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避けましょう。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・ブドウ糖など補給をしすぎると、そのあとの血糖値が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急上昇することがあるので、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注意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が必要です。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en-US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α―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グルコシダーゼ阻害薬を内服している方は、糖質の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消化・吸収を遅れるので、必ずブドウ糖を摂りましょう。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ja-JP" altLang="en-US" b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再発予防、重症の低血糖を予防するために</a:t>
            </a:r>
            <a:endParaRPr lang="en-US" altLang="ja-JP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kern="100" dirty="0">
                <a:latin typeface="HG丸ｺﾞｼｯｸM-PRO"/>
                <a:ea typeface="HG丸ｺﾞｼｯｸM-PRO"/>
              </a:rPr>
              <a:t>正しい内服方法、インスリン注射方法を身に</a:t>
            </a:r>
            <a:r>
              <a:rPr lang="ja-JP" altLang="en-US" kern="100" dirty="0" smtClean="0">
                <a:latin typeface="HG丸ｺﾞｼｯｸM-PRO"/>
                <a:ea typeface="HG丸ｺﾞｼｯｸM-PRO"/>
              </a:rPr>
              <a:t>つけましょう。</a:t>
            </a:r>
            <a:endParaRPr lang="ja-JP" altLang="en-US" kern="100" dirty="0">
              <a:latin typeface="HG丸ｺﾞｼｯｸM-PRO"/>
              <a:ea typeface="HG丸ｺﾞｼｯｸM-PRO"/>
            </a:endParaRPr>
          </a:p>
          <a:p>
            <a:pPr algn="just"/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kern="100" dirty="0">
                <a:latin typeface="HG丸ｺﾞｼｯｸM-PRO"/>
                <a:ea typeface="HG丸ｺﾞｼｯｸM-PRO"/>
              </a:rPr>
              <a:t>すぐ対処できるようにブドウ糖を</a:t>
            </a:r>
            <a:r>
              <a:rPr lang="ja-JP" altLang="en-US" kern="100" dirty="0" smtClean="0">
                <a:latin typeface="HG丸ｺﾞｼｯｸM-PRO"/>
                <a:ea typeface="HG丸ｺﾞｼｯｸM-PRO"/>
              </a:rPr>
              <a:t>持ち歩きましょう。</a:t>
            </a:r>
            <a:endParaRPr lang="en-US" altLang="ja-JP" kern="100" dirty="0" smtClean="0">
              <a:latin typeface="HG丸ｺﾞｼｯｸM-PRO"/>
              <a:ea typeface="HG丸ｺﾞｼｯｸM-PRO"/>
            </a:endParaRPr>
          </a:p>
          <a:p>
            <a:pPr algn="just"/>
            <a:r>
              <a:rPr lang="ja-JP" altLang="en-US" kern="100" dirty="0" smtClean="0">
                <a:latin typeface="HG丸ｺﾞｼｯｸM-PRO"/>
                <a:ea typeface="HG丸ｺﾞｼｯｸM-PRO"/>
              </a:rPr>
              <a:t>・規則正しい</a:t>
            </a:r>
            <a:r>
              <a:rPr lang="ja-JP" altLang="en-US" kern="100" dirty="0">
                <a:latin typeface="HG丸ｺﾞｼｯｸM-PRO"/>
                <a:ea typeface="HG丸ｺﾞｼｯｸM-PRO"/>
              </a:rPr>
              <a:t>生活を</a:t>
            </a:r>
            <a:r>
              <a:rPr lang="ja-JP" altLang="en-US" kern="100" dirty="0" smtClean="0">
                <a:latin typeface="HG丸ｺﾞｼｯｸM-PRO"/>
                <a:ea typeface="HG丸ｺﾞｼｯｸM-PRO"/>
              </a:rPr>
              <a:t>心がけましょう。</a:t>
            </a:r>
            <a:endParaRPr lang="ja-JP" altLang="en-US" kern="100" dirty="0">
              <a:latin typeface="HG丸ｺﾞｼｯｸM-PRO"/>
              <a:ea typeface="HG丸ｺﾞｼｯｸM-PRO"/>
            </a:endParaRPr>
          </a:p>
          <a:p>
            <a:pPr algn="just"/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・低血糖や低血糖のような</a:t>
            </a:r>
            <a:r>
              <a:rPr lang="ja-JP" altLang="en-US" kern="100" dirty="0" smtClean="0">
                <a:latin typeface="HG丸ｺﾞｼｯｸM-PRO"/>
                <a:ea typeface="HG丸ｺﾞｼｯｸM-PRO"/>
              </a:rPr>
              <a:t>症状</a:t>
            </a:r>
            <a:r>
              <a:rPr lang="ja-JP" altLang="en-US" kern="100" dirty="0">
                <a:latin typeface="HG丸ｺﾞｼｯｸM-PRO"/>
                <a:ea typeface="HG丸ｺﾞｼｯｸM-PRO"/>
              </a:rPr>
              <a:t>があったことを、担当の先生</a:t>
            </a:r>
            <a:r>
              <a:rPr lang="ja-JP" altLang="en-US" kern="100" dirty="0" smtClean="0">
                <a:latin typeface="HG丸ｺﾞｼｯｸM-PRO"/>
                <a:ea typeface="HG丸ｺﾞｼｯｸM-PRO"/>
              </a:rPr>
              <a:t>に</a:t>
            </a:r>
            <a:endParaRPr lang="en-US" altLang="ja-JP" kern="100" dirty="0" smtClean="0">
              <a:latin typeface="HG丸ｺﾞｼｯｸM-PRO"/>
              <a:ea typeface="HG丸ｺﾞｼｯｸM-PRO"/>
            </a:endParaRPr>
          </a:p>
          <a:p>
            <a:pPr algn="just"/>
            <a:r>
              <a:rPr lang="ja-JP" altLang="en-US" kern="100" dirty="0" smtClean="0">
                <a:latin typeface="HG丸ｺﾞｼｯｸM-PRO"/>
                <a:ea typeface="HG丸ｺﾞｼｯｸM-PRO"/>
              </a:rPr>
              <a:t>　伝えましょう。</a:t>
            </a:r>
            <a:endParaRPr lang="en-US" altLang="ja-JP" kern="100" dirty="0" smtClean="0">
              <a:latin typeface="HG丸ｺﾞｼｯｸM-PRO"/>
              <a:ea typeface="HG丸ｺﾞｼｯｸM-PRO"/>
            </a:endParaRPr>
          </a:p>
          <a:p>
            <a:pPr algn="just"/>
            <a:r>
              <a:rPr lang="ja-JP" altLang="en-US" kern="100" dirty="0" smtClean="0">
                <a:latin typeface="HG丸ｺﾞｼｯｸM-PRO"/>
                <a:ea typeface="HG丸ｺﾞｼｯｸM-PRO"/>
              </a:rPr>
              <a:t>・</a:t>
            </a:r>
            <a:r>
              <a:rPr lang="ja-JP" altLang="en-US" kern="100" dirty="0">
                <a:latin typeface="HG丸ｺﾞｼｯｸM-PRO"/>
                <a:ea typeface="HG丸ｺﾞｼｯｸM-PRO"/>
              </a:rPr>
              <a:t>御家族や普段身近にいる人</a:t>
            </a:r>
            <a:r>
              <a:rPr lang="ja-JP" altLang="en-US" kern="100" dirty="0" smtClean="0">
                <a:latin typeface="HG丸ｺﾞｼｯｸM-PRO"/>
                <a:ea typeface="HG丸ｺﾞｼｯｸM-PRO"/>
              </a:rPr>
              <a:t>、親しい同僚などにも</a:t>
            </a:r>
            <a:r>
              <a:rPr lang="ja-JP" altLang="en-US" kern="100" dirty="0">
                <a:latin typeface="HG丸ｺﾞｼｯｸM-PRO"/>
                <a:ea typeface="HG丸ｺﾞｼｯｸM-PRO"/>
              </a:rPr>
              <a:t>症状や</a:t>
            </a:r>
            <a:r>
              <a:rPr lang="ja-JP" altLang="en-US" kern="100" dirty="0" smtClean="0">
                <a:latin typeface="HG丸ｺﾞｼｯｸM-PRO"/>
                <a:ea typeface="HG丸ｺﾞｼｯｸM-PRO"/>
              </a:rPr>
              <a:t>対処</a:t>
            </a:r>
            <a:endParaRPr lang="en-US" altLang="ja-JP" kern="100" dirty="0" smtClean="0">
              <a:latin typeface="HG丸ｺﾞｼｯｸM-PRO"/>
              <a:ea typeface="HG丸ｺﾞｼｯｸM-PRO"/>
            </a:endParaRPr>
          </a:p>
          <a:p>
            <a:pPr algn="just"/>
            <a:r>
              <a:rPr lang="ja-JP" altLang="en-US" kern="100" dirty="0">
                <a:latin typeface="HG丸ｺﾞｼｯｸM-PRO"/>
                <a:ea typeface="HG丸ｺﾞｼｯｸM-PRO"/>
              </a:rPr>
              <a:t>　</a:t>
            </a:r>
            <a:r>
              <a:rPr lang="ja-JP" altLang="en-US" kern="100" dirty="0" smtClean="0">
                <a:latin typeface="HG丸ｺﾞｼｯｸM-PRO"/>
                <a:ea typeface="HG丸ｺﾞｼｯｸM-PRO"/>
              </a:rPr>
              <a:t>法</a:t>
            </a:r>
            <a:r>
              <a:rPr lang="ja-JP" altLang="en-US" kern="100" dirty="0">
                <a:latin typeface="HG丸ｺﾞｼｯｸM-PRO"/>
                <a:ea typeface="HG丸ｺﾞｼｯｸM-PRO"/>
              </a:rPr>
              <a:t>を知ってもらい協力して</a:t>
            </a:r>
            <a:r>
              <a:rPr lang="ja-JP" altLang="en-US" kern="100" dirty="0" smtClean="0">
                <a:latin typeface="HG丸ｺﾞｼｯｸM-PRO"/>
                <a:ea typeface="HG丸ｺﾞｼｯｸM-PRO"/>
              </a:rPr>
              <a:t>もらいましょう。</a:t>
            </a:r>
            <a:endParaRPr lang="ja-JP" altLang="en-US" kern="100" dirty="0">
              <a:latin typeface="HG丸ｺﾞｼｯｸM-PRO"/>
              <a:ea typeface="HG丸ｺﾞｼｯｸM-PRO"/>
            </a:endParaRPr>
          </a:p>
          <a:p>
            <a:pPr algn="just"/>
            <a:r>
              <a:rPr lang="ja-JP" altLang="en-US" kern="100" dirty="0" smtClean="0">
                <a:latin typeface="HG丸ｺﾞｼｯｸM-PRO"/>
                <a:ea typeface="HG丸ｺﾞｼｯｸM-PRO"/>
              </a:rPr>
              <a:t>・</a:t>
            </a:r>
            <a:r>
              <a:rPr lang="ja-JP" altLang="en-US" kern="100" dirty="0">
                <a:latin typeface="HG丸ｺﾞｼｯｸM-PRO"/>
                <a:ea typeface="HG丸ｺﾞｼｯｸM-PRO"/>
              </a:rPr>
              <a:t>糖尿病カードを常に携行しておけば</a:t>
            </a:r>
            <a:r>
              <a:rPr lang="ja-JP" altLang="en-US" kern="100" dirty="0" smtClean="0">
                <a:latin typeface="HG丸ｺﾞｼｯｸM-PRO"/>
                <a:ea typeface="HG丸ｺﾞｼｯｸM-PRO"/>
              </a:rPr>
              <a:t>、もしもの</a:t>
            </a:r>
            <a:endParaRPr lang="en-US" altLang="ja-JP" kern="100" dirty="0" smtClean="0">
              <a:latin typeface="HG丸ｺﾞｼｯｸM-PRO"/>
              <a:ea typeface="HG丸ｺﾞｼｯｸM-PRO"/>
            </a:endParaRPr>
          </a:p>
          <a:p>
            <a:pPr algn="just"/>
            <a:r>
              <a:rPr lang="ja-JP" altLang="en-US" kern="100" dirty="0">
                <a:latin typeface="HG丸ｺﾞｼｯｸM-PRO"/>
                <a:ea typeface="HG丸ｺﾞｼｯｸM-PRO"/>
              </a:rPr>
              <a:t>　</a:t>
            </a:r>
            <a:r>
              <a:rPr lang="ja-JP" altLang="en-US" kern="100" dirty="0" smtClean="0">
                <a:latin typeface="HG丸ｺﾞｼｯｸM-PRO"/>
                <a:ea typeface="HG丸ｺﾞｼｯｸM-PRO"/>
              </a:rPr>
              <a:t>時</a:t>
            </a:r>
            <a:r>
              <a:rPr lang="ja-JP" altLang="en-US" kern="100" dirty="0">
                <a:latin typeface="HG丸ｺﾞｼｯｸM-PRO"/>
                <a:ea typeface="HG丸ｺﾞｼｯｸM-PRO"/>
              </a:rPr>
              <a:t>も周りの</a:t>
            </a:r>
            <a:r>
              <a:rPr lang="ja-JP" altLang="en-US" kern="100" dirty="0" smtClean="0">
                <a:latin typeface="HG丸ｺﾞｼｯｸM-PRO"/>
                <a:ea typeface="HG丸ｺﾞｼｯｸM-PRO"/>
              </a:rPr>
              <a:t>人に</a:t>
            </a:r>
            <a:r>
              <a:rPr lang="ja-JP" altLang="en-US" kern="100" dirty="0">
                <a:latin typeface="HG丸ｺﾞｼｯｸM-PRO"/>
                <a:ea typeface="HG丸ｺﾞｼｯｸM-PRO"/>
              </a:rPr>
              <a:t>対処してもらいやすく</a:t>
            </a:r>
            <a:r>
              <a:rPr lang="ja-JP" altLang="en-US" kern="100" dirty="0" smtClean="0">
                <a:latin typeface="HG丸ｺﾞｼｯｸM-PRO"/>
                <a:ea typeface="HG丸ｺﾞｼｯｸM-PRO"/>
              </a:rPr>
              <a:t>なります。</a:t>
            </a:r>
            <a:endParaRPr lang="en-US" altLang="ja-JP" kern="100" dirty="0" smtClean="0">
              <a:latin typeface="HG丸ｺﾞｼｯｸM-PRO"/>
              <a:ea typeface="HG丸ｺﾞｼｯｸM-PRO"/>
            </a:endParaRPr>
          </a:p>
          <a:p>
            <a:pPr algn="just"/>
            <a:r>
              <a:rPr lang="ja-JP" altLang="en-US" kern="100" dirty="0" smtClean="0">
                <a:latin typeface="HG丸ｺﾞｼｯｸM-PRO"/>
                <a:ea typeface="HG丸ｺﾞｼｯｸM-PRO"/>
              </a:rPr>
              <a:t>・自動車を運転する方は、必ずブドウ糖を多く</a:t>
            </a:r>
            <a:endParaRPr lang="en-US" altLang="ja-JP" kern="100" dirty="0" smtClean="0">
              <a:latin typeface="HG丸ｺﾞｼｯｸM-PRO"/>
              <a:ea typeface="HG丸ｺﾞｼｯｸM-PRO"/>
            </a:endParaRPr>
          </a:p>
          <a:p>
            <a:pPr algn="just"/>
            <a:r>
              <a:rPr lang="ja-JP" altLang="en-US" kern="100" dirty="0" smtClean="0">
                <a:latin typeface="HG丸ｺﾞｼｯｸM-PRO"/>
                <a:ea typeface="HG丸ｺﾞｼｯｸM-PRO"/>
              </a:rPr>
              <a:t>　含む食品を車内に常備しましょう。心配なことがある場合は、</a:t>
            </a:r>
            <a:endParaRPr lang="en-US" altLang="ja-JP" kern="100" dirty="0" smtClean="0">
              <a:latin typeface="HG丸ｺﾞｼｯｸM-PRO"/>
              <a:ea typeface="HG丸ｺﾞｼｯｸM-PRO"/>
            </a:endParaRPr>
          </a:p>
          <a:p>
            <a:pPr algn="just"/>
            <a:r>
              <a:rPr lang="ja-JP" altLang="en-US" kern="100" dirty="0" smtClean="0">
                <a:latin typeface="HG丸ｺﾞｼｯｸM-PRO"/>
                <a:ea typeface="HG丸ｺﾞｼｯｸM-PRO"/>
              </a:rPr>
              <a:t>　医師・看護師にご相談ください。</a:t>
            </a:r>
            <a:endParaRPr lang="en-US" altLang="ja-JP" kern="100" dirty="0" smtClean="0">
              <a:latin typeface="HG丸ｺﾞｼｯｸM-PRO"/>
              <a:ea typeface="HG丸ｺﾞｼｯｸM-PRO"/>
            </a:endParaRPr>
          </a:p>
          <a:p>
            <a:pPr algn="just"/>
            <a:r>
              <a:rPr lang="ja-JP" altLang="en-US" kern="100" dirty="0">
                <a:latin typeface="HG丸ｺﾞｼｯｸM-PRO"/>
                <a:ea typeface="HG丸ｺﾞｼｯｸM-PRO"/>
              </a:rPr>
              <a:t>　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4357" y="7299876"/>
            <a:ext cx="940848" cy="603251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498" y="1092335"/>
            <a:ext cx="1001878" cy="887377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765" y="8343288"/>
            <a:ext cx="1212827" cy="630670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763" y="4207247"/>
            <a:ext cx="591613" cy="1035322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84" y="2589655"/>
            <a:ext cx="747941" cy="525750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33C-72DA-4D7E-8F3D-83FCD2BBF52F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9" name="Picture 1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00857" y="99809"/>
            <a:ext cx="438807" cy="43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927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289</Words>
  <Application>Microsoft Office PowerPoint</Application>
  <PresentationFormat>画面に合わせる (4:3)</PresentationFormat>
  <Paragraphs>59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HG丸ｺﾞｼｯｸM-PRO</vt:lpstr>
      <vt:lpstr>ＭＳ Ｐゴシック</vt:lpstr>
      <vt:lpstr>Arial</vt:lpstr>
      <vt:lpstr>Calibri</vt:lpstr>
      <vt:lpstr>Office ​​テーマ</vt:lpstr>
      <vt:lpstr>PowerPoint プレゼンテーション</vt:lpstr>
      <vt:lpstr>PowerPoint プレゼンテーション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低血糖</dc:title>
  <dc:creator>hashimoto</dc:creator>
  <cp:lastModifiedBy>wakui</cp:lastModifiedBy>
  <cp:revision>35</cp:revision>
  <cp:lastPrinted>2016-09-07T06:57:56Z</cp:lastPrinted>
  <dcterms:created xsi:type="dcterms:W3CDTF">2014-09-02T21:52:41Z</dcterms:created>
  <dcterms:modified xsi:type="dcterms:W3CDTF">2017-04-05T07:12:44Z</dcterms:modified>
</cp:coreProperties>
</file>