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906000" type="A4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2334" y="3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80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801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986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0862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4420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8173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193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079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052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128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593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8300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50AA3-30C9-42DC-9E30-74C7D6A4F20A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2820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wmf"/><Relationship Id="rId7" Type="http://schemas.openxmlformats.org/officeDocument/2006/relationships/image" Target="../media/image6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wmf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9"/>
          <p:cNvSpPr txBox="1"/>
          <p:nvPr/>
        </p:nvSpPr>
        <p:spPr>
          <a:xfrm>
            <a:off x="91231" y="920552"/>
            <a:ext cx="6624736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シックデイとは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kern="100" dirty="0" smtClean="0">
                <a:latin typeface="HG丸ｺﾞｼｯｸM-PRO"/>
                <a:ea typeface="HG丸ｺﾞｼｯｸM-PRO"/>
              </a:rPr>
              <a:t>・風邪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やインフルエンザ、熱や下痢・嘔吐で食事ができないなど、体調の悪い日をシックデイ（</a:t>
            </a:r>
            <a:r>
              <a:rPr lang="en-US" altLang="ja-JP" kern="100" dirty="0" smtClean="0">
                <a:latin typeface="HG丸ｺﾞｼｯｸM-PRO"/>
                <a:ea typeface="HG丸ｺﾞｼｯｸM-PRO"/>
              </a:rPr>
              <a:t>Sick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 </a:t>
            </a:r>
            <a:r>
              <a:rPr lang="en-US" altLang="ja-JP" kern="100" dirty="0" smtClean="0">
                <a:latin typeface="HG丸ｺﾞｼｯｸM-PRO"/>
                <a:ea typeface="HG丸ｺﾞｼｯｸM-PRO"/>
              </a:rPr>
              <a:t>Day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）といいます。</a:t>
            </a:r>
            <a:endParaRPr lang="en-US" altLang="ja-JP" kern="100" dirty="0">
              <a:latin typeface="HG丸ｺﾞｼｯｸM-PRO"/>
              <a:ea typeface="HG丸ｺﾞｼｯｸM-PRO"/>
            </a:endParaRPr>
          </a:p>
          <a:p>
            <a:r>
              <a:rPr lang="ja-JP" altLang="en-US" kern="100" dirty="0" smtClean="0">
                <a:latin typeface="HG丸ｺﾞｼｯｸM-PRO"/>
                <a:ea typeface="HG丸ｺﾞｼｯｸM-PRO"/>
              </a:rPr>
              <a:t>・血糖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のコントロールが乱れるので、早めの対処が大切です。</a:t>
            </a:r>
          </a:p>
          <a:p>
            <a:pPr algn="just"/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病気のときは、ストレスホルモンの分泌やインスリンの作用の低下などにより、血糖が高くなりやすくなります。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・逆に食事がとれず、低血糖になる可能性もあります。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（下痢）　　  （嘔吐）  （咳・風邪）　（発熱）　 （腹痛）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★シックデイの対応</a:t>
            </a:r>
            <a:endParaRPr lang="en-US" altLang="ja-JP" kern="100" dirty="0" smtClean="0">
              <a:latin typeface="HG丸ｺﾞｼｯｸM-PRO"/>
              <a:ea typeface="HG丸ｺﾞｼｯｸM-PRO"/>
            </a:endParaRPr>
          </a:p>
          <a:p>
            <a:r>
              <a:rPr lang="ja-JP" altLang="en-US" kern="100" dirty="0">
                <a:latin typeface="HG丸ｺﾞｼｯｸM-PRO"/>
                <a:ea typeface="HG丸ｺﾞｼｯｸM-PRO"/>
              </a:rPr>
              <a:t>　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　　　　　　　　　</a:t>
            </a:r>
            <a:endParaRPr lang="en-US" altLang="ja-JP" kern="100" dirty="0" smtClean="0">
              <a:latin typeface="HG丸ｺﾞｼｯｸM-PRO"/>
              <a:ea typeface="HG丸ｺﾞｼｯｸM-PRO"/>
            </a:endParaRPr>
          </a:p>
          <a:p>
            <a:r>
              <a:rPr lang="en-US" altLang="ja-JP" kern="100" dirty="0">
                <a:latin typeface="HG丸ｺﾞｼｯｸM-PRO"/>
                <a:ea typeface="HG丸ｺﾞｼｯｸM-PRO"/>
              </a:rPr>
              <a:t> </a:t>
            </a:r>
            <a:r>
              <a:rPr lang="en-US" altLang="ja-JP" kern="100" dirty="0" smtClean="0">
                <a:latin typeface="HG丸ｺﾞｼｯｸM-PRO"/>
                <a:ea typeface="HG丸ｺﾞｼｯｸM-PRO"/>
              </a:rPr>
              <a:t>                             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・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この基本的な対応で効果が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あります</a:t>
            </a:r>
            <a:endParaRPr lang="en-US" altLang="ja-JP" kern="100" dirty="0" smtClean="0">
              <a:latin typeface="HG丸ｺﾞｼｯｸM-PRO"/>
              <a:ea typeface="HG丸ｺﾞｼｯｸM-PRO"/>
            </a:endParaRPr>
          </a:p>
          <a:p>
            <a:r>
              <a:rPr lang="ja-JP" altLang="en-US" kern="100" dirty="0" smtClean="0">
                <a:latin typeface="HG丸ｺﾞｼｯｸM-PRO"/>
                <a:ea typeface="HG丸ｺﾞｼｯｸM-PRO"/>
              </a:rPr>
              <a:t>　　　　　　　　　　・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体力の消耗を防ぎ、回復が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早まります</a:t>
            </a:r>
            <a:endParaRPr lang="en-US" altLang="ja-JP" kern="100" dirty="0" smtClean="0">
              <a:latin typeface="HG丸ｺﾞｼｯｸM-PRO"/>
              <a:ea typeface="HG丸ｺﾞｼｯｸM-PRO"/>
            </a:endParaRPr>
          </a:p>
          <a:p>
            <a:endParaRPr lang="en-US" altLang="ja-JP" kern="100" dirty="0" smtClean="0">
              <a:latin typeface="HG丸ｺﾞｼｯｸM-PRO"/>
              <a:ea typeface="HG丸ｺﾞｼｯｸM-PRO"/>
            </a:endParaRPr>
          </a:p>
          <a:p>
            <a:r>
              <a:rPr lang="ja-JP" altLang="en-US" kern="100" dirty="0">
                <a:latin typeface="HG丸ｺﾞｼｯｸM-PRO"/>
                <a:ea typeface="HG丸ｺﾞｼｯｸM-PRO"/>
              </a:rPr>
              <a:t>　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　　　　　　　　　・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発熱や下痢、嘔吐があれば脱水に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なる</a:t>
            </a:r>
            <a:endParaRPr lang="en-US" altLang="ja-JP" kern="100" dirty="0" smtClean="0">
              <a:latin typeface="HG丸ｺﾞｼｯｸM-PRO"/>
              <a:ea typeface="HG丸ｺﾞｼｯｸM-PRO"/>
            </a:endParaRPr>
          </a:p>
          <a:p>
            <a:r>
              <a:rPr lang="ja-JP" altLang="en-US" kern="100" dirty="0">
                <a:latin typeface="HG丸ｺﾞｼｯｸM-PRO"/>
                <a:ea typeface="HG丸ｺﾞｼｯｸM-PRO"/>
              </a:rPr>
              <a:t>　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　　　　　　　　　　ので予防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しましょう</a:t>
            </a:r>
            <a:endParaRPr lang="en-US" altLang="ja-JP" kern="100" dirty="0">
              <a:latin typeface="HG丸ｺﾞｼｯｸM-PRO"/>
              <a:ea typeface="HG丸ｺﾞｼｯｸM-PRO"/>
            </a:endParaRPr>
          </a:p>
          <a:p>
            <a:r>
              <a:rPr lang="ja-JP" altLang="en-US" kern="100" dirty="0" smtClean="0">
                <a:latin typeface="HG丸ｺﾞｼｯｸM-PRO"/>
                <a:ea typeface="HG丸ｺﾞｼｯｸM-PRO"/>
              </a:rPr>
              <a:t>　　　　　　　　　　・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症状も悪化しにくく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なります</a:t>
            </a:r>
            <a:endParaRPr lang="en-US" altLang="ja-JP" kern="100" dirty="0" smtClean="0">
              <a:latin typeface="HG丸ｺﾞｼｯｸM-PRO"/>
              <a:ea typeface="HG丸ｺﾞｼｯｸM-PRO"/>
            </a:endParaRPr>
          </a:p>
          <a:p>
            <a:endParaRPr lang="en-US" altLang="ja-JP" kern="100" dirty="0" smtClean="0">
              <a:latin typeface="HG丸ｺﾞｼｯｸM-PRO"/>
              <a:ea typeface="HG丸ｺﾞｼｯｸM-PRO"/>
            </a:endParaRPr>
          </a:p>
          <a:p>
            <a:r>
              <a:rPr lang="ja-JP" altLang="en-US" kern="100" dirty="0" smtClean="0">
                <a:latin typeface="HG丸ｺﾞｼｯｸM-PRO"/>
                <a:ea typeface="HG丸ｺﾞｼｯｸM-PRO"/>
              </a:rPr>
              <a:t>　　　　　　　　　　・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下痢や嘔吐で食事が全く摂れないとき</a:t>
            </a:r>
            <a:endParaRPr lang="en-US" altLang="ja-JP" kern="100" dirty="0">
              <a:latin typeface="HG丸ｺﾞｼｯｸM-PRO"/>
              <a:ea typeface="HG丸ｺﾞｼｯｸM-PRO"/>
            </a:endParaRPr>
          </a:p>
          <a:p>
            <a:r>
              <a:rPr lang="ja-JP" altLang="en-US" kern="100" dirty="0" smtClean="0">
                <a:latin typeface="HG丸ｺﾞｼｯｸM-PRO"/>
                <a:ea typeface="HG丸ｺﾞｼｯｸM-PRO"/>
              </a:rPr>
              <a:t>　　　　　　　　　　・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激しい腹痛のとき</a:t>
            </a:r>
            <a:endParaRPr lang="en-US" altLang="ja-JP" kern="100" dirty="0">
              <a:latin typeface="HG丸ｺﾞｼｯｸM-PRO"/>
              <a:ea typeface="HG丸ｺﾞｼｯｸM-PRO"/>
            </a:endParaRPr>
          </a:p>
          <a:p>
            <a:r>
              <a:rPr lang="ja-JP" altLang="en-US" kern="100" dirty="0" smtClean="0">
                <a:latin typeface="HG丸ｺﾞｼｯｸM-PRO"/>
                <a:ea typeface="HG丸ｺﾞｼｯｸM-PRO"/>
              </a:rPr>
              <a:t>　　　　　　　　　　・</a:t>
            </a:r>
            <a:r>
              <a:rPr lang="en-US" altLang="ja-JP" kern="100" dirty="0">
                <a:latin typeface="HG丸ｺﾞｼｯｸM-PRO"/>
                <a:ea typeface="HG丸ｺﾞｼｯｸM-PRO"/>
              </a:rPr>
              <a:t>38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度以上の高熱が続く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とき</a:t>
            </a:r>
            <a:endParaRPr lang="en-US" altLang="ja-JP" kern="100" dirty="0" smtClean="0">
              <a:latin typeface="HG丸ｺﾞｼｯｸM-PRO"/>
              <a:ea typeface="HG丸ｺﾞｼｯｸM-PRO"/>
            </a:endParaRPr>
          </a:p>
          <a:p>
            <a:endParaRPr lang="en-US" altLang="ja-JP" kern="100" dirty="0">
              <a:latin typeface="HG丸ｺﾞｼｯｸM-PRO"/>
              <a:ea typeface="HG丸ｺﾞｼｯｸM-PRO"/>
            </a:endParaRPr>
          </a:p>
          <a:p>
            <a:r>
              <a:rPr lang="ja-JP" altLang="en-US" kern="100" dirty="0" smtClean="0">
                <a:latin typeface="HG丸ｺﾞｼｯｸM-PRO"/>
                <a:ea typeface="HG丸ｺﾞｼｯｸM-PRO"/>
              </a:rPr>
              <a:t>　　　　　　　　　　・血糖値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、体温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、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脈拍、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血圧、食事・</a:t>
            </a:r>
            <a:endParaRPr lang="en-US" altLang="ja-JP" kern="100" dirty="0" smtClean="0">
              <a:latin typeface="HG丸ｺﾞｼｯｸM-PRO"/>
              <a:ea typeface="HG丸ｺﾞｼｯｸM-PRO"/>
            </a:endParaRPr>
          </a:p>
          <a:p>
            <a:r>
              <a:rPr lang="ja-JP" altLang="en-US" kern="100" dirty="0">
                <a:latin typeface="HG丸ｺﾞｼｯｸM-PRO"/>
                <a:ea typeface="HG丸ｺﾞｼｯｸM-PRO"/>
              </a:rPr>
              <a:t>　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　　　　　　　　　　水分摂取量、自覚症状を把握する</a:t>
            </a:r>
            <a:endParaRPr lang="en-US" altLang="ja-JP" kern="100" dirty="0">
              <a:latin typeface="HG丸ｺﾞｼｯｸM-PRO"/>
              <a:ea typeface="HG丸ｺﾞｼｯｸM-PRO"/>
            </a:endParaRPr>
          </a:p>
          <a:p>
            <a:r>
              <a:rPr lang="ja-JP" altLang="en-US" kern="100" dirty="0" smtClean="0">
                <a:latin typeface="HG丸ｺﾞｼｯｸM-PRO"/>
                <a:ea typeface="HG丸ｺﾞｼｯｸM-PRO"/>
              </a:rPr>
              <a:t>　　　　　　　　　　・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こまめなチェックがあると、医師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も</a:t>
            </a:r>
            <a:endParaRPr lang="en-US" altLang="ja-JP" kern="100" dirty="0" smtClean="0">
              <a:latin typeface="HG丸ｺﾞｼｯｸM-PRO"/>
              <a:ea typeface="HG丸ｺﾞｼｯｸM-PRO"/>
            </a:endParaRPr>
          </a:p>
          <a:p>
            <a:r>
              <a:rPr lang="ja-JP" altLang="en-US" kern="100" dirty="0">
                <a:latin typeface="HG丸ｺﾞｼｯｸM-PRO"/>
                <a:ea typeface="HG丸ｺﾞｼｯｸM-PRO"/>
              </a:rPr>
              <a:t>　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　　　　　　　　　　適切な指示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が出せます</a:t>
            </a:r>
          </a:p>
          <a:p>
            <a:endParaRPr lang="ja-JP" altLang="en-US" kern="100" dirty="0">
              <a:latin typeface="HG丸ｺﾞｼｯｸM-PRO"/>
              <a:ea typeface="HG丸ｺﾞｼｯｸM-PRO"/>
            </a:endParaRPr>
          </a:p>
          <a:p>
            <a:endParaRPr lang="ja-JP" altLang="en-US" kern="100" dirty="0">
              <a:latin typeface="HG丸ｺﾞｼｯｸM-PRO"/>
              <a:ea typeface="HG丸ｺﾞｼｯｸM-PRO"/>
            </a:endParaRPr>
          </a:p>
          <a:p>
            <a:endParaRPr lang="en-US" altLang="ja-JP" kern="100" dirty="0" smtClean="0">
              <a:latin typeface="HG丸ｺﾞｼｯｸM-PRO"/>
              <a:ea typeface="HG丸ｺﾞｼｯｸM-PRO"/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-1451148" y="4160912"/>
            <a:ext cx="617220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800" kern="100" dirty="0">
              <a:latin typeface="HG丸ｺﾞｼｯｸM-PRO"/>
              <a:ea typeface="HG丸ｺﾞｼｯｸM-PRO"/>
            </a:endParaRPr>
          </a:p>
        </p:txBody>
      </p:sp>
      <p:sp>
        <p:nvSpPr>
          <p:cNvPr id="27" name="タイトル 1"/>
          <p:cNvSpPr txBox="1">
            <a:spLocks/>
          </p:cNvSpPr>
          <p:nvPr/>
        </p:nvSpPr>
        <p:spPr>
          <a:xfrm>
            <a:off x="200894" y="8829370"/>
            <a:ext cx="5223156" cy="8587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ja-JP" altLang="en-US" sz="1800" kern="100" dirty="0">
              <a:latin typeface="HG丸ｺﾞｼｯｸM-PRO"/>
              <a:ea typeface="HG丸ｺﾞｼｯｸM-PRO"/>
            </a:endParaRPr>
          </a:p>
        </p:txBody>
      </p:sp>
      <p:sp>
        <p:nvSpPr>
          <p:cNvPr id="28" name="円/楕円 27"/>
          <p:cNvSpPr/>
          <p:nvPr/>
        </p:nvSpPr>
        <p:spPr>
          <a:xfrm>
            <a:off x="114022" y="44870"/>
            <a:ext cx="640871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シックデイ</a:t>
            </a:r>
            <a:endParaRPr lang="en-US" altLang="ja-JP" sz="2400" b="1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/>
            <a:r>
              <a:rPr lang="ja-JP" altLang="en-US" sz="2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病気</a:t>
            </a:r>
            <a:r>
              <a:rPr lang="ja-JP" altLang="en-US" sz="2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の日はどう対応する？</a:t>
            </a:r>
            <a:endParaRPr lang="en-US" altLang="ja-JP" sz="2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10" name="四角形吹き出し 9"/>
          <p:cNvSpPr/>
          <p:nvPr/>
        </p:nvSpPr>
        <p:spPr>
          <a:xfrm>
            <a:off x="1328543" y="9273480"/>
            <a:ext cx="5034331" cy="622883"/>
          </a:xfrm>
          <a:prstGeom prst="wedgeRectCallout">
            <a:avLst>
              <a:gd name="adj1" fmla="val -54139"/>
              <a:gd name="adj2" fmla="val -2080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ja-JP" kern="100" dirty="0" smtClean="0">
              <a:latin typeface="HG丸ｺﾞｼｯｸM-PRO"/>
              <a:ea typeface="HG丸ｺﾞｼｯｸM-PRO"/>
            </a:endParaRPr>
          </a:p>
          <a:p>
            <a:r>
              <a:rPr lang="ja-JP" altLang="en-US" sz="1700" kern="100" dirty="0" smtClean="0">
                <a:latin typeface="HG丸ｺﾞｼｯｸM-PRO"/>
                <a:ea typeface="HG丸ｺﾞｼｯｸM-PRO"/>
              </a:rPr>
              <a:t>シックデイの時のお薬をどうするかは、普段</a:t>
            </a:r>
            <a:r>
              <a:rPr lang="ja-JP" altLang="en-US" sz="1700" kern="100" dirty="0">
                <a:latin typeface="HG丸ｺﾞｼｯｸM-PRO"/>
                <a:ea typeface="HG丸ｺﾞｼｯｸM-PRO"/>
              </a:rPr>
              <a:t>から</a:t>
            </a:r>
            <a:r>
              <a:rPr lang="ja-JP" altLang="en-US" sz="1700" kern="100" dirty="0" smtClean="0">
                <a:latin typeface="HG丸ｺﾞｼｯｸM-PRO"/>
                <a:ea typeface="HG丸ｺﾞｼｯｸM-PRO"/>
              </a:rPr>
              <a:t>医師と</a:t>
            </a:r>
            <a:r>
              <a:rPr lang="ja-JP" altLang="en-US" sz="1700" kern="100" dirty="0">
                <a:latin typeface="HG丸ｺﾞｼｯｸM-PRO"/>
                <a:ea typeface="HG丸ｺﾞｼｯｸM-PRO"/>
              </a:rPr>
              <a:t>相談して</a:t>
            </a:r>
            <a:r>
              <a:rPr lang="ja-JP" altLang="en-US" sz="1700" kern="100" dirty="0" smtClean="0">
                <a:latin typeface="HG丸ｺﾞｼｯｸM-PRO"/>
                <a:ea typeface="HG丸ｺﾞｼｯｸM-PRO"/>
              </a:rPr>
              <a:t>決めておきましょう！</a:t>
            </a:r>
            <a:endParaRPr lang="ja-JP" altLang="en-US" sz="1700" kern="100" dirty="0">
              <a:latin typeface="HG丸ｺﾞｼｯｸM-PRO"/>
              <a:ea typeface="HG丸ｺﾞｼｯｸM-PRO"/>
            </a:endParaRPr>
          </a:p>
          <a:p>
            <a:pPr algn="ctr"/>
            <a:endParaRPr kumimoji="1" lang="ja-JP" altLang="en-US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145" y="3011332"/>
            <a:ext cx="936822" cy="962844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473" y="3073570"/>
            <a:ext cx="936822" cy="878269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423" y="3060558"/>
            <a:ext cx="943326" cy="904294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3060558"/>
            <a:ext cx="956338" cy="956338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44" y="3071283"/>
            <a:ext cx="891281" cy="930315"/>
          </a:xfrm>
          <a:prstGeom prst="rect">
            <a:avLst/>
          </a:prstGeom>
        </p:spPr>
      </p:pic>
      <p:sp>
        <p:nvSpPr>
          <p:cNvPr id="5" name="フローチャート: 代替処理 4"/>
          <p:cNvSpPr/>
          <p:nvPr/>
        </p:nvSpPr>
        <p:spPr>
          <a:xfrm>
            <a:off x="236198" y="4953000"/>
            <a:ext cx="2184690" cy="82809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１．温かくして、安静にする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フローチャート: 代替処理 23"/>
          <p:cNvSpPr/>
          <p:nvPr/>
        </p:nvSpPr>
        <p:spPr>
          <a:xfrm>
            <a:off x="236198" y="6000626"/>
            <a:ext cx="2184690" cy="82809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２．食事・水分・ミネラルをとる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9" name="フローチャート: 代替処理 28"/>
          <p:cNvSpPr/>
          <p:nvPr/>
        </p:nvSpPr>
        <p:spPr>
          <a:xfrm>
            <a:off x="260648" y="7016460"/>
            <a:ext cx="2184690" cy="82809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．早めに病院に連絡・受診する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5" name="フローチャート: 代替処理 34"/>
          <p:cNvSpPr/>
          <p:nvPr/>
        </p:nvSpPr>
        <p:spPr>
          <a:xfrm>
            <a:off x="232938" y="8182400"/>
            <a:ext cx="2184690" cy="82809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４．病状をこまめにチェックする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57" y="8870948"/>
            <a:ext cx="576362" cy="1014105"/>
          </a:xfrm>
          <a:prstGeom prst="rect">
            <a:avLst/>
          </a:prstGeom>
        </p:spPr>
      </p:pic>
      <p:pic>
        <p:nvPicPr>
          <p:cNvPr id="17" name="Picture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53336" y="59026"/>
            <a:ext cx="362650" cy="35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78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155</Words>
  <Application>Microsoft Office PowerPoint</Application>
  <PresentationFormat>A4 210 x 297 mm</PresentationFormat>
  <Paragraphs>37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HG丸ｺﾞｼｯｸM-PRO</vt:lpstr>
      <vt:lpstr>ＭＳ Ｐゴシック</vt:lpstr>
      <vt:lpstr>Arial</vt:lpstr>
      <vt:lpstr>Calibri</vt:lpstr>
      <vt:lpstr>Office ​​テーマ</vt:lpstr>
      <vt:lpstr>PowerPoint プレゼンテーション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シックデイ（病気の日はどうする）</dc:title>
  <dc:creator>hashimoto</dc:creator>
  <cp:lastModifiedBy>wakui</cp:lastModifiedBy>
  <cp:revision>22</cp:revision>
  <cp:lastPrinted>2014-11-13T07:14:19Z</cp:lastPrinted>
  <dcterms:created xsi:type="dcterms:W3CDTF">2014-09-02T20:38:53Z</dcterms:created>
  <dcterms:modified xsi:type="dcterms:W3CDTF">2017-04-05T07:06:58Z</dcterms:modified>
</cp:coreProperties>
</file>