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2268" y="7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98D179-A256-4493-9257-ECB15B2A9B3A}" type="datetimeFigureOut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1243013"/>
            <a:ext cx="2516187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7D5D6-81A4-4AD8-AB45-8785DA6F0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212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7D5D6-81A4-4AD8-AB45-8785DA6F009D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7408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5CF82-86F2-4233-816B-CBAB148542C9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8313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082B-F6F0-4526-BB98-297EC44CBA66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5126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7F11D-9E34-47E6-805D-EB8604CE1300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500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42AEC-1050-4C27-8B62-87A9C82F4BA0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3611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EBC36-E459-4273-89D2-98D7B5A90DC1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4583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D9F5E-9624-4E20-B64D-695DF5780992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3578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8BD0-108E-41D7-84D6-726BF22A0265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9338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2AB15-3EF4-47CC-849E-D36F0484FC92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1597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CA22E-056A-4683-B052-903053EE99F9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0506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B1AB-32B6-4F09-B080-607752497E01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8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DC1B-482B-4902-B952-ED6F6BEDEA7A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12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F1342-C51F-4369-BAB8-909C4FA20E4C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2920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image" Target="../media/image2.png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12" Type="http://schemas.openxmlformats.org/officeDocument/2006/relationships/image" Target="../media/image1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73"/>
          <p:cNvGrpSpPr>
            <a:grpSpLocks/>
          </p:cNvGrpSpPr>
          <p:nvPr/>
        </p:nvGrpSpPr>
        <p:grpSpPr bwMode="auto">
          <a:xfrm>
            <a:off x="107396" y="1229324"/>
            <a:ext cx="6633972" cy="7526035"/>
            <a:chOff x="4790259" y="187942"/>
            <a:chExt cx="4285103" cy="6333554"/>
          </a:xfrm>
          <a:effectLst/>
        </p:grpSpPr>
        <p:sp>
          <p:nvSpPr>
            <p:cNvPr id="5" name="角丸四角形 4"/>
            <p:cNvSpPr/>
            <p:nvPr/>
          </p:nvSpPr>
          <p:spPr>
            <a:xfrm>
              <a:off x="4790259" y="187942"/>
              <a:ext cx="4285103" cy="6333554"/>
            </a:xfrm>
            <a:prstGeom prst="roundRect">
              <a:avLst/>
            </a:prstGeom>
            <a:noFill/>
            <a:ln w="19050"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6" name="爆発 1 5"/>
            <p:cNvSpPr/>
            <p:nvPr/>
          </p:nvSpPr>
          <p:spPr>
            <a:xfrm>
              <a:off x="6703232" y="4936741"/>
              <a:ext cx="1353190" cy="945115"/>
            </a:xfrm>
            <a:prstGeom prst="irregularSeal1">
              <a:avLst/>
            </a:prstGeom>
            <a:solidFill>
              <a:srgbClr val="FFF3FF"/>
            </a:solidFill>
            <a:ln w="19050">
              <a:solidFill>
                <a:srgbClr val="C00000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2400" b="1" dirty="0">
                  <a:solidFill>
                    <a:schemeClr val="tx1"/>
                  </a:solidFill>
                  <a:latin typeface="HG丸ｺﾞｼｯｸM-PRO" pitchFamily="50" charset="-128"/>
                  <a:ea typeface="HG丸ｺﾞｼｯｸM-PRO" pitchFamily="50" charset="-128"/>
                </a:rPr>
                <a:t>切断</a:t>
              </a:r>
            </a:p>
          </p:txBody>
        </p:sp>
        <p:grpSp>
          <p:nvGrpSpPr>
            <p:cNvPr id="7" name="グループ化 42"/>
            <p:cNvGrpSpPr>
              <a:grpSpLocks/>
            </p:cNvGrpSpPr>
            <p:nvPr/>
          </p:nvGrpSpPr>
          <p:grpSpPr bwMode="auto">
            <a:xfrm>
              <a:off x="4865437" y="2096549"/>
              <a:ext cx="3279677" cy="1243058"/>
              <a:chOff x="4889632" y="2019324"/>
              <a:chExt cx="3279677" cy="1243058"/>
            </a:xfrm>
          </p:grpSpPr>
          <p:sp>
            <p:nvSpPr>
              <p:cNvPr id="25" name="角丸四角形 24"/>
              <p:cNvSpPr/>
              <p:nvPr/>
            </p:nvSpPr>
            <p:spPr>
              <a:xfrm>
                <a:off x="4889632" y="2019324"/>
                <a:ext cx="3232622" cy="1243058"/>
              </a:xfrm>
              <a:prstGeom prst="roundRect">
                <a:avLst>
                  <a:gd name="adj" fmla="val 15900"/>
                </a:avLst>
              </a:prstGeom>
              <a:solidFill>
                <a:srgbClr val="FFFFCC"/>
              </a:solidFill>
              <a:ln w="19050">
                <a:solidFill>
                  <a:schemeClr val="accent6">
                    <a:lumMod val="60000"/>
                    <a:lumOff val="40000"/>
                  </a:schemeClr>
                </a:solidFill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正方形/長方形 25"/>
              <p:cNvSpPr/>
              <p:nvPr/>
            </p:nvSpPr>
            <p:spPr>
              <a:xfrm>
                <a:off x="4913444" y="2323992"/>
                <a:ext cx="1195692" cy="569891"/>
              </a:xfrm>
              <a:prstGeom prst="rect">
                <a:avLst/>
              </a:prstGeom>
              <a:solidFill>
                <a:srgbClr val="FFF3FF"/>
              </a:solidFill>
              <a:ln w="19050"/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ja-JP" altLang="en-US" dirty="0">
                    <a:solidFill>
                      <a:schemeClr val="tx1"/>
                    </a:solidFill>
                    <a:latin typeface="HG丸ｺﾞｼｯｸM-PRO" pitchFamily="50" charset="-128"/>
                    <a:ea typeface="HG丸ｺﾞｼｯｸM-PRO" pitchFamily="50" charset="-128"/>
                  </a:rPr>
                  <a:t>抵抗力が</a:t>
                </a:r>
                <a:endParaRPr lang="en-US" altLang="ja-JP" dirty="0">
                  <a:solidFill>
                    <a:schemeClr val="tx1"/>
                  </a:solidFill>
                  <a:latin typeface="HG丸ｺﾞｼｯｸM-PRO" pitchFamily="50" charset="-128"/>
                  <a:ea typeface="HG丸ｺﾞｼｯｸM-PRO" pitchFamily="50" charset="-128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ja-JP" altLang="en-US" dirty="0">
                    <a:solidFill>
                      <a:schemeClr val="tx1"/>
                    </a:solidFill>
                    <a:latin typeface="HG丸ｺﾞｼｯｸM-PRO" pitchFamily="50" charset="-128"/>
                    <a:ea typeface="HG丸ｺﾞｼｯｸM-PRO" pitchFamily="50" charset="-128"/>
                  </a:rPr>
                  <a:t>低下する</a:t>
                </a:r>
              </a:p>
            </p:txBody>
          </p:sp>
          <p:sp>
            <p:nvSpPr>
              <p:cNvPr id="27" name="テキスト ボックス 29"/>
              <p:cNvSpPr txBox="1">
                <a:spLocks noChangeArrowheads="1"/>
              </p:cNvSpPr>
              <p:nvPr/>
            </p:nvSpPr>
            <p:spPr bwMode="auto">
              <a:xfrm>
                <a:off x="6317648" y="2287898"/>
                <a:ext cx="1851661" cy="724510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ja-JP" altLang="en-US" dirty="0">
                    <a:latin typeface="HG丸ｺﾞｼｯｸM-PRO" pitchFamily="50" charset="-128"/>
                    <a:ea typeface="HG丸ｺﾞｼｯｸM-PRO" pitchFamily="50" charset="-128"/>
                  </a:rPr>
                  <a:t>傷口が化膿しやすくなったり、傷の治りも遅く</a:t>
                </a:r>
                <a:r>
                  <a:rPr lang="ja-JP" altLang="en-US" dirty="0" smtClean="0">
                    <a:latin typeface="HG丸ｺﾞｼｯｸM-PRO" pitchFamily="50" charset="-128"/>
                    <a:ea typeface="HG丸ｺﾞｼｯｸM-PRO" pitchFamily="50" charset="-128"/>
                  </a:rPr>
                  <a:t>なる。</a:t>
                </a:r>
                <a:endParaRPr lang="ja-JP" altLang="en-US" dirty="0">
                  <a:latin typeface="HG丸ｺﾞｼｯｸM-PRO" pitchFamily="50" charset="-128"/>
                  <a:ea typeface="HG丸ｺﾞｼｯｸM-PRO" pitchFamily="50" charset="-128"/>
                </a:endParaRPr>
              </a:p>
            </p:txBody>
          </p:sp>
          <p:sp>
            <p:nvSpPr>
              <p:cNvPr id="28" name="右矢印 27"/>
              <p:cNvSpPr/>
              <p:nvPr/>
            </p:nvSpPr>
            <p:spPr>
              <a:xfrm>
                <a:off x="6167955" y="2390132"/>
                <a:ext cx="187373" cy="382554"/>
              </a:xfrm>
              <a:prstGeom prst="rightArrow">
                <a:avLst/>
              </a:prstGeom>
              <a:solidFill>
                <a:srgbClr val="92D05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</p:grpSp>
        <p:grpSp>
          <p:nvGrpSpPr>
            <p:cNvPr id="8" name="グループ化 60"/>
            <p:cNvGrpSpPr>
              <a:grpSpLocks/>
            </p:cNvGrpSpPr>
            <p:nvPr/>
          </p:nvGrpSpPr>
          <p:grpSpPr bwMode="auto">
            <a:xfrm>
              <a:off x="4857338" y="589509"/>
              <a:ext cx="3240721" cy="1391114"/>
              <a:chOff x="4857338" y="589509"/>
              <a:chExt cx="3240721" cy="1391114"/>
            </a:xfrm>
          </p:grpSpPr>
          <p:grpSp>
            <p:nvGrpSpPr>
              <p:cNvPr id="20" name="グループ化 40"/>
              <p:cNvGrpSpPr>
                <a:grpSpLocks/>
              </p:cNvGrpSpPr>
              <p:nvPr/>
            </p:nvGrpSpPr>
            <p:grpSpPr bwMode="auto">
              <a:xfrm>
                <a:off x="4857338" y="589509"/>
                <a:ext cx="3240721" cy="1391114"/>
                <a:chOff x="4857338" y="589509"/>
                <a:chExt cx="3240721" cy="1391114"/>
              </a:xfrm>
            </p:grpSpPr>
            <p:sp>
              <p:nvSpPr>
                <p:cNvPr id="22" name="角丸四角形 21"/>
                <p:cNvSpPr/>
                <p:nvPr/>
              </p:nvSpPr>
              <p:spPr>
                <a:xfrm>
                  <a:off x="4857338" y="589509"/>
                  <a:ext cx="3240721" cy="1391114"/>
                </a:xfrm>
                <a:prstGeom prst="roundRect">
                  <a:avLst/>
                </a:prstGeom>
                <a:solidFill>
                  <a:srgbClr val="FFFFCC"/>
                </a:solidFill>
                <a:ln w="19050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effectLst/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23" name="正方形/長方形 22"/>
                <p:cNvSpPr/>
                <p:nvPr/>
              </p:nvSpPr>
              <p:spPr>
                <a:xfrm>
                  <a:off x="4889250" y="975628"/>
                  <a:ext cx="1221099" cy="541290"/>
                </a:xfrm>
                <a:prstGeom prst="rect">
                  <a:avLst/>
                </a:prstGeom>
                <a:solidFill>
                  <a:srgbClr val="FFF3FF"/>
                </a:solidFill>
                <a:ln w="19050"/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ja-JP" altLang="en-US" dirty="0">
                      <a:solidFill>
                        <a:sysClr val="windowText" lastClr="000000"/>
                      </a:solidFill>
                      <a:latin typeface="HG丸ｺﾞｼｯｸM-PRO" pitchFamily="50" charset="-128"/>
                      <a:ea typeface="HG丸ｺﾞｼｯｸM-PRO" pitchFamily="50" charset="-128"/>
                    </a:rPr>
                    <a:t>神経障害</a:t>
                  </a:r>
                  <a:r>
                    <a:rPr lang="ja-JP" altLang="en-US" dirty="0" smtClean="0">
                      <a:solidFill>
                        <a:sysClr val="windowText" lastClr="000000"/>
                      </a:solidFill>
                      <a:latin typeface="HG丸ｺﾞｼｯｸM-PRO" pitchFamily="50" charset="-128"/>
                      <a:ea typeface="HG丸ｺﾞｼｯｸM-PRO" pitchFamily="50" charset="-128"/>
                    </a:rPr>
                    <a:t>が</a:t>
                  </a:r>
                  <a:endParaRPr lang="en-US" altLang="ja-JP" dirty="0" smtClean="0">
                    <a:solidFill>
                      <a:sysClr val="windowText" lastClr="000000"/>
                    </a:solidFill>
                    <a:latin typeface="HG丸ｺﾞｼｯｸM-PRO" pitchFamily="50" charset="-128"/>
                    <a:ea typeface="HG丸ｺﾞｼｯｸM-PRO" pitchFamily="50" charset="-128"/>
                  </a:endParaRP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ja-JP" altLang="en-US" dirty="0" smtClean="0">
                      <a:solidFill>
                        <a:sysClr val="windowText" lastClr="000000"/>
                      </a:solidFill>
                      <a:latin typeface="HG丸ｺﾞｼｯｸM-PRO" pitchFamily="50" charset="-128"/>
                      <a:ea typeface="HG丸ｺﾞｼｯｸM-PRO" pitchFamily="50" charset="-128"/>
                    </a:rPr>
                    <a:t>おこる</a:t>
                  </a:r>
                  <a:endParaRPr lang="ja-JP" altLang="en-US" dirty="0">
                    <a:solidFill>
                      <a:sysClr val="windowText" lastClr="000000"/>
                    </a:solidFill>
                    <a:latin typeface="HG丸ｺﾞｼｯｸM-PRO" pitchFamily="50" charset="-128"/>
                    <a:ea typeface="HG丸ｺﾞｼｯｸM-PRO" pitchFamily="50" charset="-128"/>
                  </a:endParaRPr>
                </a:p>
              </p:txBody>
            </p:sp>
            <p:sp>
              <p:nvSpPr>
                <p:cNvPr id="24" name="テキスト ボックス 24"/>
                <p:cNvSpPr txBox="1">
                  <a:spLocks noChangeArrowheads="1"/>
                </p:cNvSpPr>
                <p:nvPr/>
              </p:nvSpPr>
              <p:spPr bwMode="auto">
                <a:xfrm>
                  <a:off x="6293575" y="763397"/>
                  <a:ext cx="1734809" cy="941864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ja-JP" altLang="en-US" dirty="0">
                      <a:latin typeface="HG丸ｺﾞｼｯｸM-PRO" pitchFamily="50" charset="-128"/>
                      <a:ea typeface="HG丸ｺﾞｼｯｸM-PRO" pitchFamily="50" charset="-128"/>
                    </a:rPr>
                    <a:t>痛みを感じにくいため、ケガややけどに気づきにくくなり、放置することになる。</a:t>
                  </a:r>
                </a:p>
              </p:txBody>
            </p:sp>
          </p:grpSp>
          <p:sp>
            <p:nvSpPr>
              <p:cNvPr id="21" name="右矢印 20"/>
              <p:cNvSpPr/>
              <p:nvPr/>
            </p:nvSpPr>
            <p:spPr>
              <a:xfrm>
                <a:off x="6145083" y="1034738"/>
                <a:ext cx="188960" cy="384142"/>
              </a:xfrm>
              <a:prstGeom prst="rightArrow">
                <a:avLst/>
              </a:prstGeom>
              <a:solidFill>
                <a:srgbClr val="92D05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</p:grpSp>
        <p:grpSp>
          <p:nvGrpSpPr>
            <p:cNvPr id="9" name="グループ化 64"/>
            <p:cNvGrpSpPr>
              <a:grpSpLocks/>
            </p:cNvGrpSpPr>
            <p:nvPr/>
          </p:nvGrpSpPr>
          <p:grpSpPr bwMode="auto">
            <a:xfrm>
              <a:off x="4857338" y="3487664"/>
              <a:ext cx="3240719" cy="1269392"/>
              <a:chOff x="4857338" y="3308089"/>
              <a:chExt cx="3240719" cy="1269392"/>
            </a:xfrm>
          </p:grpSpPr>
          <p:sp>
            <p:nvSpPr>
              <p:cNvPr id="15" name="角丸四角形 14"/>
              <p:cNvSpPr/>
              <p:nvPr/>
            </p:nvSpPr>
            <p:spPr>
              <a:xfrm>
                <a:off x="4857338" y="3308089"/>
                <a:ext cx="3240719" cy="1269392"/>
              </a:xfrm>
              <a:prstGeom prst="roundRect">
                <a:avLst/>
              </a:prstGeom>
              <a:solidFill>
                <a:srgbClr val="FFFFCC"/>
              </a:solidFill>
              <a:ln w="19050">
                <a:solidFill>
                  <a:schemeClr val="accent6">
                    <a:lumMod val="60000"/>
                    <a:lumOff val="4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16" name="グループ化 61"/>
              <p:cNvGrpSpPr>
                <a:grpSpLocks/>
              </p:cNvGrpSpPr>
              <p:nvPr/>
            </p:nvGrpSpPr>
            <p:grpSpPr bwMode="auto">
              <a:xfrm>
                <a:off x="4889250" y="3518715"/>
                <a:ext cx="3139134" cy="941864"/>
                <a:chOff x="4889039" y="3701401"/>
                <a:chExt cx="3139134" cy="941864"/>
              </a:xfrm>
            </p:grpSpPr>
            <p:sp>
              <p:nvSpPr>
                <p:cNvPr id="17" name="正方形/長方形 16"/>
                <p:cNvSpPr/>
                <p:nvPr/>
              </p:nvSpPr>
              <p:spPr>
                <a:xfrm>
                  <a:off x="4889039" y="3824432"/>
                  <a:ext cx="1149642" cy="598436"/>
                </a:xfrm>
                <a:prstGeom prst="rect">
                  <a:avLst/>
                </a:prstGeom>
                <a:solidFill>
                  <a:srgbClr val="FFF3FF"/>
                </a:solidFill>
                <a:ln w="19050"/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ja-JP" altLang="en-US" dirty="0">
                      <a:solidFill>
                        <a:schemeClr val="tx1"/>
                      </a:solidFill>
                      <a:latin typeface="HG丸ｺﾞｼｯｸM-PRO" pitchFamily="50" charset="-128"/>
                      <a:ea typeface="HG丸ｺﾞｼｯｸM-PRO" pitchFamily="50" charset="-128"/>
                    </a:rPr>
                    <a:t>血流障害</a:t>
                  </a:r>
                  <a:r>
                    <a:rPr lang="ja-JP" altLang="en-US" dirty="0" smtClean="0">
                      <a:solidFill>
                        <a:schemeClr val="tx1"/>
                      </a:solidFill>
                      <a:latin typeface="HG丸ｺﾞｼｯｸM-PRO" pitchFamily="50" charset="-128"/>
                      <a:ea typeface="HG丸ｺﾞｼｯｸM-PRO" pitchFamily="50" charset="-128"/>
                    </a:rPr>
                    <a:t>が</a:t>
                  </a:r>
                  <a:endParaRPr lang="en-US" altLang="ja-JP" dirty="0" smtClean="0">
                    <a:solidFill>
                      <a:schemeClr val="tx1"/>
                    </a:solidFill>
                    <a:latin typeface="HG丸ｺﾞｼｯｸM-PRO" pitchFamily="50" charset="-128"/>
                    <a:ea typeface="HG丸ｺﾞｼｯｸM-PRO" pitchFamily="50" charset="-128"/>
                  </a:endParaRP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ja-JP" altLang="en-US" dirty="0" smtClean="0">
                      <a:solidFill>
                        <a:schemeClr val="tx1"/>
                      </a:solidFill>
                      <a:latin typeface="HG丸ｺﾞｼｯｸM-PRO" pitchFamily="50" charset="-128"/>
                      <a:ea typeface="HG丸ｺﾞｼｯｸM-PRO" pitchFamily="50" charset="-128"/>
                    </a:rPr>
                    <a:t>おこる</a:t>
                  </a:r>
                  <a:endParaRPr lang="ja-JP" altLang="en-US" dirty="0">
                    <a:solidFill>
                      <a:schemeClr val="tx1"/>
                    </a:solidFill>
                    <a:latin typeface="HG丸ｺﾞｼｯｸM-PRO" pitchFamily="50" charset="-128"/>
                    <a:ea typeface="HG丸ｺﾞｼｯｸM-PRO" pitchFamily="50" charset="-128"/>
                  </a:endParaRPr>
                </a:p>
              </p:txBody>
            </p:sp>
            <p:sp>
              <p:nvSpPr>
                <p:cNvPr id="18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6252846" y="3701401"/>
                  <a:ext cx="1775327" cy="941864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ja-JP" altLang="en-US" dirty="0">
                      <a:latin typeface="HG丸ｺﾞｼｯｸM-PRO" pitchFamily="50" charset="-128"/>
                      <a:ea typeface="HG丸ｺﾞｼｯｸM-PRO" pitchFamily="50" charset="-128"/>
                    </a:rPr>
                    <a:t>足先など</a:t>
                  </a:r>
                  <a:r>
                    <a:rPr lang="ja-JP" altLang="en-US" dirty="0" smtClean="0">
                      <a:latin typeface="HG丸ｺﾞｼｯｸM-PRO" pitchFamily="50" charset="-128"/>
                      <a:ea typeface="HG丸ｺﾞｼｯｸM-PRO" pitchFamily="50" charset="-128"/>
                    </a:rPr>
                    <a:t>へ血液</a:t>
                  </a:r>
                  <a:r>
                    <a:rPr lang="ja-JP" altLang="en-US" dirty="0">
                      <a:latin typeface="HG丸ｺﾞｼｯｸM-PRO" pitchFamily="50" charset="-128"/>
                      <a:ea typeface="HG丸ｺﾞｼｯｸM-PRO" pitchFamily="50" charset="-128"/>
                    </a:rPr>
                    <a:t>が流れにくく</a:t>
                  </a:r>
                  <a:r>
                    <a:rPr lang="ja-JP" altLang="en-US" dirty="0" smtClean="0">
                      <a:latin typeface="HG丸ｺﾞｼｯｸM-PRO" pitchFamily="50" charset="-128"/>
                      <a:ea typeface="HG丸ｺﾞｼｯｸM-PRO" pitchFamily="50" charset="-128"/>
                    </a:rPr>
                    <a:t>なり、細胞</a:t>
                  </a:r>
                  <a:r>
                    <a:rPr lang="ja-JP" altLang="en-US" dirty="0">
                      <a:latin typeface="HG丸ｺﾞｼｯｸM-PRO" pitchFamily="50" charset="-128"/>
                      <a:ea typeface="HG丸ｺﾞｼｯｸM-PRO" pitchFamily="50" charset="-128"/>
                    </a:rPr>
                    <a:t>に必要な血液や酸素が届かなく</a:t>
                  </a:r>
                  <a:r>
                    <a:rPr lang="ja-JP" altLang="en-US" dirty="0" smtClean="0">
                      <a:latin typeface="HG丸ｺﾞｼｯｸM-PRO" pitchFamily="50" charset="-128"/>
                      <a:ea typeface="HG丸ｺﾞｼｯｸM-PRO" pitchFamily="50" charset="-128"/>
                    </a:rPr>
                    <a:t>なる。</a:t>
                  </a:r>
                  <a:endParaRPr lang="ja-JP" altLang="en-US" dirty="0">
                    <a:latin typeface="HG丸ｺﾞｼｯｸM-PRO" pitchFamily="50" charset="-128"/>
                    <a:ea typeface="HG丸ｺﾞｼｯｸM-PRO" pitchFamily="50" charset="-128"/>
                  </a:endParaRPr>
                </a:p>
              </p:txBody>
            </p:sp>
            <p:sp>
              <p:nvSpPr>
                <p:cNvPr id="19" name="右矢印 18"/>
                <p:cNvSpPr/>
                <p:nvPr/>
              </p:nvSpPr>
              <p:spPr>
                <a:xfrm>
                  <a:off x="6098361" y="3945072"/>
                  <a:ext cx="188961" cy="382555"/>
                </a:xfrm>
                <a:prstGeom prst="rightArrow">
                  <a:avLst/>
                </a:prstGeom>
                <a:solidFill>
                  <a:srgbClr val="92D05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</p:grpSp>
        <p:sp>
          <p:nvSpPr>
            <p:cNvPr id="10" name="フローチャート : 結合子 9"/>
            <p:cNvSpPr/>
            <p:nvPr/>
          </p:nvSpPr>
          <p:spPr>
            <a:xfrm>
              <a:off x="8126722" y="850641"/>
              <a:ext cx="902127" cy="957987"/>
            </a:xfrm>
            <a:prstGeom prst="flowChartConnector">
              <a:avLst/>
            </a:prstGeom>
            <a:ln w="19050">
              <a:solidFill>
                <a:srgbClr val="0070C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b="1" dirty="0">
                  <a:solidFill>
                    <a:srgbClr val="7030A0"/>
                  </a:solidFill>
                  <a:latin typeface="HG丸ｺﾞｼｯｸM-PRO" pitchFamily="50" charset="-128"/>
                  <a:ea typeface="HG丸ｺﾞｼｯｸM-PRO" pitchFamily="50" charset="-128"/>
                </a:rPr>
                <a:t>ケガの発見の遅れ</a:t>
              </a:r>
            </a:p>
          </p:txBody>
        </p:sp>
        <p:sp>
          <p:nvSpPr>
            <p:cNvPr id="11" name="フローチャート : 結合子 10"/>
            <p:cNvSpPr/>
            <p:nvPr/>
          </p:nvSpPr>
          <p:spPr>
            <a:xfrm>
              <a:off x="8135790" y="2412197"/>
              <a:ext cx="846547" cy="681627"/>
            </a:xfrm>
            <a:prstGeom prst="flowChartConnector">
              <a:avLst/>
            </a:prstGeom>
            <a:ln w="1905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b="1" dirty="0">
                  <a:solidFill>
                    <a:srgbClr val="7030A0"/>
                  </a:solidFill>
                  <a:latin typeface="HG丸ｺﾞｼｯｸM-PRO" pitchFamily="50" charset="-128"/>
                  <a:ea typeface="HG丸ｺﾞｼｯｸM-PRO" pitchFamily="50" charset="-128"/>
                </a:rPr>
                <a:t>感染</a:t>
              </a:r>
            </a:p>
          </p:txBody>
        </p:sp>
        <p:sp>
          <p:nvSpPr>
            <p:cNvPr id="12" name="フローチャート : 結合子 11"/>
            <p:cNvSpPr/>
            <p:nvPr/>
          </p:nvSpPr>
          <p:spPr>
            <a:xfrm>
              <a:off x="8135789" y="3429700"/>
              <a:ext cx="846548" cy="622150"/>
            </a:xfrm>
            <a:prstGeom prst="flowChartConnector">
              <a:avLst/>
            </a:prstGeom>
            <a:ln w="1905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b="1" dirty="0">
                  <a:solidFill>
                    <a:srgbClr val="7030A0"/>
                  </a:solidFill>
                  <a:latin typeface="HG丸ｺﾞｼｯｸM-PRO" pitchFamily="50" charset="-128"/>
                  <a:ea typeface="HG丸ｺﾞｼｯｸM-PRO" pitchFamily="50" charset="-128"/>
                </a:rPr>
                <a:t>潰瘍</a:t>
              </a:r>
            </a:p>
          </p:txBody>
        </p:sp>
        <p:sp>
          <p:nvSpPr>
            <p:cNvPr id="13" name="フローチャート : 結合子 12"/>
            <p:cNvSpPr/>
            <p:nvPr/>
          </p:nvSpPr>
          <p:spPr>
            <a:xfrm>
              <a:off x="8145014" y="4090178"/>
              <a:ext cx="837323" cy="630183"/>
            </a:xfrm>
            <a:prstGeom prst="flowChartConnector">
              <a:avLst/>
            </a:prstGeom>
            <a:ln w="1905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b="1" dirty="0">
                  <a:solidFill>
                    <a:srgbClr val="7030A0"/>
                  </a:solidFill>
                  <a:latin typeface="HG丸ｺﾞｼｯｸM-PRO" pitchFamily="50" charset="-128"/>
                  <a:ea typeface="HG丸ｺﾞｼｯｸM-PRO" pitchFamily="50" charset="-128"/>
                </a:rPr>
                <a:t>壊疽</a:t>
              </a:r>
            </a:p>
          </p:txBody>
        </p:sp>
        <p:sp>
          <p:nvSpPr>
            <p:cNvPr id="14" name="曲折矢印 13"/>
            <p:cNvSpPr/>
            <p:nvPr/>
          </p:nvSpPr>
          <p:spPr>
            <a:xfrm rot="10800000">
              <a:off x="8033830" y="4878778"/>
              <a:ext cx="576409" cy="647644"/>
            </a:xfrm>
            <a:prstGeom prst="bentArrow">
              <a:avLst>
                <a:gd name="adj1" fmla="val 19526"/>
                <a:gd name="adj2" fmla="val 25000"/>
                <a:gd name="adj3" fmla="val 25000"/>
                <a:gd name="adj4" fmla="val 43750"/>
              </a:avLst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30" name="図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44" y="6634547"/>
            <a:ext cx="2345230" cy="2411760"/>
          </a:xfrm>
          <a:prstGeom prst="rect">
            <a:avLst/>
          </a:prstGeom>
        </p:spPr>
      </p:pic>
      <p:sp>
        <p:nvSpPr>
          <p:cNvPr id="29" name="角丸四角形 28"/>
          <p:cNvSpPr/>
          <p:nvPr/>
        </p:nvSpPr>
        <p:spPr>
          <a:xfrm>
            <a:off x="648073" y="1159328"/>
            <a:ext cx="5373216" cy="496856"/>
          </a:xfrm>
          <a:prstGeom prst="roundRect">
            <a:avLst/>
          </a:prstGeom>
          <a:solidFill>
            <a:schemeClr val="bg1"/>
          </a:solidFill>
          <a:ln w="38100"/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血糖コントロール</a:t>
            </a:r>
            <a:r>
              <a:rPr lang="ja-JP" altLang="en-US" sz="24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が</a:t>
            </a:r>
            <a:r>
              <a:rPr lang="ja-JP" altLang="en-US" sz="24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できていないと</a:t>
            </a:r>
            <a:endParaRPr lang="ja-JP" altLang="en-US" sz="24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33" name="円/楕円 32"/>
          <p:cNvSpPr/>
          <p:nvPr/>
        </p:nvSpPr>
        <p:spPr>
          <a:xfrm>
            <a:off x="260647" y="188715"/>
            <a:ext cx="640871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sz="2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</a:t>
            </a:r>
            <a:r>
              <a:rPr lang="ja-JP" altLang="en-US" sz="2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と足病変</a:t>
            </a:r>
            <a:endParaRPr lang="en-US" altLang="ja-JP" sz="2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pic>
        <p:nvPicPr>
          <p:cNvPr id="31" name="Picture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19193" y="5284"/>
            <a:ext cx="438807" cy="43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74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1"/>
          <p:cNvSpPr txBox="1">
            <a:spLocks/>
          </p:cNvSpPr>
          <p:nvPr/>
        </p:nvSpPr>
        <p:spPr>
          <a:xfrm>
            <a:off x="260649" y="685441"/>
            <a:ext cx="6168616" cy="7558967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endParaRPr lang="en-US" altLang="ja-JP" sz="1600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ja-JP" altLang="en-US" sz="1700" dirty="0" smtClean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毎日足を観察しましょう。　</a:t>
            </a:r>
            <a:endParaRPr lang="en-US" altLang="ja-JP" sz="1700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・見えないところは鏡を使ったり、ご家族に協力して</a:t>
            </a:r>
            <a:endParaRPr lang="en-US" altLang="ja-JP" sz="1700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ja-JP" altLang="en-US" sz="17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もらいましょう。</a:t>
            </a:r>
            <a:endParaRPr lang="en-US" altLang="ja-JP" sz="1700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endParaRPr lang="en-US" altLang="ja-JP" sz="1700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ja-JP" altLang="en-US" sz="1700" dirty="0" smtClean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足は毎日きれいに洗い、水分をよく拭き取りましょう。</a:t>
            </a:r>
            <a:endParaRPr lang="en-US" altLang="ja-JP" sz="1700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・指の間もていねいに洗いましょう。</a:t>
            </a:r>
            <a:endParaRPr lang="en-US" altLang="ja-JP" sz="1700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・石鹸はよく泡立てて、優しく洗いましょう。</a:t>
            </a:r>
            <a:endParaRPr lang="en-US" altLang="ja-JP" sz="1700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ja-JP" altLang="en-US" sz="17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・</a:t>
            </a: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洗った後は水気をよく拭きとりましょう。</a:t>
            </a:r>
            <a:endParaRPr lang="en-US" altLang="ja-JP" sz="1700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・乾燥しているときは</a:t>
            </a:r>
            <a:r>
              <a:rPr lang="ja-JP" altLang="en-US" sz="1700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クリームで保湿</a:t>
            </a: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しましょう</a:t>
            </a:r>
            <a:r>
              <a:rPr lang="en-US" altLang="ja-JP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.</a:t>
            </a:r>
          </a:p>
          <a:p>
            <a:pPr marL="0" indent="0">
              <a:buFont typeface="Arial" pitchFamily="34" charset="0"/>
              <a:buNone/>
              <a:defRPr/>
            </a:pP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（指の間は、保湿クリームはさけましょう。）</a:t>
            </a:r>
            <a:endParaRPr lang="en-US" altLang="ja-JP" sz="1700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endParaRPr lang="en-US" altLang="ja-JP" sz="1700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ja-JP" altLang="en-US" sz="1700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爪は切り過ぎないようにしましょう。</a:t>
            </a:r>
            <a:endParaRPr lang="en-US" altLang="ja-JP" sz="1700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・深爪に注意しましょう。</a:t>
            </a:r>
            <a:endParaRPr lang="en-US" altLang="ja-JP" sz="1700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・</a:t>
            </a:r>
            <a:r>
              <a:rPr lang="ja-JP" altLang="en-US" sz="1700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爪の角は、深く切り落とさない</a:t>
            </a: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ようにしましょう。</a:t>
            </a:r>
            <a:endParaRPr lang="en-US" altLang="ja-JP" sz="1700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endParaRPr lang="en-US" altLang="ja-JP" sz="1700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  <a:defRPr/>
            </a:pPr>
            <a:r>
              <a:rPr lang="ja-JP" altLang="en-US" sz="1700" dirty="0" smtClean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自分</a:t>
            </a:r>
            <a:r>
              <a:rPr lang="ja-JP" altLang="en-US" sz="17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の足に合った靴をはきましょう。</a:t>
            </a:r>
            <a:endParaRPr lang="en-US" altLang="ja-JP" sz="17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  <a:defRPr/>
            </a:pPr>
            <a:r>
              <a:rPr lang="ja-JP" altLang="en-US" sz="17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・靴ずれに</a:t>
            </a:r>
            <a:r>
              <a:rPr lang="ja-JP" altLang="en-US" sz="17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注意しましょう。</a:t>
            </a:r>
            <a:endParaRPr lang="en-US" altLang="ja-JP" sz="17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  <a:defRPr/>
            </a:pPr>
            <a:r>
              <a:rPr lang="ja-JP" altLang="en-US" sz="17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・足</a:t>
            </a:r>
            <a:r>
              <a:rPr lang="ja-JP" altLang="en-US" sz="17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に合った靴を</a:t>
            </a: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選びましょう。</a:t>
            </a:r>
            <a:endParaRPr lang="en-US" altLang="ja-JP" sz="1700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  <a:defRPr/>
            </a:pPr>
            <a:r>
              <a:rPr lang="ja-JP" altLang="en-US" sz="17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・靴</a:t>
            </a:r>
            <a:r>
              <a:rPr lang="ja-JP" altLang="en-US" sz="17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の中に</a:t>
            </a: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異物</a:t>
            </a:r>
            <a:r>
              <a:rPr lang="ja-JP" altLang="en-US" sz="17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がないか、確認しましょう。</a:t>
            </a:r>
            <a:endParaRPr lang="en-US" altLang="ja-JP" sz="17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7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ja-JP" altLang="en-US" sz="1700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素足を避け、</a:t>
            </a:r>
            <a:r>
              <a:rPr lang="ja-JP" altLang="en-US" sz="17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靴下</a:t>
            </a: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を履いて、</a:t>
            </a:r>
            <a:r>
              <a:rPr lang="ja-JP" altLang="en-US" sz="17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傷</a:t>
            </a: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から足</a:t>
            </a:r>
            <a:r>
              <a:rPr lang="ja-JP" altLang="en-US" sz="17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を守りましょう。</a:t>
            </a:r>
            <a:endParaRPr lang="en-US" altLang="ja-JP" sz="17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・ 水虫の予防や足</a:t>
            </a:r>
            <a:r>
              <a:rPr lang="ja-JP" altLang="en-US" sz="17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の保護になります。</a:t>
            </a:r>
            <a:endParaRPr lang="en-US" altLang="ja-JP" sz="17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・ ５本指</a:t>
            </a:r>
            <a:r>
              <a:rPr lang="ja-JP" altLang="en-US" sz="17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靴下もお勧めです。</a:t>
            </a:r>
            <a:endParaRPr lang="en-US" altLang="ja-JP" sz="17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7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ja-JP" altLang="en-US" sz="1700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やけど</a:t>
            </a:r>
            <a:r>
              <a:rPr lang="ja-JP" altLang="en-US" sz="17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に注意しましょう。</a:t>
            </a:r>
            <a:endParaRPr lang="en-US" altLang="ja-JP" sz="17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ja-JP" altLang="en-US" sz="16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・ 湯たんぽやカイロなどでの</a:t>
            </a:r>
            <a:r>
              <a:rPr lang="ja-JP" altLang="en-US" sz="17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低温やけど</a:t>
            </a:r>
            <a:r>
              <a:rPr lang="ja-JP" altLang="en-US" sz="1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に 注意</a:t>
            </a:r>
            <a:r>
              <a:rPr lang="ja-JP" altLang="en-US" sz="17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しましょう</a:t>
            </a:r>
            <a:r>
              <a:rPr lang="ja-JP" altLang="en-US" sz="1700" dirty="0">
                <a:solidFill>
                  <a:schemeClr val="tx1"/>
                </a:solidFill>
              </a:rPr>
              <a:t>。</a:t>
            </a:r>
            <a:endParaRPr lang="en-US" altLang="ja-JP" sz="1700" dirty="0">
              <a:solidFill>
                <a:schemeClr val="tx1"/>
              </a:solidFill>
            </a:endParaRPr>
          </a:p>
          <a:p>
            <a:pPr marL="0" indent="0">
              <a:buFont typeface="Arial" pitchFamily="34" charset="0"/>
              <a:buNone/>
              <a:defRPr/>
            </a:pPr>
            <a:endParaRPr lang="en-US" altLang="ja-JP" sz="1600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endParaRPr lang="en-US" altLang="ja-JP" sz="1600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endParaRPr lang="en-US" altLang="ja-JP" sz="1600" dirty="0">
              <a:solidFill>
                <a:schemeClr val="tx1"/>
              </a:solidFill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5576" y="186245"/>
            <a:ext cx="838546" cy="797499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264" y="5881602"/>
            <a:ext cx="691826" cy="95508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517" y="7196729"/>
            <a:ext cx="648072" cy="591528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781" y="7492493"/>
            <a:ext cx="1362642" cy="823923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216" y="8676456"/>
            <a:ext cx="824923" cy="471385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272" y="1234229"/>
            <a:ext cx="768017" cy="106595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513" y="2588217"/>
            <a:ext cx="561787" cy="1287427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525" y="4172393"/>
            <a:ext cx="730517" cy="869156"/>
          </a:xfrm>
          <a:prstGeom prst="rect">
            <a:avLst/>
          </a:prstGeom>
        </p:spPr>
      </p:pic>
      <p:grpSp>
        <p:nvGrpSpPr>
          <p:cNvPr id="14" name="グループ化 13"/>
          <p:cNvGrpSpPr/>
          <p:nvPr/>
        </p:nvGrpSpPr>
        <p:grpSpPr>
          <a:xfrm>
            <a:off x="5603597" y="4514579"/>
            <a:ext cx="946350" cy="642463"/>
            <a:chOff x="2699792" y="539899"/>
            <a:chExt cx="2084238" cy="1313706"/>
          </a:xfrm>
        </p:grpSpPr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3905" y="548680"/>
              <a:ext cx="1000125" cy="1304925"/>
            </a:xfrm>
            <a:prstGeom prst="rect">
              <a:avLst/>
            </a:prstGeom>
          </p:spPr>
        </p:pic>
        <p:pic>
          <p:nvPicPr>
            <p:cNvPr id="16" name="図 1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9792" y="539899"/>
              <a:ext cx="1000125" cy="1304925"/>
            </a:xfrm>
            <a:prstGeom prst="rect">
              <a:avLst/>
            </a:prstGeom>
          </p:spPr>
        </p:pic>
      </p:grpSp>
      <p:sp>
        <p:nvSpPr>
          <p:cNvPr id="19" name="円/楕円 18"/>
          <p:cNvSpPr/>
          <p:nvPr/>
        </p:nvSpPr>
        <p:spPr>
          <a:xfrm>
            <a:off x="260647" y="265077"/>
            <a:ext cx="6408712" cy="70652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足を守るためのポイント</a:t>
            </a:r>
            <a:endParaRPr lang="en-US" altLang="ja-JP" sz="2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  <p:pic>
        <p:nvPicPr>
          <p:cNvPr id="17" name="Picture 15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401274" y="54666"/>
            <a:ext cx="398915" cy="39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04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96</Words>
  <Application>Microsoft Office PowerPoint</Application>
  <PresentationFormat>画面に合わせる (4:3)</PresentationFormat>
  <Paragraphs>48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HG丸ｺﾞｼｯｸM-PRO</vt:lpstr>
      <vt:lpstr>ＭＳ Ｐゴシック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foot</dc:creator>
  <cp:lastModifiedBy>wakui</cp:lastModifiedBy>
  <cp:revision>32</cp:revision>
  <cp:lastPrinted>2014-09-05T03:13:05Z</cp:lastPrinted>
  <dcterms:created xsi:type="dcterms:W3CDTF">2014-06-02T03:55:27Z</dcterms:created>
  <dcterms:modified xsi:type="dcterms:W3CDTF">2017-04-05T07:08:42Z</dcterms:modified>
</cp:coreProperties>
</file>