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60" r:id="rId3"/>
  </p:sldIdLst>
  <p:sldSz cx="6858000" cy="9906000" type="A4"/>
  <p:notesSz cx="6805613" cy="9939338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2334" y="4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A9B98301-3C81-8D4F-A7C8-22AA4A96BE41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478CED2E-E2DE-D348-B6DD-6AE14574F50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581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9476B07A-23E4-1740-82EA-0F217ABD4CF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65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AC6128A7-304F-A446-9586-3F1E8C02B1A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5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128A7-304F-A446-9586-3F1E8C02B1A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725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1966-2D02-468D-AF41-1C573916AC58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421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99078-6F40-4407-BB2C-FAF78111962B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0728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7F7-7966-45E9-AE11-6913A8C7AF6D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092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1997-3012-4CB4-BDA5-622E4A8B7796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83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0116-CDCE-4124-986D-97482E1837AF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6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D646-DC24-46AB-9534-763C996CF104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4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538C-85E4-48DC-A725-2D702EA999DC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02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12DFF-8C49-45B5-BAD9-D9F8D0907FBF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86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F8AF-35AD-47D8-9257-234C8E1BC981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53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C7EF-ABB8-4302-8E22-C42A6A99D486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20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E1A6-42EF-4C36-9B2B-787FE4924AFD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317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7F36-DBE6-4111-856E-E6CABD4C3CA2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 smtClean="0"/>
              <a:t>独立行政法人国立国際医療研究センター病院　糖尿病内分泌代謝科　 </a:t>
            </a:r>
            <a:r>
              <a:rPr kumimoji="1" lang="en-US" altLang="ja-JP" smtClean="0"/>
              <a:t>CDEJ</a:t>
            </a:r>
            <a:r>
              <a:rPr kumimoji="1" lang="ja-JP" altLang="en-US" smtClean="0"/>
              <a:t>　</a:t>
            </a:r>
            <a:r>
              <a:rPr kumimoji="1" lang="en-US" altLang="ja-JP" smtClean="0"/>
              <a:t>2014</a:t>
            </a:r>
            <a:r>
              <a:rPr kumimoji="1" lang="ja-JP" altLang="en-US" smtClean="0"/>
              <a:t>年</a:t>
            </a:r>
            <a:r>
              <a:rPr kumimoji="1" lang="en-US" altLang="ja-JP" smtClean="0"/>
              <a:t>8</a:t>
            </a:r>
            <a:r>
              <a:rPr kumimoji="1" lang="ja-JP" altLang="en-US" smtClean="0"/>
              <a:t>月</a:t>
            </a:r>
            <a:r>
              <a:rPr kumimoji="1" lang="en-US" altLang="ja-JP" smtClean="0"/>
              <a:t>12</a:t>
            </a:r>
            <a:r>
              <a:rPr kumimoji="1" lang="ja-JP" altLang="en-US" smtClean="0"/>
              <a:t>日作成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CDF9C-0DC7-D34B-9EBA-C76EDCE6CC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14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441277"/>
            <a:ext cx="6172200" cy="8903395"/>
          </a:xfrm>
        </p:spPr>
        <p:txBody>
          <a:bodyPr vert="horz">
            <a:noAutofit/>
          </a:bodyPr>
          <a:lstStyle/>
          <a:p>
            <a:pPr marL="0" indent="0">
              <a:buNone/>
            </a:pPr>
            <a:r>
              <a:rPr lang="ja-JP" altLang="en-US" sz="2400" b="1" dirty="0" smtClean="0">
                <a:latin typeface="HG丸ｺﾞｼｯｸM-PRO"/>
                <a:ea typeface="HG丸ｺﾞｼｯｸM-PRO"/>
                <a:cs typeface="HG丸ｺﾞｼｯｸM-PRO"/>
              </a:rPr>
              <a:t>　　　　</a:t>
            </a:r>
            <a:endParaRPr lang="en-US" altLang="ja-JP" sz="24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endParaRPr lang="en-US" altLang="ja-JP" sz="11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★</a:t>
            </a:r>
            <a:r>
              <a:rPr lang="ja-JP" altLang="ja-JP" sz="1800" b="1" dirty="0" smtClean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歯</a:t>
            </a:r>
            <a:r>
              <a:rPr lang="ja-JP" altLang="ja-JP" sz="1800" b="1" dirty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周病って何？</a:t>
            </a:r>
            <a:endParaRPr lang="en-US" altLang="ja-JP" sz="1800" b="1" dirty="0">
              <a:solidFill>
                <a:schemeClr val="accent1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を支えている周りの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組織（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歯ぐき）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の病気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です。歯周ポケット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に細菌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入り込む慢性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の感染症です。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虫歯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のような痛みがないので、つい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放って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おきがちになりますが、進行すると歯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を支えられなくなり歯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が抜けてしまいます。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が抜けると、食べ物をしっかり噛めなくなり、内臓に悪影響が出たり、食べる楽しみが減ったりします。また、会話が楽しめなくなります。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en-US" altLang="ja-JP" sz="1800" dirty="0">
                <a:latin typeface="HG丸ｺﾞｼｯｸM-PRO"/>
                <a:ea typeface="HG丸ｺﾞｼｯｸM-PRO"/>
                <a:cs typeface="HG丸ｺﾞｼｯｸM-PRO"/>
              </a:rPr>
              <a:t> </a:t>
            </a:r>
          </a:p>
          <a:p>
            <a:pPr marL="0" indent="0">
              <a:buNone/>
            </a:pPr>
            <a:r>
              <a:rPr lang="ja-JP" altLang="en-US" sz="1800" b="1" dirty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★</a:t>
            </a:r>
            <a:r>
              <a:rPr lang="ja-JP" altLang="ja-JP" sz="1800" b="1" dirty="0" smtClean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糖尿病</a:t>
            </a:r>
            <a:r>
              <a:rPr lang="ja-JP" altLang="ja-JP" sz="1800" b="1" dirty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と歯周病の関係</a:t>
            </a:r>
            <a:endParaRPr lang="en-US" altLang="ja-JP" sz="1800" b="1" dirty="0">
              <a:solidFill>
                <a:schemeClr val="accent1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血糖値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が高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いと感染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が起こりやすく、歯周病にもなりやすくなります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逆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に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、</a:t>
            </a:r>
            <a:r>
              <a:rPr lang="ja-JP" altLang="en-US" sz="1800" dirty="0">
                <a:latin typeface="HG丸ｺﾞｼｯｸM-PRO"/>
                <a:ea typeface="HG丸ｺﾞｼｯｸM-PRO"/>
                <a:cs typeface="HG丸ｺﾞｼｯｸM-PRO"/>
              </a:rPr>
              <a:t>歯周病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にかかる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と血糖値が高くなり、糖尿病のコントロールが悪くなります。また、歯の健康が保たれていないと、糖尿病の大切な治療である食事療法が十分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に行えなく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なります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b="1" dirty="0" smtClean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★</a:t>
            </a:r>
            <a:r>
              <a:rPr lang="ja-JP" altLang="ja-JP" sz="1800" b="1" dirty="0" smtClean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歯</a:t>
            </a:r>
            <a:r>
              <a:rPr lang="ja-JP" altLang="ja-JP" sz="1800" b="1" dirty="0">
                <a:solidFill>
                  <a:schemeClr val="accent1"/>
                </a:solidFill>
                <a:latin typeface="HG丸ｺﾞｼｯｸM-PRO"/>
                <a:ea typeface="HG丸ｺﾞｼｯｸM-PRO"/>
                <a:cs typeface="HG丸ｺﾞｼｯｸM-PRO"/>
              </a:rPr>
              <a:t>周病の予防と治療</a:t>
            </a:r>
            <a:endParaRPr lang="en-US" altLang="ja-JP" sz="1800" dirty="0">
              <a:solidFill>
                <a:schemeClr val="accent1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b="1" dirty="0" smtClean="0">
                <a:latin typeface="HG丸ｺﾞｼｯｸM-PRO"/>
                <a:ea typeface="HG丸ｺﾞｼｯｸM-PRO"/>
                <a:cs typeface="HG丸ｺﾞｼｯｸM-PRO"/>
              </a:rPr>
              <a:t>＜</a:t>
            </a:r>
            <a:r>
              <a:rPr lang="ja-JP" altLang="en-US" sz="1800" b="1" dirty="0">
                <a:latin typeface="HG丸ｺﾞｼｯｸM-PRO"/>
                <a:ea typeface="HG丸ｺﾞｼｯｸM-PRO"/>
                <a:cs typeface="HG丸ｺﾞｼｯｸM-PRO"/>
              </a:rPr>
              <a:t>まずは</a:t>
            </a:r>
            <a:r>
              <a:rPr lang="ja-JP" altLang="ja-JP" sz="1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歯磨き</a:t>
            </a:r>
            <a:r>
              <a:rPr lang="ja-JP" altLang="en-US" sz="1800" b="1" dirty="0" smtClean="0">
                <a:latin typeface="HG丸ｺﾞｼｯｸM-PRO"/>
                <a:ea typeface="HG丸ｺﾞｼｯｸM-PRO"/>
                <a:cs typeface="HG丸ｺﾞｼｯｸM-PRO"/>
              </a:rPr>
              <a:t>です</a:t>
            </a:r>
            <a:r>
              <a:rPr lang="ja-JP" altLang="ja-JP" sz="1800" b="1" dirty="0" smtClean="0">
                <a:latin typeface="HG丸ｺﾞｼｯｸM-PRO"/>
                <a:ea typeface="HG丸ｺﾞｼｯｸM-PRO"/>
                <a:cs typeface="HG丸ｺﾞｼｯｸM-PRO"/>
              </a:rPr>
              <a:t>＞</a:t>
            </a:r>
            <a:endParaRPr lang="en-US" altLang="ja-JP" sz="1800" b="1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周病の予防のためには、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プラークコントロール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が大切です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プラークとは、歯垢と呼ばれる歯の表面に</a:t>
            </a:r>
            <a:r>
              <a:rPr lang="ja-JP" altLang="en-US" sz="1800" dirty="0" err="1" smtClean="0">
                <a:latin typeface="HG丸ｺﾞｼｯｸM-PRO"/>
                <a:ea typeface="HG丸ｺﾞｼｯｸM-PRO"/>
                <a:cs typeface="HG丸ｺﾞｼｯｸM-PRO"/>
              </a:rPr>
              <a:t>付いた食べかすと</a:t>
            </a:r>
            <a:r>
              <a:rPr lang="ja-JP" altLang="en-US" sz="1800" dirty="0">
                <a:latin typeface="HG丸ｺﾞｼｯｸM-PRO"/>
                <a:ea typeface="HG丸ｺﾞｼｯｸM-PRO"/>
                <a:cs typeface="HG丸ｺﾞｼｯｸM-PRO"/>
              </a:rPr>
              <a:t>細菌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の塊です。プラークを放っておくと、虫歯や歯周病の原因となり、やがて歯石へと変化します。歯石はとても固いので、歯磨きでは除去できません。歯科での除去が必要です。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歯磨き粉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は歯周病の予防には必ずしも必要ではありませんが、口臭を押さえ、歯を白く保てます。使い過ぎは歯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の</a:t>
            </a:r>
            <a:r>
              <a:rPr lang="ja-JP" altLang="en-US" sz="1800" dirty="0">
                <a:latin typeface="HG丸ｺﾞｼｯｸM-PRO"/>
                <a:ea typeface="HG丸ｺﾞｼｯｸM-PRO"/>
                <a:cs typeface="HG丸ｺﾞｼｯｸM-PRO"/>
              </a:rPr>
              <a:t>表面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を傷つけてしまい、また、さっぱりすることで歯を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良く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磨けた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と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感じてしまうため、注意が必要です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242007" y="132732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と口の中の健康</a:t>
            </a:r>
            <a:endParaRPr lang="en-US" altLang="ja-JP" sz="2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13" y="5930300"/>
            <a:ext cx="806706" cy="904294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7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5445" y="28399"/>
            <a:ext cx="398915" cy="3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860" y="7768042"/>
            <a:ext cx="2619375" cy="1362075"/>
          </a:xfrm>
          <a:prstGeom prst="rect">
            <a:avLst/>
          </a:prstGeom>
        </p:spPr>
      </p:pic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441277"/>
            <a:ext cx="6172200" cy="8903395"/>
          </a:xfrm>
        </p:spPr>
        <p:txBody>
          <a:bodyPr vert="horz">
            <a:noAutofit/>
          </a:bodyPr>
          <a:lstStyle/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歯間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ブラシ、デンタルフロスなどを使って、歯と歯の間をしっかり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掃除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しましょう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毎食後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の歯磨きが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理想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難しい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場合は一日１回就眠前にしっかり磨きましょう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入れ歯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も毎晩外して、歯と同じように歯ブラシでしっかり磨きます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　</a:t>
            </a:r>
            <a:r>
              <a:rPr lang="ja-JP" altLang="ja-JP" sz="1800" b="1" dirty="0" smtClean="0">
                <a:latin typeface="HG丸ｺﾞｼｯｸM-PRO"/>
                <a:ea typeface="HG丸ｺﾞｼｯｸM-PRO"/>
                <a:cs typeface="HG丸ｺﾞｼｯｸM-PRO"/>
              </a:rPr>
              <a:t>＜</a:t>
            </a:r>
            <a:r>
              <a:rPr lang="ja-JP" altLang="en-US" sz="1800" b="1" dirty="0" smtClean="0">
                <a:latin typeface="HG丸ｺﾞｼｯｸM-PRO"/>
                <a:ea typeface="HG丸ｺﾞｼｯｸM-PRO"/>
                <a:cs typeface="HG丸ｺﾞｼｯｸM-PRO"/>
              </a:rPr>
              <a:t>定期的な</a:t>
            </a:r>
            <a:r>
              <a:rPr lang="ja-JP" altLang="ja-JP" sz="1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歯科受診</a:t>
            </a:r>
            <a:r>
              <a:rPr lang="ja-JP" altLang="en-US" sz="1800" b="1" dirty="0" smtClean="0">
                <a:latin typeface="HG丸ｺﾞｼｯｸM-PRO"/>
                <a:ea typeface="HG丸ｺﾞｼｯｸM-PRO"/>
                <a:cs typeface="HG丸ｺﾞｼｯｸM-PRO"/>
              </a:rPr>
              <a:t>をしましょう</a:t>
            </a:r>
            <a:r>
              <a:rPr lang="ja-JP" altLang="ja-JP" sz="1800" b="1" dirty="0" smtClean="0">
                <a:latin typeface="HG丸ｺﾞｼｯｸM-PRO"/>
                <a:ea typeface="HG丸ｺﾞｼｯｸM-PRO"/>
                <a:cs typeface="HG丸ｺﾞｼｯｸM-PRO"/>
              </a:rPr>
              <a:t>＞</a:t>
            </a:r>
            <a:endParaRPr lang="en-US" altLang="ja-JP" sz="1800" b="1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歯周病の治療には、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歯科医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への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受診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が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必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要です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症状がなくても、年に３〜４回は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定期的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に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受診が必要です。具体的にはかかり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つ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けの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歯科医の指示を守ってください。適切な歯磨きの方法をしっかり教えてもらうことも大切です。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歯科に受診する時は、糖尿病であること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と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、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治療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内容を伝えましょう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b="1" dirty="0" smtClean="0">
                <a:latin typeface="HG丸ｺﾞｼｯｸM-PRO"/>
                <a:ea typeface="HG丸ｺﾞｼｯｸM-PRO"/>
                <a:cs typeface="HG丸ｺﾞｼｯｸM-PRO"/>
              </a:rPr>
              <a:t>＜</a:t>
            </a:r>
            <a:r>
              <a:rPr lang="ja-JP" altLang="ja-JP" sz="1800" b="1" dirty="0">
                <a:latin typeface="HG丸ｺﾞｼｯｸM-PRO"/>
                <a:ea typeface="HG丸ｺﾞｼｯｸM-PRO"/>
                <a:cs typeface="HG丸ｺﾞｼｯｸM-PRO"/>
              </a:rPr>
              <a:t>その他の生活習慣の見直し＞</a:t>
            </a:r>
            <a:endParaRPr lang="en-US" altLang="ja-JP" sz="1800" b="1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禁煙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も大切です。喫煙による血流障害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は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組織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への栄養、酸素供給の低下や細菌へ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の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lvl="0" indent="0">
              <a:buNone/>
            </a:pP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抵抗力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を弱めます。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・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食習慣を見直しましょう。間食が多い、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甘い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もの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を好むと歯周病のリスクを高めます。</a:t>
            </a:r>
            <a:endParaRPr lang="en-US" altLang="ja-JP" sz="1800" dirty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・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爪楊枝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は使用しない。歯肉をいためて歯と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歯</a:t>
            </a:r>
            <a:endParaRPr lang="en-US" altLang="ja-JP" sz="18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marL="0" indent="0">
              <a:buNone/>
            </a:pP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en-US" sz="1800" dirty="0" smtClean="0">
                <a:latin typeface="HG丸ｺﾞｼｯｸM-PRO"/>
                <a:ea typeface="HG丸ｺﾞｼｯｸM-PRO"/>
                <a:cs typeface="HG丸ｺﾞｼｯｸM-PRO"/>
              </a:rPr>
              <a:t>　　　　　</a:t>
            </a:r>
            <a:r>
              <a:rPr lang="ja-JP" altLang="ja-JP" sz="1800" dirty="0" smtClean="0">
                <a:latin typeface="HG丸ｺﾞｼｯｸM-PRO"/>
                <a:ea typeface="HG丸ｺﾞｼｯｸM-PRO"/>
                <a:cs typeface="HG丸ｺﾞｼｯｸM-PRO"/>
              </a:rPr>
              <a:t>の</a:t>
            </a:r>
            <a:r>
              <a:rPr lang="ja-JP" altLang="ja-JP" sz="1800" dirty="0">
                <a:latin typeface="HG丸ｺﾞｼｯｸM-PRO"/>
                <a:ea typeface="HG丸ｺﾞｼｯｸM-PRO"/>
                <a:cs typeface="HG丸ｺﾞｼｯｸM-PRO"/>
              </a:rPr>
              <a:t>間が広がります。</a:t>
            </a:r>
            <a:r>
              <a:rPr lang="en-US" altLang="ja-JP" sz="1800" dirty="0" smtClean="0">
                <a:effectLst/>
                <a:latin typeface="HG丸ｺﾞｼｯｸM-PRO"/>
                <a:ea typeface="HG丸ｺﾞｼｯｸM-PRO"/>
                <a:cs typeface="HG丸ｺﾞｼｯｸM-PRO"/>
              </a:rPr>
              <a:t> </a:t>
            </a:r>
          </a:p>
          <a:p>
            <a:pPr marL="0" indent="0">
              <a:buNone/>
            </a:pPr>
            <a:r>
              <a:rPr lang="en-US" altLang="ja-JP" sz="1800" dirty="0">
                <a:latin typeface="HG丸ｺﾞｼｯｸM-PRO"/>
                <a:ea typeface="HG丸ｺﾞｼｯｸM-PRO"/>
                <a:cs typeface="HG丸ｺﾞｼｯｸM-PRO"/>
              </a:rPr>
              <a:t> </a:t>
            </a:r>
          </a:p>
        </p:txBody>
      </p:sp>
      <p:sp>
        <p:nvSpPr>
          <p:cNvPr id="2" name="雲形吹き出し 1"/>
          <p:cNvSpPr/>
          <p:nvPr/>
        </p:nvSpPr>
        <p:spPr>
          <a:xfrm>
            <a:off x="147765" y="8333077"/>
            <a:ext cx="3873613" cy="1478078"/>
          </a:xfrm>
          <a:prstGeom prst="cloudCallout">
            <a:avLst>
              <a:gd name="adj1" fmla="val 56405"/>
              <a:gd name="adj2" fmla="val 1087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ja-JP" sz="14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rPr>
              <a:t>歯周病が治り</a:t>
            </a: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rPr>
              <a:t>、</a:t>
            </a:r>
            <a:r>
              <a:rPr lang="ja-JP" altLang="ja-JP" sz="14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rPr>
              <a:t>血糖コントロールが良くなったという報告もあります。口の中の健康を維持し、楽しい生活を送りましょう</a:t>
            </a:r>
            <a:r>
              <a:rPr lang="ja-JP" altLang="ja-JP" sz="1400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rPr>
              <a:t>！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50" y="5389104"/>
            <a:ext cx="1165041" cy="112568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0" y="6867131"/>
            <a:ext cx="1007604" cy="100760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525789"/>
            <a:ext cx="1409700" cy="1247775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CDF9C-0DC7-D34B-9EBA-C76EDCE6CC5E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8661" y="28193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4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92</Words>
  <Application>Microsoft Office PowerPoint</Application>
  <PresentationFormat>A4 210 x 297 mm</PresentationFormat>
  <Paragraphs>39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wakui akiko</dc:creator>
  <cp:lastModifiedBy>wakui</cp:lastModifiedBy>
  <cp:revision>23</cp:revision>
  <cp:lastPrinted>2014-11-13T07:05:24Z</cp:lastPrinted>
  <dcterms:created xsi:type="dcterms:W3CDTF">2014-08-12T10:27:49Z</dcterms:created>
  <dcterms:modified xsi:type="dcterms:W3CDTF">2017-04-05T07:10:58Z</dcterms:modified>
</cp:coreProperties>
</file>