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sldIdLst>
    <p:sldId id="268" r:id="rId5"/>
    <p:sldId id="270" r:id="rId6"/>
    <p:sldId id="263" r:id="rId7"/>
    <p:sldId id="269" r:id="rId8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9933FF"/>
    <a:srgbClr val="FF0000"/>
    <a:srgbClr val="0000CC"/>
    <a:srgbClr val="00FF00"/>
    <a:srgbClr val="FF33CC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B07FFB-8C23-3041-A9AC-9B65749D54CC}" v="4" dt="2025-04-08T07:58:35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94674"/>
  </p:normalViewPr>
  <p:slideViewPr>
    <p:cSldViewPr>
      <p:cViewPr varScale="1">
        <p:scale>
          <a:sx n="106" d="100"/>
          <a:sy n="106" d="100"/>
        </p:scale>
        <p:origin x="2320" y="19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22EF9780-74BC-774B-9CE3-DAEAE1E2ADB1}"/>
    <pc:docChg chg="undo custSel modSld modMainMaster modNotesMaster">
      <pc:chgData name="稲垣 典子" userId="75e47cb5-aee2-4599-8dc9-4d0088e0ed8e" providerId="ADAL" clId="{22EF9780-74BC-774B-9CE3-DAEAE1E2ADB1}" dt="2024-12-16T06:33:38.908" v="950" actId="20577"/>
      <pc:docMkLst>
        <pc:docMk/>
      </pc:docMkLst>
      <pc:sldChg chg="addSp delSp modSp mod modNotes">
        <pc:chgData name="稲垣 典子" userId="75e47cb5-aee2-4599-8dc9-4d0088e0ed8e" providerId="ADAL" clId="{22EF9780-74BC-774B-9CE3-DAEAE1E2ADB1}" dt="2024-12-16T06:33:35.463" v="948" actId="20577"/>
        <pc:sldMkLst>
          <pc:docMk/>
          <pc:sldMk cId="3896749924" sldId="263"/>
        </pc:sldMkLst>
      </pc:sldChg>
      <pc:sldChg chg="modSp mod modNotes">
        <pc:chgData name="稲垣 典子" userId="75e47cb5-aee2-4599-8dc9-4d0088e0ed8e" providerId="ADAL" clId="{22EF9780-74BC-774B-9CE3-DAEAE1E2ADB1}" dt="2024-12-16T06:33:25.004" v="944" actId="20577"/>
        <pc:sldMkLst>
          <pc:docMk/>
          <pc:sldMk cId="513197596" sldId="268"/>
        </pc:sldMkLst>
      </pc:sldChg>
      <pc:sldChg chg="addSp delSp modSp mod modNotes">
        <pc:chgData name="稲垣 典子" userId="75e47cb5-aee2-4599-8dc9-4d0088e0ed8e" providerId="ADAL" clId="{22EF9780-74BC-774B-9CE3-DAEAE1E2ADB1}" dt="2024-12-16T06:33:38.908" v="950" actId="20577"/>
        <pc:sldMkLst>
          <pc:docMk/>
          <pc:sldMk cId="2616002187" sldId="269"/>
        </pc:sldMkLst>
      </pc:sldChg>
      <pc:sldChg chg="modSp mod modNotes">
        <pc:chgData name="稲垣 典子" userId="75e47cb5-aee2-4599-8dc9-4d0088e0ed8e" providerId="ADAL" clId="{22EF9780-74BC-774B-9CE3-DAEAE1E2ADB1}" dt="2024-12-16T06:33:30.572" v="946" actId="20577"/>
        <pc:sldMkLst>
          <pc:docMk/>
          <pc:sldMk cId="2166822938" sldId="270"/>
        </pc:sldMkLst>
      </pc:sldChg>
      <pc:sldMasterChg chg="modSp modSldLayout">
        <pc:chgData name="稲垣 典子" userId="75e47cb5-aee2-4599-8dc9-4d0088e0ed8e" providerId="ADAL" clId="{22EF9780-74BC-774B-9CE3-DAEAE1E2ADB1}" dt="2024-12-12T08:32:20.340" v="0"/>
        <pc:sldMasterMkLst>
          <pc:docMk/>
          <pc:sldMasterMk cId="0" sldId="2147483648"/>
        </pc:sldMasterMkLst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49"/>
          </pc:sldLayoutMkLst>
        </pc:sldLayoutChg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51"/>
          </pc:sldLayoutMkLst>
        </pc:sldLayoutChg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52"/>
          </pc:sldLayoutMkLst>
        </pc:sldLayoutChg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53"/>
          </pc:sldLayoutMkLst>
        </pc:sldLayoutChg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56"/>
          </pc:sldLayoutMkLst>
        </pc:sldLayoutChg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57"/>
          </pc:sldLayoutMkLst>
        </pc:sldLayoutChg>
        <pc:sldLayoutChg chg="modSp">
          <pc:chgData name="稲垣 典子" userId="75e47cb5-aee2-4599-8dc9-4d0088e0ed8e" providerId="ADAL" clId="{22EF9780-74BC-774B-9CE3-DAEAE1E2ADB1}" dt="2024-12-12T08:32:20.340" v="0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稲垣 典子" userId="75e47cb5-aee2-4599-8dc9-4d0088e0ed8e" providerId="ADAL" clId="{71F47EAA-8BE3-F54A-A0EC-2BF999AC5131}"/>
    <pc:docChg chg="undo custSel modSld">
      <pc:chgData name="稲垣 典子" userId="75e47cb5-aee2-4599-8dc9-4d0088e0ed8e" providerId="ADAL" clId="{71F47EAA-8BE3-F54A-A0EC-2BF999AC5131}" dt="2024-12-13T08:00:34.164" v="555" actId="255"/>
      <pc:docMkLst>
        <pc:docMk/>
      </pc:docMkLst>
      <pc:sldChg chg="addSp delSp modSp mod">
        <pc:chgData name="稲垣 典子" userId="75e47cb5-aee2-4599-8dc9-4d0088e0ed8e" providerId="ADAL" clId="{71F47EAA-8BE3-F54A-A0EC-2BF999AC5131}" dt="2024-12-13T06:27:02.818" v="390" actId="20577"/>
        <pc:sldMkLst>
          <pc:docMk/>
          <pc:sldMk cId="3896749924" sldId="263"/>
        </pc:sldMkLst>
      </pc:sldChg>
      <pc:sldChg chg="addSp delSp modSp mod">
        <pc:chgData name="稲垣 典子" userId="75e47cb5-aee2-4599-8dc9-4d0088e0ed8e" providerId="ADAL" clId="{71F47EAA-8BE3-F54A-A0EC-2BF999AC5131}" dt="2024-12-13T07:16:20.675" v="489" actId="255"/>
        <pc:sldMkLst>
          <pc:docMk/>
          <pc:sldMk cId="513197596" sldId="268"/>
        </pc:sldMkLst>
      </pc:sldChg>
      <pc:sldChg chg="addSp delSp modSp mod">
        <pc:chgData name="稲垣 典子" userId="75e47cb5-aee2-4599-8dc9-4d0088e0ed8e" providerId="ADAL" clId="{71F47EAA-8BE3-F54A-A0EC-2BF999AC5131}" dt="2024-12-13T06:28:42.703" v="434" actId="20577"/>
        <pc:sldMkLst>
          <pc:docMk/>
          <pc:sldMk cId="2616002187" sldId="269"/>
        </pc:sldMkLst>
      </pc:sldChg>
      <pc:sldChg chg="addSp delSp modSp mod">
        <pc:chgData name="稲垣 典子" userId="75e47cb5-aee2-4599-8dc9-4d0088e0ed8e" providerId="ADAL" clId="{71F47EAA-8BE3-F54A-A0EC-2BF999AC5131}" dt="2024-12-13T08:00:34.164" v="555" actId="255"/>
        <pc:sldMkLst>
          <pc:docMk/>
          <pc:sldMk cId="2166822938" sldId="270"/>
        </pc:sldMkLst>
      </pc:sldChg>
    </pc:docChg>
  </pc:docChgLst>
  <pc:docChgLst>
    <pc:chgData name="稲垣 典子" userId="75e47cb5-aee2-4599-8dc9-4d0088e0ed8e" providerId="ADAL" clId="{2EB07FFB-8C23-3041-A9AC-9B65749D54CC}"/>
    <pc:docChg chg="custSel modSld">
      <pc:chgData name="稲垣 典子" userId="75e47cb5-aee2-4599-8dc9-4d0088e0ed8e" providerId="ADAL" clId="{2EB07FFB-8C23-3041-A9AC-9B65749D54CC}" dt="2025-04-08T07:58:35.096" v="12"/>
      <pc:docMkLst>
        <pc:docMk/>
      </pc:docMkLst>
      <pc:sldChg chg="addSp delSp modSp mod">
        <pc:chgData name="稲垣 典子" userId="75e47cb5-aee2-4599-8dc9-4d0088e0ed8e" providerId="ADAL" clId="{2EB07FFB-8C23-3041-A9AC-9B65749D54CC}" dt="2025-04-08T07:58:31.830" v="10"/>
        <pc:sldMkLst>
          <pc:docMk/>
          <pc:sldMk cId="3896749924" sldId="263"/>
        </pc:sldMkLst>
        <pc:spChg chg="add mod">
          <ac:chgData name="稲垣 典子" userId="75e47cb5-aee2-4599-8dc9-4d0088e0ed8e" providerId="ADAL" clId="{2EB07FFB-8C23-3041-A9AC-9B65749D54CC}" dt="2025-04-08T07:58:31.830" v="10"/>
          <ac:spMkLst>
            <pc:docMk/>
            <pc:sldMk cId="3896749924" sldId="263"/>
            <ac:spMk id="3" creationId="{4833E691-7255-FC11-18E7-85F60CAEC7CE}"/>
          </ac:spMkLst>
        </pc:spChg>
        <pc:spChg chg="del">
          <ac:chgData name="稲垣 典子" userId="75e47cb5-aee2-4599-8dc9-4d0088e0ed8e" providerId="ADAL" clId="{2EB07FFB-8C23-3041-A9AC-9B65749D54CC}" dt="2025-04-08T07:58:20.037" v="5" actId="478"/>
          <ac:spMkLst>
            <pc:docMk/>
            <pc:sldMk cId="3896749924" sldId="263"/>
            <ac:spMk id="5" creationId="{1055D5F8-F570-BB56-6068-CC4DAFC26BFC}"/>
          </ac:spMkLst>
        </pc:spChg>
        <pc:picChg chg="del">
          <ac:chgData name="稲垣 典子" userId="75e47cb5-aee2-4599-8dc9-4d0088e0ed8e" providerId="ADAL" clId="{2EB07FFB-8C23-3041-A9AC-9B65749D54CC}" dt="2025-04-08T07:58:18.442" v="4" actId="478"/>
          <ac:picMkLst>
            <pc:docMk/>
            <pc:sldMk cId="3896749924" sldId="263"/>
            <ac:picMk id="4" creationId="{3A26BDA4-1A27-AC0E-9D8C-1DD83BEAF4AA}"/>
          </ac:picMkLst>
        </pc:picChg>
        <pc:picChg chg="add mod">
          <ac:chgData name="稲垣 典子" userId="75e47cb5-aee2-4599-8dc9-4d0088e0ed8e" providerId="ADAL" clId="{2EB07FFB-8C23-3041-A9AC-9B65749D54CC}" dt="2025-04-08T07:58:31.830" v="10"/>
          <ac:picMkLst>
            <pc:docMk/>
            <pc:sldMk cId="3896749924" sldId="263"/>
            <ac:picMk id="7" creationId="{86060A28-7CCE-E5E6-01AF-651C47DA3643}"/>
          </ac:picMkLst>
        </pc:picChg>
      </pc:sldChg>
      <pc:sldChg chg="addSp delSp modSp mod">
        <pc:chgData name="稲垣 典子" userId="75e47cb5-aee2-4599-8dc9-4d0088e0ed8e" providerId="ADAL" clId="{2EB07FFB-8C23-3041-A9AC-9B65749D54CC}" dt="2025-04-08T07:58:35.096" v="12"/>
        <pc:sldMkLst>
          <pc:docMk/>
          <pc:sldMk cId="513197596" sldId="268"/>
        </pc:sldMkLst>
        <pc:spChg chg="add mod">
          <ac:chgData name="稲垣 典子" userId="75e47cb5-aee2-4599-8dc9-4d0088e0ed8e" providerId="ADAL" clId="{2EB07FFB-8C23-3041-A9AC-9B65749D54CC}" dt="2025-04-08T07:58:35.096" v="12"/>
          <ac:spMkLst>
            <pc:docMk/>
            <pc:sldMk cId="513197596" sldId="268"/>
            <ac:spMk id="5" creationId="{7E4241DB-8B32-635E-AFB6-CA85E9666CF1}"/>
          </ac:spMkLst>
        </pc:spChg>
        <pc:spChg chg="del">
          <ac:chgData name="稲垣 典子" userId="75e47cb5-aee2-4599-8dc9-4d0088e0ed8e" providerId="ADAL" clId="{2EB07FFB-8C23-3041-A9AC-9B65749D54CC}" dt="2025-04-08T07:58:12.140" v="1" actId="478"/>
          <ac:spMkLst>
            <pc:docMk/>
            <pc:sldMk cId="513197596" sldId="268"/>
            <ac:spMk id="8" creationId="{45C825CF-BA53-967F-1B25-B786157CA6A0}"/>
          </ac:spMkLst>
        </pc:spChg>
        <pc:picChg chg="del">
          <ac:chgData name="稲垣 典子" userId="75e47cb5-aee2-4599-8dc9-4d0088e0ed8e" providerId="ADAL" clId="{2EB07FFB-8C23-3041-A9AC-9B65749D54CC}" dt="2025-04-08T07:58:10.556" v="0" actId="478"/>
          <ac:picMkLst>
            <pc:docMk/>
            <pc:sldMk cId="513197596" sldId="268"/>
            <ac:picMk id="2" creationId="{A33162A8-505F-CF7C-8FD6-ABD2D6DCD851}"/>
          </ac:picMkLst>
        </pc:picChg>
        <pc:picChg chg="add mod">
          <ac:chgData name="稲垣 典子" userId="75e47cb5-aee2-4599-8dc9-4d0088e0ed8e" providerId="ADAL" clId="{2EB07FFB-8C23-3041-A9AC-9B65749D54CC}" dt="2025-04-08T07:58:35.096" v="12"/>
          <ac:picMkLst>
            <pc:docMk/>
            <pc:sldMk cId="513197596" sldId="268"/>
            <ac:picMk id="6" creationId="{C44E0D47-0986-4AEB-2082-FED9ED873115}"/>
          </ac:picMkLst>
        </pc:picChg>
      </pc:sldChg>
      <pc:sldChg chg="addSp delSp modSp mod">
        <pc:chgData name="稲垣 典子" userId="75e47cb5-aee2-4599-8dc9-4d0088e0ed8e" providerId="ADAL" clId="{2EB07FFB-8C23-3041-A9AC-9B65749D54CC}" dt="2025-04-08T07:58:30.080" v="9"/>
        <pc:sldMkLst>
          <pc:docMk/>
          <pc:sldMk cId="2616002187" sldId="269"/>
        </pc:sldMkLst>
        <pc:spChg chg="add mod">
          <ac:chgData name="稲垣 典子" userId="75e47cb5-aee2-4599-8dc9-4d0088e0ed8e" providerId="ADAL" clId="{2EB07FFB-8C23-3041-A9AC-9B65749D54CC}" dt="2025-04-08T07:58:30.080" v="9"/>
          <ac:spMkLst>
            <pc:docMk/>
            <pc:sldMk cId="2616002187" sldId="269"/>
            <ac:spMk id="4" creationId="{863C8203-9E87-50E3-AB7E-6AA11F0D364A}"/>
          </ac:spMkLst>
        </pc:spChg>
        <pc:spChg chg="del">
          <ac:chgData name="稲垣 典子" userId="75e47cb5-aee2-4599-8dc9-4d0088e0ed8e" providerId="ADAL" clId="{2EB07FFB-8C23-3041-A9AC-9B65749D54CC}" dt="2025-04-08T07:58:23.500" v="6" actId="478"/>
          <ac:spMkLst>
            <pc:docMk/>
            <pc:sldMk cId="2616002187" sldId="269"/>
            <ac:spMk id="5" creationId="{E9F03062-50A2-3647-396F-5A8890142254}"/>
          </ac:spMkLst>
        </pc:spChg>
        <pc:picChg chg="del mod">
          <ac:chgData name="稲垣 典子" userId="75e47cb5-aee2-4599-8dc9-4d0088e0ed8e" providerId="ADAL" clId="{2EB07FFB-8C23-3041-A9AC-9B65749D54CC}" dt="2025-04-08T07:58:24.463" v="8" actId="478"/>
          <ac:picMkLst>
            <pc:docMk/>
            <pc:sldMk cId="2616002187" sldId="269"/>
            <ac:picMk id="2" creationId="{B1B36B33-77D1-E505-AD53-3502F758C553}"/>
          </ac:picMkLst>
        </pc:picChg>
        <pc:picChg chg="add mod">
          <ac:chgData name="稲垣 典子" userId="75e47cb5-aee2-4599-8dc9-4d0088e0ed8e" providerId="ADAL" clId="{2EB07FFB-8C23-3041-A9AC-9B65749D54CC}" dt="2025-04-08T07:58:30.080" v="9"/>
          <ac:picMkLst>
            <pc:docMk/>
            <pc:sldMk cId="2616002187" sldId="269"/>
            <ac:picMk id="8" creationId="{461CD16C-98EB-B9FA-E311-30C4F845C5C1}"/>
          </ac:picMkLst>
        </pc:picChg>
      </pc:sldChg>
      <pc:sldChg chg="addSp delSp modSp mod">
        <pc:chgData name="稲垣 典子" userId="75e47cb5-aee2-4599-8dc9-4d0088e0ed8e" providerId="ADAL" clId="{2EB07FFB-8C23-3041-A9AC-9B65749D54CC}" dt="2025-04-08T07:58:33.211" v="11"/>
        <pc:sldMkLst>
          <pc:docMk/>
          <pc:sldMk cId="2166822938" sldId="270"/>
        </pc:sldMkLst>
        <pc:spChg chg="add mod">
          <ac:chgData name="稲垣 典子" userId="75e47cb5-aee2-4599-8dc9-4d0088e0ed8e" providerId="ADAL" clId="{2EB07FFB-8C23-3041-A9AC-9B65749D54CC}" dt="2025-04-08T07:58:33.211" v="11"/>
          <ac:spMkLst>
            <pc:docMk/>
            <pc:sldMk cId="2166822938" sldId="270"/>
            <ac:spMk id="4" creationId="{3432912D-E3A2-0190-B82D-BE71A56B799A}"/>
          </ac:spMkLst>
        </pc:spChg>
        <pc:spChg chg="del">
          <ac:chgData name="稲垣 典子" userId="75e47cb5-aee2-4599-8dc9-4d0088e0ed8e" providerId="ADAL" clId="{2EB07FFB-8C23-3041-A9AC-9B65749D54CC}" dt="2025-04-08T07:58:15.734" v="3" actId="478"/>
          <ac:spMkLst>
            <pc:docMk/>
            <pc:sldMk cId="2166822938" sldId="270"/>
            <ac:spMk id="7" creationId="{9393FB16-5191-4ADC-8A05-60C72578C0AB}"/>
          </ac:spMkLst>
        </pc:spChg>
        <pc:picChg chg="del">
          <ac:chgData name="稲垣 典子" userId="75e47cb5-aee2-4599-8dc9-4d0088e0ed8e" providerId="ADAL" clId="{2EB07FFB-8C23-3041-A9AC-9B65749D54CC}" dt="2025-04-08T07:58:14.288" v="2" actId="478"/>
          <ac:picMkLst>
            <pc:docMk/>
            <pc:sldMk cId="2166822938" sldId="270"/>
            <ac:picMk id="3" creationId="{AFB91B1B-5C97-10A2-F74A-9631E8E7DDA5}"/>
          </ac:picMkLst>
        </pc:picChg>
        <pc:picChg chg="add mod">
          <ac:chgData name="稲垣 典子" userId="75e47cb5-aee2-4599-8dc9-4d0088e0ed8e" providerId="ADAL" clId="{2EB07FFB-8C23-3041-A9AC-9B65749D54CC}" dt="2025-04-08T07:58:33.211" v="11"/>
          <ac:picMkLst>
            <pc:docMk/>
            <pc:sldMk cId="2166822938" sldId="270"/>
            <ac:picMk id="5" creationId="{6C8FB271-C4DE-B8E0-38E3-DC2A11854B7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7A5F1F-5398-4F95-AB96-AB1204FAE700}" type="datetimeFigureOut">
              <a:rPr kumimoji="1" lang="ja-JP" altLang="en-US" smtClean="0"/>
              <a:pPr rtl="0"/>
              <a:t>2025/4/8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71CFD0-4F48-4779-A96E-CCE3489AF8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7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55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9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4550" y="746125"/>
            <a:ext cx="25781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71CFD0-4F48-4779-A96E-CCE3489AF8BF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0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3000" b="1" cap="all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rtlCol="0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5"/>
            <a:ext cx="2256235" cy="6775980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rtlCol="0" anchor="b"/>
          <a:lstStyle>
            <a:lvl1pPr algn="l">
              <a:defRPr sz="15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 rtlCol="0"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6.「糖尿病」の飲み薬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85784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/>
          <p:cNvSpPr/>
          <p:nvPr/>
        </p:nvSpPr>
        <p:spPr>
          <a:xfrm>
            <a:off x="2668214" y="469360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006580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078150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5706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488786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597942" y="444023"/>
            <a:ext cx="5495354" cy="789101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6. ‘</a:t>
            </a:r>
            <a:r>
              <a:rPr lang="ko" altLang="en-US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당뇨병’의 복용약</a:t>
            </a:r>
            <a:endParaRPr lang="en-US" altLang="ko" sz="22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</a:t>
            </a:r>
            <a:r>
              <a:rPr lang="ja-JP" altLang="ja-JP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</a:t>
            </a:r>
            <a:r>
              <a:rPr lang="ja-JP" altLang="en-US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」の飲み薬</a:t>
            </a:r>
            <a:r>
              <a:rPr lang="ko" altLang="en-US" sz="1400" dirty="0">
                <a:solidFill>
                  <a:schemeClr val="tx1"/>
                </a:solidFill>
                <a:latin typeface="Hiragino Kaku Gothic Pro W3" panose="020B0300000000000000" pitchFamily="34" charset="-128"/>
                <a:ea typeface="Malgun Gothic" panose="020B0503020000020004" pitchFamily="34" charset="-127"/>
              </a:rPr>
              <a:t>　</a:t>
            </a:r>
            <a:endParaRPr lang="en-US" altLang="ja-JP" sz="1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8BBCC9-9D0B-DD45-8C44-C87C983CBE18}"/>
              </a:ext>
            </a:extLst>
          </p:cNvPr>
          <p:cNvSpPr txBox="1"/>
          <p:nvPr/>
        </p:nvSpPr>
        <p:spPr>
          <a:xfrm>
            <a:off x="314255" y="3423116"/>
            <a:ext cx="628309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altLang="ko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①</a:t>
            </a:r>
            <a:r>
              <a:rPr lang="ko" altLang="en-US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분비를 촉진하는 약</a:t>
            </a:r>
            <a:endParaRPr lang="en-US" altLang="ko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インスリンを出しやすくする薬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4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설포닐우레아(SU) 제제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スルホニル尿素（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SU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）薬</a:t>
            </a:r>
            <a:endParaRPr lang="en-US" altLang="ko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속효성 인슐린 분비 촉진제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900">
                <a:latin typeface="Malgun Gothic" panose="020B0503020000020004" pitchFamily="34" charset="-127"/>
                <a:ea typeface="Malgun Gothic" panose="020B0503020000020004" pitchFamily="34" charset="-127"/>
              </a:rPr>
              <a:t>速効型インスリン分泌促進薬</a:t>
            </a:r>
            <a:endParaRPr lang="en-US" altLang="ko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DPP-4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억제제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DPP-4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阻害薬</a:t>
            </a:r>
            <a:endParaRPr lang="en-US" altLang="ko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GLP-1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수용체 작용제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GLP-1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受容体作動薬</a:t>
            </a:r>
            <a:endParaRPr lang="en-US" altLang="ko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글리민계(인슐린을 분비하는 작용과 효과를 좋게 하는 작용, 두 가지가 있습니다.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설명은 다음 페이지의 </a:t>
            </a:r>
            <a:r>
              <a:rPr lang="en-US" altLang="ko" sz="16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②</a:t>
            </a:r>
            <a:r>
              <a:rPr lang="ko" altLang="en-US" sz="16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효과를 높여주는 약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을 읽어주세요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.)</a:t>
            </a: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グリミン系（インスリンを分泌する作用と、効きやすくする作用、両方があります。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en-US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説明は次ページの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en-US" altLang="ja-JP" sz="9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②</a:t>
            </a:r>
            <a:r>
              <a:rPr lang="ja-JP" altLang="en-US" sz="9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インスリンを効きやすくする薬</a:t>
            </a:r>
            <a:r>
              <a:rPr lang="en-US" altLang="ja-JP" sz="9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をご覧ください。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C3E537-584A-E14B-8223-B9BCF956EF79}"/>
              </a:ext>
            </a:extLst>
          </p:cNvPr>
          <p:cNvSpPr txBox="1"/>
          <p:nvPr/>
        </p:nvSpPr>
        <p:spPr>
          <a:xfrm>
            <a:off x="188640" y="1613337"/>
            <a:ext cx="649408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복용약은 크게 나누어</a:t>
            </a:r>
            <a:r>
              <a:rPr lang="en-US" altLang="ko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en-US" altLang="ko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①</a:t>
            </a:r>
            <a:r>
              <a:rPr lang="ko" altLang="en-US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분비를 촉진하는 약</a:t>
            </a:r>
            <a:r>
              <a:rPr lang="en-US" altLang="ko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</a:t>
            </a:r>
            <a:r>
              <a:rPr lang="ko" altLang="en-US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②</a:t>
            </a:r>
            <a:r>
              <a:rPr lang="ko" altLang="en-US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효과를 높여주는 약</a:t>
            </a:r>
            <a: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</a:t>
            </a:r>
            <a:r>
              <a:rPr lang="ko" altLang="en-US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③</a:t>
            </a:r>
            <a:r>
              <a:rPr lang="ko" altLang="en-US" sz="20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 흡수를 억제하거나 배출하는 약</a:t>
            </a:r>
            <a:r>
              <a:rPr lang="ko" altLang="en-US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이 있습니다</a:t>
            </a:r>
            <a:r>
              <a:rPr lang="en-US" altLang="ko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rtl="0"/>
            <a:endParaRPr lang="en-US" altLang="ko" sz="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飲み薬は大きく分けて、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①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インスリンを出しやすくする薬、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②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インスリンを効きやすくする薬、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③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糖の吸収を抑制したり、排泄する薬があります。</a:t>
            </a: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F8EC42C0-4C67-05CE-34AB-8D2282F6C9E1}"/>
              </a:ext>
            </a:extLst>
          </p:cNvPr>
          <p:cNvSpPr txBox="1">
            <a:spLocks/>
          </p:cNvSpPr>
          <p:nvPr/>
        </p:nvSpPr>
        <p:spPr>
          <a:xfrm>
            <a:off x="2337420" y="9569200"/>
            <a:ext cx="2171700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당뇨병’의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복용약</a:t>
            </a:r>
            <a:endParaRPr lang="ko-KR" altLang="en-US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</a:t>
            </a:r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糖尿病」の飲み薬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8CF8D439-B9DE-6D71-4795-C79FA03FE1D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E4241DB-8B32-635E-AFB6-CA85E9666CF1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44E0D47-0986-4AEB-2082-FED9ED873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280" y="2643342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405572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718548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5790118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28266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200754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5068444" y="7473280"/>
            <a:ext cx="1731404" cy="409117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4149080" y="752436"/>
            <a:ext cx="2607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en-US" sz="12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*게재되어 있는 부작용은 가장 </a:t>
            </a:r>
            <a:endParaRPr lang="en-US" altLang="ko" sz="1200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12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발생하기 쉬운 주요 부작용입니다</a:t>
            </a:r>
            <a:endParaRPr lang="en-US" altLang="ko" sz="1200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80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800">
                <a:solidFill>
                  <a:srgbClr val="0070C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副作用については主なものを載せています</a:t>
            </a: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58150" y="8434329"/>
            <a:ext cx="1890000" cy="426158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4899262" y="3647630"/>
            <a:ext cx="1900586" cy="457815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11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05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FF92A0-1CC9-DA42-A3D8-4C58F597B317}"/>
              </a:ext>
            </a:extLst>
          </p:cNvPr>
          <p:cNvSpPr txBox="1"/>
          <p:nvPr/>
        </p:nvSpPr>
        <p:spPr>
          <a:xfrm>
            <a:off x="2996952" y="4855860"/>
            <a:ext cx="555952" cy="41125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膵臓</a:t>
            </a:r>
          </a:p>
        </p:txBody>
      </p:sp>
      <p:sp>
        <p:nvSpPr>
          <p:cNvPr id="79" name="左矢印 78"/>
          <p:cNvSpPr/>
          <p:nvPr/>
        </p:nvSpPr>
        <p:spPr>
          <a:xfrm rot="2949261">
            <a:off x="3206864" y="5648449"/>
            <a:ext cx="1429717" cy="148771"/>
          </a:xfrm>
          <a:prstGeom prst="leftArrow">
            <a:avLst/>
          </a:prstGeom>
          <a:solidFill>
            <a:srgbClr val="FF7E79"/>
          </a:solidFill>
          <a:ln w="25400" cap="flat" cmpd="sng"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4" name="フローチャート: 処理 43">
            <a:extLst>
              <a:ext uri="{FF2B5EF4-FFF2-40B4-BE49-F238E27FC236}">
                <a16:creationId xmlns:a16="http://schemas.microsoft.com/office/drawing/2014/main" id="{60C0EAF9-2526-CB40-9842-F8E82FA16E65}"/>
              </a:ext>
            </a:extLst>
          </p:cNvPr>
          <p:cNvSpPr/>
          <p:nvPr/>
        </p:nvSpPr>
        <p:spPr>
          <a:xfrm>
            <a:off x="2564904" y="8586034"/>
            <a:ext cx="4234944" cy="687446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Wingdings 2" panose="05020102010507070707" pitchFamily="18" charset="2"/>
              </a:rPr>
              <a:t>글리민계</a:t>
            </a:r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Wingdings 2" panose="05020102010507070707" pitchFamily="18" charset="2"/>
              </a:rPr>
              <a:t>:</a:t>
            </a:r>
            <a:r>
              <a:rPr lang="ko" alt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Wingdings 2" panose="05020102010507070707" pitchFamily="18" charset="2"/>
              </a:rPr>
              <a:t> 설명은 다음 페이지를 읽어주세요</a:t>
            </a:r>
            <a:r>
              <a: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Wingdings 2" panose="05020102010507070707" pitchFamily="18" charset="2"/>
              </a:rPr>
              <a:t>.</a:t>
            </a:r>
          </a:p>
          <a:p>
            <a:r>
              <a:rPr lang="ja-JP" altLang="en-US" sz="8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 2" panose="05020102010507070707" pitchFamily="18" charset="2"/>
              </a:rPr>
              <a:t>　グリミン系</a:t>
            </a:r>
            <a:r>
              <a:rPr lang="en-US" altLang="ja-JP" sz="8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 2" panose="05020102010507070707" pitchFamily="18" charset="2"/>
              </a:rPr>
              <a:t>: 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 2" panose="05020102010507070707" pitchFamily="18" charset="2"/>
              </a:rPr>
              <a:t>説明は次ページをご覧ください。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 2" panose="05020102010507070707" pitchFamily="18" charset="2"/>
            </a:endParaRPr>
          </a:p>
        </p:txBody>
      </p:sp>
      <p:sp>
        <p:nvSpPr>
          <p:cNvPr id="78" name="フローチャート: 処理 77"/>
          <p:cNvSpPr/>
          <p:nvPr/>
        </p:nvSpPr>
        <p:spPr>
          <a:xfrm>
            <a:off x="4125524" y="4683933"/>
            <a:ext cx="2674324" cy="2789347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속효성 인슐린 분비</a:t>
            </a:r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촉진제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1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速効型インスリン分泌促進薬</a:t>
            </a:r>
            <a:endParaRPr lang="en-US" altLang="ja-JP" sz="11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endParaRPr lang="en-US" altLang="ko" sz="5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○약을 복용한 직후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빠르게 효과가 나타나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인슐린 분비를 촉진합니다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식사 직전에 복용하여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식후의 혈당 상승을 억제합니다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薬を飲んだ直後に、短い時間効いて</a:t>
            </a:r>
            <a:r>
              <a:rPr lang="ja-JP" altLang="en-US" sz="8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膵臓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からインスリンを出しやすくします。</a:t>
            </a:r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食事の直前に飲み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、食後の血糖の上がりを抑えます。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저혈당 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起こりやすい副作用：低血糖など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9A0FF5A9-D470-670F-1386-6A91CB141DB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8FCF4FAD-D18E-C4F6-0258-C046B9299818}"/>
              </a:ext>
            </a:extLst>
          </p:cNvPr>
          <p:cNvSpPr txBox="1">
            <a:spLocks/>
          </p:cNvSpPr>
          <p:nvPr/>
        </p:nvSpPr>
        <p:spPr>
          <a:xfrm>
            <a:off x="2337420" y="9569200"/>
            <a:ext cx="2171700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당뇨병’의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복용약</a:t>
            </a:r>
            <a:endParaRPr lang="ko-KR" altLang="en-US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</a:t>
            </a:r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糖尿病」の飲み薬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7" name="右矢印 76"/>
          <p:cNvSpPr/>
          <p:nvPr/>
        </p:nvSpPr>
        <p:spPr>
          <a:xfrm rot="2922591">
            <a:off x="1564901" y="4234241"/>
            <a:ext cx="1795485" cy="68857"/>
          </a:xfrm>
          <a:prstGeom prst="rightArrow">
            <a:avLst/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5" name="右矢印 74"/>
          <p:cNvSpPr/>
          <p:nvPr/>
        </p:nvSpPr>
        <p:spPr>
          <a:xfrm rot="7877468">
            <a:off x="3174609" y="4242000"/>
            <a:ext cx="1910051" cy="89193"/>
          </a:xfrm>
          <a:prstGeom prst="rightArrow">
            <a:avLst/>
          </a:prstGeom>
          <a:solidFill>
            <a:srgbClr val="942093"/>
          </a:solidFill>
          <a:ln w="2540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9438224" flipV="1">
            <a:off x="1654966" y="5591790"/>
            <a:ext cx="1558884" cy="63030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58150" y="4460370"/>
            <a:ext cx="2449328" cy="3973959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GLP-1 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수용체 작용제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GLP-1</a:t>
            </a:r>
            <a:r>
              <a:rPr lang="ja-JP" altLang="en-US" sz="8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受容体作動薬</a:t>
            </a:r>
            <a:endParaRPr lang="en-US" altLang="ja-JP" sz="8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endParaRPr lang="ja-JP" altLang="ja-JP" sz="5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GLP-1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이라는 호르몬과 유사한 작용으로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인슐린 분비를 촉진합니다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아침에 일어나서 무언가를 섭취하기 전에 약 </a:t>
            </a:r>
            <a:r>
              <a:rPr lang="en-US" altLang="ko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120ml </a:t>
            </a:r>
            <a:r>
              <a:rPr lang="ko" altLang="en-US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이하의 물로 복용하고</a:t>
            </a:r>
            <a:r>
              <a:rPr lang="en-US" altLang="ko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이후 </a:t>
            </a:r>
            <a:r>
              <a:rPr lang="en-US" altLang="ko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30</a:t>
            </a:r>
            <a:r>
              <a:rPr lang="ko" altLang="en-US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분간 아무것도 섭취하지 않는다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GLP-1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というホルモンに似た作用で膵臓から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インスリンを出します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</a:t>
            </a:r>
            <a:r>
              <a:rPr lang="en-US" altLang="ja-JP" sz="8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日の最初に飲んだり</a:t>
            </a:r>
            <a:endParaRPr lang="en-US" altLang="ja-JP" sz="8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食べたりする前に、約</a:t>
            </a:r>
            <a:r>
              <a:rPr lang="en-US" altLang="ja-JP" sz="8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120ml</a:t>
            </a:r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以下の水で内服、</a:t>
            </a:r>
            <a:endParaRPr lang="en-US" altLang="ja-JP" sz="8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その後</a:t>
            </a:r>
            <a:r>
              <a:rPr lang="en-US" altLang="ja-JP" sz="8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30</a:t>
            </a:r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分は飲食しない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）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Wingdings 2" panose="05020102010507070707" pitchFamily="18" charset="2"/>
              </a:rPr>
              <a:t>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위의 거북함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변비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설사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저혈당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특히 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SU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제제나 인슐린과 동시에 사용할 때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 胃の気持ち悪さ、便秘、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下痢、低血糖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特に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SU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薬やインスリンと同時に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使う時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) 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など</a:t>
            </a:r>
            <a:endParaRPr lang="ja-JP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172305" y="3830452"/>
            <a:ext cx="1890000" cy="474476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6" name="フローチャート: 処理 75"/>
          <p:cNvSpPr/>
          <p:nvPr/>
        </p:nvSpPr>
        <p:spPr>
          <a:xfrm>
            <a:off x="58150" y="776536"/>
            <a:ext cx="2506754" cy="3054524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DPP-4 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억제제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US" altLang="ja-JP" sz="8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DPP-4</a:t>
            </a:r>
            <a:r>
              <a:rPr lang="ja-JP" altLang="en-US" sz="8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阻害薬</a:t>
            </a:r>
            <a:endParaRPr lang="en-US" altLang="ja-JP" sz="8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endParaRPr lang="en-US" altLang="ko" sz="5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4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 작용하는 인크레틴이라는 호르몬의 기능을 강화하여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인슐린 분비를 촉진합니다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膵臓に働くインクレチンというホルモンの働き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を強め、膵臓からインスリンを出します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저혈당 등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특히 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SU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제제나 인슐린과 동시에 사용했을 때 발생하기 쉽다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起こりやすい副作用：低血糖など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特に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SU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薬や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インスリンと同時に使った時に起こりやすい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)</a:t>
            </a:r>
          </a:p>
        </p:txBody>
      </p:sp>
      <p:sp>
        <p:nvSpPr>
          <p:cNvPr id="74" name="フローチャート: 処理 73"/>
          <p:cNvSpPr/>
          <p:nvPr/>
        </p:nvSpPr>
        <p:spPr>
          <a:xfrm>
            <a:off x="4192623" y="1639514"/>
            <a:ext cx="2607225" cy="2008116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11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설포닐우레아</a:t>
            </a:r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(SU) 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제제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8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スルホニル尿素</a:t>
            </a:r>
            <a:r>
              <a:rPr lang="en-US" altLang="ja-JP" sz="8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(SU)</a:t>
            </a:r>
            <a:r>
              <a:rPr lang="ja-JP" altLang="en-US" sz="8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</a:t>
            </a:r>
            <a:endParaRPr lang="en-US" altLang="ja-JP" sz="8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endParaRPr lang="en-US" altLang="ja-JP" sz="5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r>
              <a:rPr lang="ko" alt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인슐린 분비를 촉진합니다</a:t>
            </a:r>
            <a:endParaRPr lang="en-US" altLang="ko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膵臓からインスリンを出します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pPr rtl="0"/>
            <a:r>
              <a:rPr lang="ko" alt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저혈당</a:t>
            </a:r>
            <a:r>
              <a:rPr lang="en-US" altLang="ko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체중 증가 등</a:t>
            </a:r>
            <a:endParaRPr lang="en-US" altLang="ko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起こりやすい副作用：低血糖、体重が増えるなど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2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32912D-E3A2-0190-B82D-BE71A56B799A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C8FB271-C4DE-B8E0-38E3-DC2A11854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2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87" y="3174880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939092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5252068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6323638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81618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734274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40769" y="9024661"/>
            <a:ext cx="1890000" cy="46484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40769" y="5805147"/>
            <a:ext cx="1890000" cy="462028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302548" y="499244"/>
            <a:ext cx="6147614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altLang="ko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②</a:t>
            </a:r>
            <a:r>
              <a:rPr lang="ko" altLang="en-US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효과를 높여주는 약</a:t>
            </a:r>
            <a:endParaRPr lang="en-US" altLang="ko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インスリンを効きやすくする薬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비구아나이드 제제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ビグアナイド薬</a:t>
            </a:r>
            <a:endParaRPr lang="en-US" altLang="ko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티아졸리딘 제제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チアゾリジン薬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글리민계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인슐린을 분비하는 작용과 효과를 좋게 하는 작용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</a:p>
          <a:p>
            <a:pPr lvl="1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en-US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두 가지가 있습니다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.)</a:t>
            </a:r>
          </a:p>
          <a:p>
            <a:pPr lvl="1"/>
            <a:r>
              <a:rPr lang="ja-JP" altLang="en-US" sz="90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グリミン系（インスリンを分泌する作用、効きやすくする作用、両方があります。）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9" name="フローチャート: 処理 48">
            <a:extLst>
              <a:ext uri="{FF2B5EF4-FFF2-40B4-BE49-F238E27FC236}">
                <a16:creationId xmlns:a16="http://schemas.microsoft.com/office/drawing/2014/main" id="{3045B8D3-8A3C-6A48-9299-60FA34901AE2}"/>
              </a:ext>
            </a:extLst>
          </p:cNvPr>
          <p:cNvSpPr/>
          <p:nvPr/>
        </p:nvSpPr>
        <p:spPr>
          <a:xfrm>
            <a:off x="4888004" y="8281403"/>
            <a:ext cx="1890000" cy="51557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2FC8C0-6C6B-F34A-9092-8456F6677400}"/>
              </a:ext>
            </a:extLst>
          </p:cNvPr>
          <p:cNvSpPr txBox="1"/>
          <p:nvPr/>
        </p:nvSpPr>
        <p:spPr>
          <a:xfrm>
            <a:off x="3501008" y="6487168"/>
            <a:ext cx="481335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근육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筋肉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297A3D-6C9D-144B-B76B-B03682DB6E48}"/>
              </a:ext>
            </a:extLst>
          </p:cNvPr>
          <p:cNvSpPr txBox="1"/>
          <p:nvPr/>
        </p:nvSpPr>
        <p:spPr>
          <a:xfrm>
            <a:off x="2490817" y="6036161"/>
            <a:ext cx="789466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지방세포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脂肪細胞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3DAF79-5CCD-664B-9782-3E3E1F489BC6}"/>
              </a:ext>
            </a:extLst>
          </p:cNvPr>
          <p:cNvSpPr txBox="1"/>
          <p:nvPr/>
        </p:nvSpPr>
        <p:spPr>
          <a:xfrm>
            <a:off x="2878915" y="4987757"/>
            <a:ext cx="419001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간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肝臓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B8081CE-DE1E-9B40-BBBF-CAA53243ED0A}"/>
              </a:ext>
            </a:extLst>
          </p:cNvPr>
          <p:cNvSpPr txBox="1"/>
          <p:nvPr/>
        </p:nvSpPr>
        <p:spPr>
          <a:xfrm>
            <a:off x="3061725" y="5414512"/>
            <a:ext cx="511292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膵臓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371232F7-70C3-066A-112A-058424C31713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8A1BA9D1-AC53-A305-3DD6-EDD6DCF5E4F6}"/>
              </a:ext>
            </a:extLst>
          </p:cNvPr>
          <p:cNvSpPr txBox="1">
            <a:spLocks/>
          </p:cNvSpPr>
          <p:nvPr/>
        </p:nvSpPr>
        <p:spPr>
          <a:xfrm>
            <a:off x="2337420" y="9569200"/>
            <a:ext cx="2171700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당뇨병’의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복용약</a:t>
            </a:r>
            <a:endParaRPr lang="ko-KR" altLang="en-US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</a:t>
            </a:r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糖尿病」の飲み薬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BB3AF4-CD89-3973-7456-E1F9D26E73E7}"/>
              </a:ext>
            </a:extLst>
          </p:cNvPr>
          <p:cNvSpPr txBox="1"/>
          <p:nvPr/>
        </p:nvSpPr>
        <p:spPr>
          <a:xfrm>
            <a:off x="4278159" y="2984684"/>
            <a:ext cx="2607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en-US" sz="12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*게재되어 있는 부작용은 가장 </a:t>
            </a:r>
            <a:endParaRPr lang="en-US" altLang="ko" sz="1200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12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발생하기 쉬운 주요 부작용입니다</a:t>
            </a:r>
            <a:endParaRPr lang="en-US" altLang="ko" sz="1200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80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800">
                <a:solidFill>
                  <a:srgbClr val="0070C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副作用については主なものを載せています</a:t>
            </a:r>
          </a:p>
        </p:txBody>
      </p:sp>
      <p:sp>
        <p:nvSpPr>
          <p:cNvPr id="61" name="右矢印 60"/>
          <p:cNvSpPr/>
          <p:nvPr/>
        </p:nvSpPr>
        <p:spPr>
          <a:xfrm>
            <a:off x="1843587" y="5152769"/>
            <a:ext cx="1081357" cy="45719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0" name="下矢印 69"/>
          <p:cNvSpPr/>
          <p:nvPr/>
        </p:nvSpPr>
        <p:spPr>
          <a:xfrm rot="16200000" flipH="1">
            <a:off x="2862691" y="6160448"/>
            <a:ext cx="45719" cy="129015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3" name="下矢印 72"/>
          <p:cNvSpPr/>
          <p:nvPr/>
        </p:nvSpPr>
        <p:spPr>
          <a:xfrm rot="13570044">
            <a:off x="2343127" y="6303782"/>
            <a:ext cx="45719" cy="507609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7228058" flipV="1">
            <a:off x="3434689" y="5583820"/>
            <a:ext cx="2104945" cy="97361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8939907">
            <a:off x="3397427" y="5189751"/>
            <a:ext cx="1399644" cy="8559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0387042" flipV="1">
            <a:off x="3209939" y="4871462"/>
            <a:ext cx="2876754" cy="78244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0" name="フローチャート: 処理 49">
            <a:extLst>
              <a:ext uri="{FF2B5EF4-FFF2-40B4-BE49-F238E27FC236}">
                <a16:creationId xmlns:a16="http://schemas.microsoft.com/office/drawing/2014/main" id="{1CF2627B-D0B1-4241-A42A-0A67194D96C4}"/>
              </a:ext>
            </a:extLst>
          </p:cNvPr>
          <p:cNvSpPr/>
          <p:nvPr/>
        </p:nvSpPr>
        <p:spPr>
          <a:xfrm>
            <a:off x="4392542" y="3891054"/>
            <a:ext cx="2385462" cy="4403778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Wingdings 2" panose="05020102010507070707" pitchFamily="18" charset="2"/>
              </a:rPr>
              <a:t>글리민계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  <a:sym typeface="Wingdings 2" panose="05020102010507070707" pitchFamily="18" charset="2"/>
            </a:endParaRPr>
          </a:p>
          <a:p>
            <a:pPr algn="ctr"/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 2" panose="05020102010507070707" pitchFamily="18" charset="2"/>
              </a:rPr>
              <a:t>グリミン系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 2" panose="05020102010507070707" pitchFamily="18" charset="2"/>
            </a:endParaRPr>
          </a:p>
          <a:p>
            <a:pPr algn="ctr"/>
            <a:endParaRPr lang="en-US" altLang="ko" sz="5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  <a:sym typeface="Wingdings 2" panose="05020102010507070707" pitchFamily="18" charset="2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○혈당치가 높을 때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인슐린 분비를 촉진하고 혈당치를 낮춥니다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췌장의 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β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세포를 보호하는 작용도 있습니다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).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또한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간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에서 당이 생성되는 것을 억제하거나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근육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에서 당의 흡수를 늘리는 등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인슐린의 효과를 높여줍니다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血糖値が高い時に膵臓からインスリンを出し、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血糖値を下げます（膵臓の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β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細胞を守る作用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もあります）。また肝臓で糖が作られるのを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抑えたり、筋肉での糖の取り込みを増やすな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どで、インスリンの効き目をよくします。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메스꺼움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설사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변비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저혈당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특히 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SU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제제나 인슐린과 동시에 사용할 때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気持ち悪さ、下痢、便秘低血糖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特に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SU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薬や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インスリンと同時に使う時</a:t>
            </a:r>
            <a:r>
              <a:rPr lang="en-U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) 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など</a:t>
            </a:r>
            <a:endParaRPr lang="ja-JP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18E3858B-9CE9-DD47-B437-68E391B49E3E}"/>
              </a:ext>
            </a:extLst>
          </p:cNvPr>
          <p:cNvSpPr/>
          <p:nvPr/>
        </p:nvSpPr>
        <p:spPr>
          <a:xfrm rot="2736132">
            <a:off x="1767793" y="5666921"/>
            <a:ext cx="2239147" cy="68686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9" name="下矢印 68"/>
          <p:cNvSpPr/>
          <p:nvPr/>
        </p:nvSpPr>
        <p:spPr>
          <a:xfrm rot="12525134">
            <a:off x="2462329" y="5234389"/>
            <a:ext cx="45719" cy="177984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7" name="フローチャート: 処理 66"/>
          <p:cNvSpPr/>
          <p:nvPr/>
        </p:nvSpPr>
        <p:spPr>
          <a:xfrm>
            <a:off x="44623" y="6710656"/>
            <a:ext cx="2420836" cy="2314005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티아졸리딘 제제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チアゾリジン薬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 rtl="0"/>
            <a:endParaRPr lang="en-US" altLang="ko" sz="5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지방조직</a:t>
            </a:r>
            <a:r>
              <a:rPr lang="en-US" altLang="ko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근육</a:t>
            </a:r>
            <a:r>
              <a:rPr lang="en-US" altLang="ko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간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등에 작용하여 인슐린의 효과를 높여줍니다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脂肪組織、筋肉、肝臓などに働きかけて、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インスリンの体への効きを良くします。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부종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체중 증가 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起こりやすい副作用：むくみ、体重増加など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60" name="フローチャート: 処理 59"/>
          <p:cNvSpPr/>
          <p:nvPr/>
        </p:nvSpPr>
        <p:spPr>
          <a:xfrm>
            <a:off x="44623" y="2894232"/>
            <a:ext cx="2535766" cy="2910915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비구아나이드 제제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ビグアナイド薬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endParaRPr lang="en-US" altLang="ko" sz="5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간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에서 당이 생성되는 것을 억제합니다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altLang="ja-JP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또한 당의 흡수를 억제하고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근육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등에서의 인슐린 효과를 높이는 작용 등이 있습니다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r>
              <a:rPr lang="ja-JP" altLang="en-US" sz="14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altLang="ja-JP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肝臓が糖を作るのを抑えます。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また、糖の吸収を抑制したり、筋肉などでの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インスリンの効きを良くする作用などがあります。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설사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메스꺼움 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起こりやすい副作用：下痢、気持ち悪さなど</a:t>
            </a:r>
            <a:endParaRPr lang="ja-JP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33E691-7255-FC11-18E7-85F60CAEC7CE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6060A28-7CCE-E5E6-01AF-651C47DA3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4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6" y="2360712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3871081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9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184057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8" y="5255627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3748172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4666263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332656" y="632520"/>
            <a:ext cx="4825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altLang="ko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③</a:t>
            </a:r>
            <a:r>
              <a:rPr lang="ko" altLang="en-US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 흡수를 억제하거나 배출하는 약</a:t>
            </a:r>
            <a:endParaRPr lang="en-US" altLang="ko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糖の吸収を抑制したり、排泄する薬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SGLT2 억제제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SGLT2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阻害薬</a:t>
            </a:r>
            <a:endParaRPr lang="en-US" altLang="ko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α-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글루코시다아제 억제제</a:t>
            </a: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α-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グルコシダーゼ阻害薬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58" name="フローチャート: 処理 57">
            <a:extLst>
              <a:ext uri="{FF2B5EF4-FFF2-40B4-BE49-F238E27FC236}">
                <a16:creationId xmlns:a16="http://schemas.microsoft.com/office/drawing/2014/main" id="{DB74D6AA-EB39-A84D-BEF4-581762052405}"/>
              </a:ext>
            </a:extLst>
          </p:cNvPr>
          <p:cNvSpPr/>
          <p:nvPr/>
        </p:nvSpPr>
        <p:spPr>
          <a:xfrm>
            <a:off x="4860957" y="5354613"/>
            <a:ext cx="1913446" cy="576064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63" name="フローチャート: 処理 62">
            <a:extLst>
              <a:ext uri="{FF2B5EF4-FFF2-40B4-BE49-F238E27FC236}">
                <a16:creationId xmlns:a16="http://schemas.microsoft.com/office/drawing/2014/main" id="{23591E70-DA5B-8E42-BE0A-D2244D2029C4}"/>
              </a:ext>
            </a:extLst>
          </p:cNvPr>
          <p:cNvSpPr/>
          <p:nvPr/>
        </p:nvSpPr>
        <p:spPr>
          <a:xfrm>
            <a:off x="83597" y="8162925"/>
            <a:ext cx="1788127" cy="58375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o" altLang="en-US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약 이름</a:t>
            </a:r>
            <a:r>
              <a:rPr lang="en-US" altLang="ko" sz="13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</a:p>
          <a:p>
            <a:r>
              <a:rPr lang="ja-JP" altLang="en-US" sz="7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薬の名前：</a:t>
            </a:r>
            <a:endParaRPr lang="ja-JP" altLang="ja-JP" sz="7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9334B0-9D8C-2D42-A3B5-B10D4C101B92}"/>
              </a:ext>
            </a:extLst>
          </p:cNvPr>
          <p:cNvSpPr txBox="1"/>
          <p:nvPr/>
        </p:nvSpPr>
        <p:spPr>
          <a:xfrm>
            <a:off x="3727223" y="4526696"/>
            <a:ext cx="564797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신장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腎臓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C0DC90-12CA-2649-86D4-62CD22F3BDA6}"/>
              </a:ext>
            </a:extLst>
          </p:cNvPr>
          <p:cNvSpPr txBox="1"/>
          <p:nvPr/>
        </p:nvSpPr>
        <p:spPr>
          <a:xfrm>
            <a:off x="3212976" y="4596653"/>
            <a:ext cx="437836" cy="39586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소장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小腸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F37009A6-B542-78AD-98E9-72A3BC3FDA1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AD7DDE6C-8CF1-81A7-7CDC-FF45AE476ABC}"/>
              </a:ext>
            </a:extLst>
          </p:cNvPr>
          <p:cNvSpPr txBox="1">
            <a:spLocks/>
          </p:cNvSpPr>
          <p:nvPr/>
        </p:nvSpPr>
        <p:spPr>
          <a:xfrm>
            <a:off x="2337420" y="9569200"/>
            <a:ext cx="2171700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당뇨병’의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복용약</a:t>
            </a:r>
            <a:endParaRPr lang="ko-KR" altLang="en-US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</a:t>
            </a:r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糖尿病」の飲み薬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F2FA75-5AA5-8830-772B-A530050683DE}"/>
              </a:ext>
            </a:extLst>
          </p:cNvPr>
          <p:cNvSpPr txBox="1"/>
          <p:nvPr/>
        </p:nvSpPr>
        <p:spPr>
          <a:xfrm>
            <a:off x="4134143" y="7514853"/>
            <a:ext cx="2607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en-US" sz="12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*게재되어 있는 부작용은 가장 </a:t>
            </a:r>
            <a:endParaRPr lang="en-US" altLang="ko" sz="1200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120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발생하기 쉬운 주요 부작용입니다</a:t>
            </a:r>
            <a:endParaRPr lang="en-US" altLang="ko" sz="1200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80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800">
                <a:solidFill>
                  <a:srgbClr val="0070C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副作用については主なものを載せています</a:t>
            </a:r>
          </a:p>
        </p:txBody>
      </p:sp>
      <p:sp>
        <p:nvSpPr>
          <p:cNvPr id="53" name="上矢印 52">
            <a:extLst>
              <a:ext uri="{FF2B5EF4-FFF2-40B4-BE49-F238E27FC236}">
                <a16:creationId xmlns:a16="http://schemas.microsoft.com/office/drawing/2014/main" id="{F7961542-EEFA-854A-88A9-2726B8B7B0C2}"/>
              </a:ext>
            </a:extLst>
          </p:cNvPr>
          <p:cNvSpPr/>
          <p:nvPr/>
        </p:nvSpPr>
        <p:spPr>
          <a:xfrm rot="2580745">
            <a:off x="2472687" y="4668121"/>
            <a:ext cx="114788" cy="2184537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5" name="左矢印 54">
            <a:extLst>
              <a:ext uri="{FF2B5EF4-FFF2-40B4-BE49-F238E27FC236}">
                <a16:creationId xmlns:a16="http://schemas.microsoft.com/office/drawing/2014/main" id="{AD9A09E4-8411-AF46-A781-586672533A3E}"/>
              </a:ext>
            </a:extLst>
          </p:cNvPr>
          <p:cNvSpPr/>
          <p:nvPr/>
        </p:nvSpPr>
        <p:spPr>
          <a:xfrm rot="19711968" flipV="1">
            <a:off x="4112585" y="4295127"/>
            <a:ext cx="898358" cy="113257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7" name="フローチャート: 処理 56">
            <a:extLst>
              <a:ext uri="{FF2B5EF4-FFF2-40B4-BE49-F238E27FC236}">
                <a16:creationId xmlns:a16="http://schemas.microsoft.com/office/drawing/2014/main" id="{7FC04193-015A-D044-A306-3F02B9837F7E}"/>
              </a:ext>
            </a:extLst>
          </p:cNvPr>
          <p:cNvSpPr/>
          <p:nvPr/>
        </p:nvSpPr>
        <p:spPr>
          <a:xfrm>
            <a:off x="4398366" y="2979272"/>
            <a:ext cx="2376037" cy="2375341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SGLT2 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억제제</a:t>
            </a:r>
            <a:endParaRPr lang="en-US" altLang="ko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US" altLang="ja-JP" sz="11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SGLT2</a:t>
            </a:r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阻害薬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/>
            <a:endParaRPr lang="en-US" altLang="ko" sz="5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○혈당치가 높을 때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신장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에서 당을 소변으로 배출하여 혈당치를 낮춥니다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血糖値が高い時に、腎臓から糖を尿中に出し、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血糖値を下げます。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탈수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요로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성기 감염 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起こりやすい副作用：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脱水、尿路･性器感染など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54" name="フローチャート: 処理 53">
            <a:extLst>
              <a:ext uri="{FF2B5EF4-FFF2-40B4-BE49-F238E27FC236}">
                <a16:creationId xmlns:a16="http://schemas.microsoft.com/office/drawing/2014/main" id="{62462018-B59C-4C4E-9F53-754CE58E5BBE}"/>
              </a:ext>
            </a:extLst>
          </p:cNvPr>
          <p:cNvSpPr/>
          <p:nvPr/>
        </p:nvSpPr>
        <p:spPr>
          <a:xfrm>
            <a:off x="83597" y="4526696"/>
            <a:ext cx="2502838" cy="3636229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α-</a:t>
            </a:r>
            <a:r>
              <a:rPr lang="ko" alt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글루코시다아제 억제제</a:t>
            </a:r>
            <a:r>
              <a:rPr lang="en-US" altLang="ko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(α-GI)</a:t>
            </a:r>
          </a:p>
          <a:p>
            <a:pPr algn="ctr"/>
            <a:r>
              <a:rPr lang="en-US" altLang="ja-JP" sz="11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α-</a:t>
            </a:r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グルコシダーゼ阻害薬</a:t>
            </a:r>
            <a:r>
              <a:rPr lang="en-US" altLang="ja-JP" sz="11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(α-GI)</a:t>
            </a:r>
          </a:p>
          <a:p>
            <a:pPr algn="ctr"/>
            <a:endParaRPr lang="en-US" altLang="ko" sz="5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</a:t>
            </a:r>
            <a:r>
              <a:rPr lang="ko" altLang="en-US" sz="1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소장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에서 당의 소화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흡수를 지연시킵니다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4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식사 직전에 복용하여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식후의 혈당 상승을 억제합니다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小腸での糖の消化・吸収を遅らせます。</a:t>
            </a:r>
            <a:r>
              <a:rPr lang="ja-JP" altLang="en-US" sz="8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食事の直前に飲み</a:t>
            </a:r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、食後の血糖の上がりを抑えます。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○저혈당 시는 포도당을 섭취한다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低血糖時はブドウ糖を摂取する。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●발생하기 쉬운 부작용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</a:p>
          <a:p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복부 팽만감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설사</a:t>
            </a:r>
            <a:r>
              <a:rPr lang="en-US" altLang="ko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방귀 증가 등</a:t>
            </a:r>
            <a:endParaRPr lang="en-US" altLang="ko" sz="1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起こりやすい副作用：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8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腹部膨満感、下痢、おならの増加など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3C8203-9E87-50E3-AB7E-6AA11F0D364A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61CD16C-98EB-B9FA-E311-30C4F845C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0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B718BD2-F404-4787-9712-767673C05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8AAD27-132E-4CE5-A481-93CE6A17CB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AE32CA-3B6F-428B-9A12-8D9DE56A604B}">
  <ds:schemaRefs>
    <ds:schemaRef ds:uri="http://purl.org/dc/elements/1.1/"/>
    <ds:schemaRef ds:uri="http://purl.org/dc/dcmitype/"/>
    <ds:schemaRef ds:uri="http://www.w3.org/XML/1998/namespace"/>
    <ds:schemaRef ds:uri="2cbc4e30-bd4c-493e-9827-f761ae7f285c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c054a63-b167-4c04-b5d0-d411ebb564c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1242</Words>
  <Application>Microsoft Macintosh PowerPoint</Application>
  <PresentationFormat>A4 210 x 297 mm</PresentationFormat>
  <Paragraphs>201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Dotum</vt:lpstr>
      <vt:lpstr>Gulim</vt:lpstr>
      <vt:lpstr>Hiragino Kaku Gothic Pro W3</vt:lpstr>
      <vt:lpstr>Malgun Gothic</vt:lpstr>
      <vt:lpstr>Arial</vt:lpstr>
      <vt:lpstr>Calibri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2023-02-09T02:58:15Z</dcterms:created>
  <dcterms:modified xsi:type="dcterms:W3CDTF">2025-04-08T07:58:37Z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