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4" r:id="rId3"/>
    <p:sldId id="265" r:id="rId4"/>
    <p:sldId id="263" r:id="rId5"/>
    <p:sldId id="267" r:id="rId6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FC92DC-F7B9-38B9-108B-DDD838566AC1}" name="K1" initials="石川和雅" userId="K1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81" autoAdjust="0"/>
    <p:restoredTop sz="94677"/>
  </p:normalViewPr>
  <p:slideViewPr>
    <p:cSldViewPr>
      <p:cViewPr varScale="1">
        <p:scale>
          <a:sx n="67" d="100"/>
          <a:sy n="67" d="100"/>
        </p:scale>
        <p:origin x="588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5A16BE71-332C-4F17-9A6F-8EE4E381DB5C}" type="datetimeFigureOut">
              <a:rPr kumimoji="1" lang="ja-JP" altLang="en-US" smtClean="0"/>
              <a:pPr/>
              <a:t>2022/2/12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3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7A82E-6CA1-4130-8F59-786C02082E6C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0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9A3B-3BA7-42EF-844F-82F4E612F069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9F1C-64CF-448A-98F1-0D2825EEACB3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E96-5084-4651-848B-95DAA0B8441C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81DB-F056-4C84-B58E-DF0DC129C1C6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BCC-4628-4080-9937-C990BF582FD8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CE12-6270-4688-8672-A5219F356BAF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C4364-5BD0-4B4E-9552-1DDA541801B6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D44C-116A-42DA-A57D-16AE0BFDC3B5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DDC2A-8FF6-45F2-9FB6-61056A1E1104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30D6-C9D0-4DFB-B02E-74BBC10C0043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7E16-C29F-4E01-8E46-E0CFDBE7A51B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9C8F1-63FD-4448-9FB8-5B1C003FAE09}" type="datetime1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10" Type="http://schemas.openxmlformats.org/officeDocument/2006/relationships/image" Target="../media/image3.png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1187624"/>
            <a:ext cx="6624736" cy="458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★「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糖尿病」と「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インスリン」の関係</a:t>
            </a:r>
            <a:endParaRPr kumimoji="1" lang="en-US" altLang="ja-JP" sz="1200" dirty="0">
              <a:solidFill>
                <a:schemeClr val="accent1"/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200"/>
              </a:lnSpc>
            </a:pPr>
            <a:r>
              <a:rPr kumimoji="1" lang="ja-JP" altLang="en-US" sz="1200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“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ဆီးချိုရောဂါ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”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နှင့်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“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အင်ဆူလင်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”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တို့ ဆက်နွယ်ပုံ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algn="just">
              <a:lnSpc>
                <a:spcPts val="2200"/>
              </a:lnSpc>
            </a:pPr>
            <a:endParaRPr kumimoji="1"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marL="285750" indent="-285750">
              <a:lnSpc>
                <a:spcPts val="2200"/>
              </a:lnSpc>
              <a:buFont typeface="Wingdings" pitchFamily="2" charset="2"/>
              <a:buChar char="l"/>
            </a:pP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「糖尿病」は、膵臓より出る「インスリン」というホルモンの量が不足したり、作用が不足することで、血液中のブドウ糖（血糖）が多くなる病気です。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lvl="0" indent="-285750">
              <a:lnSpc>
                <a:spcPts val="2200"/>
              </a:lnSpc>
              <a:buFont typeface="Wingdings" pitchFamily="2" charset="2"/>
              <a:buChar char="l"/>
            </a:pP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“ဆီးချိုရောဂါ” သည် ပန်ကရိယဟုခေါ်သောမုန့်ချိုအိတ်မှထွက်သော</a:t>
            </a:r>
            <a:r>
              <a:rPr lang="en-US" altLang="ja-JP" sz="1100" dirty="0">
                <a:latin typeface="Pyidaungsu" pitchFamily="34" charset="0"/>
                <a:cs typeface="Pyidaungsu" pitchFamily="34" charset="0"/>
              </a:rPr>
              <a:t> “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အင်ဆူလင်</a:t>
            </a:r>
            <a:r>
              <a:rPr lang="en-US" altLang="ja-JP" sz="1100" dirty="0">
                <a:latin typeface="Pyidaungsu" pitchFamily="34" charset="0"/>
                <a:cs typeface="Pyidaungsu" pitchFamily="34" charset="0"/>
              </a:rPr>
              <a:t>”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ဆိုသည့် ဟော်မုန်းပမာဏမလုံလောက်ခြင်း၊ ကောင်းစွာမလုပ်ဆောင်နိုင်ခြင်း</a:t>
            </a:r>
            <a:r>
              <a:rPr lang="en-US" altLang="ja-JP" sz="11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100" dirty="0">
                <a:latin typeface="Pyidaungsu" pitchFamily="34" charset="0"/>
                <a:cs typeface="Pyidaungsu" pitchFamily="34" charset="0"/>
              </a:rPr>
              <a:t>တို့‌‌ကြောင့် သွေးတွင်းရှိဂလူးကို့စ်(သွေးတွင်းသကြားဓာတ်)များလာသည့်ရောဂါဖြစ်သည်။</a:t>
            </a:r>
            <a:endParaRPr lang="en-US" altLang="ja-JP" sz="1100" dirty="0">
              <a:latin typeface="Pyidaungsu" pitchFamily="34" charset="0"/>
              <a:cs typeface="Pyidaungsu" pitchFamily="34" charset="0"/>
            </a:endParaRPr>
          </a:p>
          <a:p>
            <a:pPr lvl="0">
              <a:lnSpc>
                <a:spcPts val="2200"/>
              </a:lnSpc>
            </a:pP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lnSpc>
                <a:spcPts val="2200"/>
              </a:lnSpc>
              <a:buFont typeface="Wingdings" pitchFamily="2" charset="2"/>
              <a:buChar char="l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は血管から細胞へ糖を運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び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、血管の中の糖の値を下げ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lvl="0" indent="-285750">
              <a:lnSpc>
                <a:spcPts val="2200"/>
              </a:lnSpc>
              <a:buFont typeface="Wingdings" pitchFamily="2" charset="2"/>
              <a:buChar char="l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“အင်ဆူလင်”သည် သွေးကြောမှဆဲလ်များဆီသို့သကြားဓာတ်ကိုသယ်ဆောင်ပေးပြီး သွေးကြောထဲရှိသကြားဓာတ်ပါဝင်ကိန်းကိုလျော့စေသည်။</a:t>
            </a:r>
            <a:endParaRPr lang="en-US" altLang="ja-JP" sz="1200" dirty="0">
              <a:latin typeface="Pyidaungsu" pitchFamily="34" charset="0"/>
              <a:cs typeface="Pyidaungsu" pitchFamily="34" charset="0"/>
            </a:endParaRPr>
          </a:p>
          <a:p>
            <a:pPr lvl="0">
              <a:lnSpc>
                <a:spcPts val="2200"/>
              </a:lnSpc>
            </a:pP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lnSpc>
                <a:spcPts val="2200"/>
              </a:lnSpc>
              <a:buFont typeface="Wingdings" pitchFamily="2" charset="2"/>
              <a:buChar char="l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からだの中で、血糖を下げるホルモンは、「インスリン」だけです。</a:t>
            </a:r>
            <a:endParaRPr lang="en-US" altLang="ja-JP" sz="1200" strike="sngStrike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5750" indent="-285750">
              <a:lnSpc>
                <a:spcPts val="2200"/>
              </a:lnSpc>
              <a:buFont typeface="Wingdings" pitchFamily="2" charset="2"/>
              <a:buChar char="l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ခန္ဓာကိုယ်ထဲတွင် သွေးတွင်းသကြားဓာတ်ကိုလျော့စေသောဟော်မုန်းမှာ</a:t>
            </a: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“အင်ဆူလင်”သာဖြစ်သည်။</a:t>
            </a:r>
            <a:endParaRPr kumimoji="1"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algn="just">
              <a:lnSpc>
                <a:spcPts val="2200"/>
              </a:lnSpc>
            </a:pPr>
            <a:endParaRPr kumimoji="1" lang="en-US" altLang="ja-JP" sz="14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404664" y="5557285"/>
            <a:ext cx="1152128" cy="50768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正常</a:t>
            </a:r>
          </a:p>
          <a:p>
            <a:pPr algn="ctr">
              <a:lnSpc>
                <a:spcPts val="1800"/>
              </a:lnSpc>
            </a:pPr>
            <a:r>
              <a:rPr lang="my-MM" altLang="ja-JP" sz="900" dirty="0">
                <a:latin typeface="Pyidaungsu" pitchFamily="34" charset="0"/>
                <a:cs typeface="Pyidaungsu" pitchFamily="34" charset="0"/>
              </a:rPr>
              <a:t>ပုံမှန်</a:t>
            </a:r>
            <a:endParaRPr kumimoji="1" lang="ja-JP" altLang="en-US" sz="9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864878" y="5557285"/>
            <a:ext cx="1499916" cy="67089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高血糖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1600"/>
              </a:lnSpc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သွေးတွင်း သကြားဓာတ်</a:t>
            </a:r>
            <a:endParaRPr lang="en-US" altLang="ja-JP" sz="7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600"/>
              </a:lnSpc>
            </a:pPr>
            <a:r>
              <a:rPr lang="my-MM" altLang="ja-JP" sz="700" dirty="0">
                <a:latin typeface="Pyidaungsu" pitchFamily="34" charset="0"/>
                <a:cs typeface="Pyidaungsu" pitchFamily="34" charset="0"/>
              </a:rPr>
              <a:t>များခြင်း</a:t>
            </a:r>
            <a:endParaRPr kumimoji="1" lang="ja-JP" altLang="en-US" sz="9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88640" y="160441"/>
            <a:ext cx="6408712" cy="85489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「</a:t>
            </a:r>
            <a:r>
              <a:rPr lang="ja-JP" altLang="ja-JP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糖尿病</a:t>
            </a:r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」ってどんな病気？？</a:t>
            </a:r>
            <a:endParaRPr lang="en-US" altLang="ja-JP" b="1" dirty="0">
              <a:solidFill>
                <a:schemeClr val="tx1"/>
              </a:solidFill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2300"/>
              </a:lnSpc>
            </a:pPr>
            <a:r>
              <a:rPr lang="en-US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“</a:t>
            </a: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ဆီးချိုရောဂါ</a:t>
            </a:r>
            <a:r>
              <a:rPr lang="en-US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”</a:t>
            </a:r>
            <a:r>
              <a:rPr lang="my-MM" altLang="ja-JP" sz="1600" b="1" dirty="0">
                <a:solidFill>
                  <a:schemeClr val="tx1"/>
                </a:solidFill>
                <a:latin typeface="Pyidaungsu" pitchFamily="34" charset="0"/>
                <a:cs typeface="Pyidaungsu" pitchFamily="34" charset="0"/>
              </a:rPr>
              <a:t>ဆိုတာဘယ်လိုရောဂါမျိုးလဲ??</a:t>
            </a:r>
            <a:endParaRPr lang="en-US" altLang="ja-JP" sz="1600" b="1" dirty="0">
              <a:solidFill>
                <a:schemeClr val="tx1"/>
              </a:solidFill>
              <a:latin typeface="Pyidaungsu" pitchFamily="34" charset="0"/>
              <a:ea typeface="HG丸ｺﾞｼｯｸM-PRO" pitchFamily="50" charset="-128"/>
              <a:cs typeface="Pyidaungsu" pitchFamily="34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06365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07" y="6271294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087629" y="665893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277112" y="6983679"/>
            <a:ext cx="1079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インスリン</a:t>
            </a:r>
          </a:p>
          <a:p>
            <a:pPr>
              <a:lnSpc>
                <a:spcPts val="1800"/>
              </a:lnSpc>
            </a:pP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အင်ဆူလင်</a:t>
            </a:r>
            <a:endParaRPr kumimoji="1" lang="ja-JP" altLang="en-US" sz="10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8640" y="5940152"/>
            <a:ext cx="7200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細胞</a:t>
            </a:r>
            <a:endParaRPr kumimoji="1" lang="ja-JP" altLang="en-US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ဆဲလ်</a:t>
            </a:r>
            <a:endParaRPr kumimoji="1" lang="ja-JP" altLang="en-US" sz="10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343560" y="639608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6093296" y="6251665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625244" y="5508104"/>
            <a:ext cx="1368152" cy="68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</a:t>
            </a:r>
          </a:p>
          <a:p>
            <a:pPr algn="ctr">
              <a:lnSpc>
                <a:spcPts val="1600"/>
              </a:lnSpc>
            </a:pPr>
            <a:r>
              <a:rPr lang="my-MM" altLang="ja-JP" sz="800" dirty="0">
                <a:latin typeface="Pyidaungsu" pitchFamily="34" charset="0"/>
                <a:cs typeface="Pyidaungsu" pitchFamily="34" charset="0"/>
              </a:rPr>
              <a:t>သွေးတွင်း သကြားဓာတ်</a:t>
            </a:r>
            <a:endParaRPr lang="en-US" altLang="ja-JP" sz="8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600"/>
              </a:lnSpc>
            </a:pPr>
            <a:r>
              <a:rPr lang="my-MM" altLang="ja-JP" sz="800" dirty="0">
                <a:latin typeface="Pyidaungsu" pitchFamily="34" charset="0"/>
                <a:cs typeface="Pyidaungsu" pitchFamily="34" charset="0"/>
              </a:rPr>
              <a:t>ပါဝင်မှုကိန်း</a:t>
            </a:r>
            <a:endParaRPr lang="ja-JP" altLang="en-US" sz="8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336" y="35496"/>
            <a:ext cx="398915" cy="393217"/>
          </a:xfrm>
          <a:prstGeom prst="rect">
            <a:avLst/>
          </a:prstGeom>
        </p:spPr>
      </p:pic>
      <p:cxnSp>
        <p:nvCxnSpPr>
          <p:cNvPr id="18" name="カギ線コネクタ 17">
            <a:extLst>
              <a:ext uri="{FF2B5EF4-FFF2-40B4-BE49-F238E27FC236}">
                <a16:creationId xmlns:a16="http://schemas.microsoft.com/office/drawing/2014/main" id="{4870B1F5-0AD5-BA4F-9BE2-F4AB4EC35DC0}"/>
              </a:ext>
            </a:extLst>
          </p:cNvPr>
          <p:cNvCxnSpPr/>
          <p:nvPr/>
        </p:nvCxnSpPr>
        <p:spPr>
          <a:xfrm rot="16200000" flipH="1">
            <a:off x="827369" y="7554253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67B3D1-4010-AC40-8B97-D4209BAC0481}"/>
              </a:ext>
            </a:extLst>
          </p:cNvPr>
          <p:cNvSpPr txBox="1"/>
          <p:nvPr/>
        </p:nvSpPr>
        <p:spPr>
          <a:xfrm>
            <a:off x="1016851" y="7878996"/>
            <a:ext cx="1728432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 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my-MM" altLang="ja-JP" sz="1050" dirty="0">
                <a:latin typeface="Pyidaungsu" pitchFamily="34" charset="0"/>
                <a:cs typeface="Pyidaungsu" pitchFamily="34" charset="0"/>
              </a:rPr>
              <a:t>သွေးတွင်း</a:t>
            </a:r>
            <a:r>
              <a:rPr lang="my-MM" altLang="ja-JP" sz="1050" dirty="0"/>
              <a:t>သကြားဓာတ်</a:t>
            </a:r>
            <a:endParaRPr kumimoji="1" lang="ja-JP" altLang="en-US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3933056" y="7849230"/>
            <a:ext cx="2924198" cy="117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sz="1200" dirty="0"/>
              <a:t>インスリン量の不足</a:t>
            </a:r>
            <a:endParaRPr kumimoji="1" lang="en-US" altLang="ja-JP" sz="12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အင်ဆူလင်ပမာဏမလုံလောက်ခြင်း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ja-JP" altLang="en-US" sz="1200" dirty="0"/>
              <a:t>インスリン作用の不足</a:t>
            </a:r>
            <a:endParaRPr kumimoji="1" lang="ja-JP" altLang="en-US" sz="12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အင်ဆူလင်လုပ်ဆောင်မှုမလုံလောက်ခြင်း</a:t>
            </a:r>
            <a:endParaRPr kumimoji="1" lang="ja-JP" altLang="en-US" sz="1200" dirty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145885" y="245646"/>
            <a:ext cx="6624736" cy="8735725"/>
            <a:chOff x="144759" y="-63058"/>
            <a:chExt cx="6624736" cy="8735725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4759" y="-63058"/>
              <a:ext cx="6624736" cy="873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ja-JP" altLang="en-US" sz="1200" dirty="0">
                  <a:solidFill>
                    <a:schemeClr val="accent1"/>
                  </a:solidFill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★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</a:t>
              </a:r>
              <a:r>
                <a:rPr lang="ja-JP" altLang="en-US" sz="12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「合併症」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に気を付けて！</a:t>
              </a:r>
              <a:r>
                <a:rPr lang="ja-JP" altLang="en-US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endParaRPr lang="en-US" altLang="ja-JP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2200"/>
                </a:lnSpc>
              </a:pPr>
              <a:r>
                <a:rPr lang="ja-JP" altLang="en-US" sz="1200" dirty="0">
                  <a:solidFill>
                    <a:schemeClr val="accent1"/>
                  </a:solidFill>
                  <a:latin typeface="Pyidaungsu" pitchFamily="34" charset="0"/>
                  <a:ea typeface="HG丸ｺﾞｼｯｸM-PRO" panose="020F0600000000000000" pitchFamily="50" charset="-128"/>
                  <a:cs typeface="Pyidaungsu" pitchFamily="34" charset="0"/>
                </a:rPr>
                <a:t>★ </a:t>
              </a: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ဆီးချိုရောဂါ၏</a:t>
              </a:r>
              <a:r>
                <a:rPr lang="en-US" altLang="ja-JP" sz="1200" dirty="0">
                  <a:solidFill>
                    <a:srgbClr val="FF0000"/>
                  </a:solidFill>
                  <a:latin typeface="Pyidaungsu" pitchFamily="34" charset="0"/>
                  <a:cs typeface="Pyidaungsu" pitchFamily="34" charset="0"/>
                </a:rPr>
                <a:t>“</a:t>
              </a:r>
              <a:r>
                <a:rPr lang="my-MM" altLang="ja-JP" sz="1200" dirty="0">
                  <a:solidFill>
                    <a:srgbClr val="FF0000"/>
                  </a:solidFill>
                  <a:latin typeface="Pyidaungsu" pitchFamily="34" charset="0"/>
                  <a:cs typeface="Pyidaungsu" pitchFamily="34" charset="0"/>
                </a:rPr>
                <a:t>နောက်ဆက်တွဲရောဂါများ</a:t>
              </a:r>
              <a:r>
                <a:rPr lang="en-US" altLang="ja-JP" sz="1200" dirty="0">
                  <a:solidFill>
                    <a:srgbClr val="FF0000"/>
                  </a:solidFill>
                  <a:latin typeface="Pyidaungsu" pitchFamily="34" charset="0"/>
                  <a:cs typeface="Pyidaungsu" pitchFamily="34" charset="0"/>
                </a:rPr>
                <a:t>”</a:t>
              </a: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ကိုသတိပြုပါ</a:t>
              </a:r>
              <a:r>
                <a:rPr lang="en-US" altLang="ja-JP" sz="1200" dirty="0">
                  <a:latin typeface="Pyidaungsu" pitchFamily="34" charset="0"/>
                  <a:cs typeface="Pyidaungsu" pitchFamily="34" charset="0"/>
                </a:rPr>
                <a:t>!</a:t>
              </a:r>
              <a:endParaRPr lang="ja-JP" altLang="en-US" sz="1200" dirty="0">
                <a:latin typeface="Pyidaungsu" pitchFamily="34" charset="0"/>
                <a:cs typeface="Pyidaungsu" pitchFamily="34" charset="0"/>
              </a:endParaRPr>
            </a:p>
            <a:p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 marL="17145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長期間、高血糖状態が続くと、血管がもろくなり、それが原因でさまざまな合併症が発症します。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171450" lvl="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ကာလရှည်ကြာစွာ သွေးတွင်းသကြားဓာတ်များသည့်အခြေအနေဆက်တိုက်ဖြစ်နေလျှင် သွေးကြောများလျော့ရဲလာပြီး ထို့အကြောင်းကြောင့် အမျိုးမျိုးသောနောက်ဆက်တွဲရောဂါများ ဖြစ်ပွားတတ်သည်။</a:t>
              </a:r>
              <a:endParaRPr lang="ja-JP" altLang="ja-JP" sz="1200" dirty="0">
                <a:latin typeface="Pyidaungsu" pitchFamily="34" charset="0"/>
                <a:cs typeface="Pyidaungsu" pitchFamily="34" charset="0"/>
              </a:endParaRPr>
            </a:p>
            <a:p>
              <a:pPr marL="17145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糖尿病の合併症は、大きく２つに分かれます。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171450" lvl="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ဆီးချိုရောဂါ၏နောက်ဆက်တွဲရောဂါသည် အကြမ်းအားဖြင့်၂မျိုးခွဲခြားထားသည်။</a:t>
              </a:r>
              <a:endParaRPr lang="ja-JP" altLang="ja-JP" sz="1200" dirty="0">
                <a:latin typeface="Pyidaungsu" pitchFamily="34" charset="0"/>
                <a:cs typeface="Pyidaungsu" pitchFamily="34" charset="0"/>
              </a:endParaRPr>
            </a:p>
            <a:p>
              <a:pPr marL="17145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細い血管が障害されるもの（網膜症・腎症・神経障害）と、太い血管が障害されるもの（脳梗塞・虚血性心疾患・末梢動脈疾患）です。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171450" lvl="0" indent="-171450">
                <a:lnSpc>
                  <a:spcPts val="2200"/>
                </a:lnSpc>
                <a:buFont typeface="Wingdings" pitchFamily="2" charset="2"/>
                <a:buChar char="l"/>
              </a:pP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သေးမျှင်သောသွေးကြောများပျက်ဆီးခြင်း(အမြင်အာရုံချို့ယွင်းသည့်ရောဂါ၊ ကျောက်ကပ်ရောဂါ၊ အာရုံကြောပျက်ဆီးခြင်း)နှင့် ကြီးသောသွေးကြောများပျက်ဆီးခြင်း(ဦးနှောက်သွေးကြောပိတ်ခြင်း၊ နှလုံးသွေးကြောကျဉ်းရောဂါ၊ ခြေ၊လက်များသို့သွေးကောင်းစွာမလျှောက်သောရောဂါ)တို့ဖြစ်သည်။</a:t>
              </a:r>
              <a:endParaRPr lang="en-US" altLang="ja-JP" sz="1200" dirty="0">
                <a:latin typeface="Pyidaungsu" pitchFamily="34" charset="0"/>
                <a:cs typeface="Pyidaungsu" pitchFamily="34" charset="0"/>
              </a:endParaRPr>
            </a:p>
            <a:p>
              <a:pPr marL="171450" lvl="0" indent="-171450">
                <a:lnSpc>
                  <a:spcPct val="120000"/>
                </a:lnSpc>
                <a:buFont typeface="Wingdings" pitchFamily="2" charset="2"/>
                <a:buChar char="l"/>
              </a:pPr>
              <a:endParaRPr lang="en-US" altLang="ja-JP" sz="1250" dirty="0">
                <a:latin typeface="Pyidaungsu" pitchFamily="34" charset="0"/>
                <a:cs typeface="Pyidaungsu" pitchFamily="34" charset="0"/>
              </a:endParaRPr>
            </a:p>
            <a:p>
              <a:pPr lvl="0"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cs typeface="Pyidaungsu" pitchFamily="34" charset="0"/>
              </a:endParaRPr>
            </a:p>
            <a:p>
              <a:pPr lvl="0"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cs typeface="Pyidaungsu" pitchFamily="34" charset="0"/>
              </a:endParaRPr>
            </a:p>
            <a:p>
              <a:pPr lvl="0"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cs typeface="Pyidaungsu" pitchFamily="34" charset="0"/>
              </a:endParaRPr>
            </a:p>
            <a:p>
              <a:pPr lvl="0">
                <a:lnSpc>
                  <a:spcPct val="120000"/>
                </a:lnSpc>
              </a:pPr>
              <a:endParaRPr lang="ja-JP" altLang="ja-JP" sz="1250" dirty="0">
                <a:latin typeface="Pyidaungsu" pitchFamily="34" charset="0"/>
                <a:cs typeface="Pyidaungsu" pitchFamily="34" charset="0"/>
              </a:endParaRPr>
            </a:p>
            <a:p>
              <a:pPr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ct val="120000"/>
                </a:lnSpc>
              </a:pPr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ts val="1800"/>
                </a:lnSpc>
              </a:pPr>
              <a:endParaRPr lang="en-US" altLang="ja-JP" sz="11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ts val="1800"/>
                </a:lnSpc>
              </a:pPr>
              <a:endParaRPr lang="en-US" altLang="ja-JP" sz="11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>
                <a:lnSpc>
                  <a:spcPts val="1800"/>
                </a:lnSpc>
              </a:pPr>
              <a:endParaRPr lang="en-US" altLang="ja-JP" sz="11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pPr marL="285750" indent="-285750">
                <a:lnSpc>
                  <a:spcPts val="2000"/>
                </a:lnSpc>
                <a:buFont typeface="Wingdings" pitchFamily="2" charset="2"/>
                <a:buChar char="l"/>
              </a:pP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糖尿病は、合併症の発症や進行を遅らせることがとても大切です。高血糖により合併症が発症、進行します。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marL="285750" lvl="0" indent="-285750">
                <a:lnSpc>
                  <a:spcPts val="2000"/>
                </a:lnSpc>
                <a:buFont typeface="Wingdings" pitchFamily="2" charset="2"/>
                <a:buChar char="l"/>
              </a:pPr>
              <a:r>
                <a:rPr lang="my-MM" altLang="ja-JP" sz="1200" dirty="0">
                  <a:latin typeface="Pyidaungsu" pitchFamily="34" charset="0"/>
                  <a:cs typeface="Pyidaungsu" pitchFamily="34" charset="0"/>
                </a:rPr>
                <a:t>ဆီးချိုရောဂါသည် နောက်ဆက်တွဲရောဂါများဖြစ်ခြင်း၊ ဖြစ်ပွားမှုအရှိန်ကိုနှောင့်နှေးစေရန်မှာ အလွန်အရေးကြီးသည်။ သွေးတွင်းသကြားဓာတ်များခြင်းကြောင့် နောက်ဆက်တွဲရောဂါဖြစ်ပွားခြင်း၊ အရှိန်မြင့်ခြင်းတို့ဖြစ်တတ်သည်။</a:t>
              </a:r>
              <a:endParaRPr lang="ja-JP" altLang="ja-JP" sz="1200" dirty="0">
                <a:latin typeface="Pyidaungsu" pitchFamily="34" charset="0"/>
                <a:cs typeface="Pyidaungsu" pitchFamily="34" charset="0"/>
              </a:endParaRPr>
            </a:p>
            <a:p>
              <a:pPr>
                <a:lnSpc>
                  <a:spcPts val="2000"/>
                </a:lnSpc>
              </a:pPr>
              <a:endParaRPr lang="en-US" altLang="ja-JP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  <a:p>
              <a:endParaRPr lang="en-US" altLang="ja-JP" sz="125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endParaRPr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582" y="4532651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459221" y="4368086"/>
              <a:ext cx="1805029" cy="39604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70259"/>
                <a:gd name="adj6" fmla="val -4969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脳梗塞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ဦးနှောက်သွေးကြောပိတ်ခြင်း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459221" y="5876047"/>
              <a:ext cx="1805029" cy="583169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7241"/>
                <a:gd name="adj6" fmla="val -4811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末梢動脈疾患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ခြေ၊လက်များသို့သွေးကောင်းစွာမလျှောက်သောရောဂါ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470701" y="5044106"/>
              <a:ext cx="1805029" cy="39604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2883"/>
                <a:gd name="adj6" fmla="val -5578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虚血性心疾患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နှလုံးသွေးကြောကျဉ်းရောဂါ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404664" y="4637443"/>
              <a:ext cx="1750747" cy="39604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44729"/>
                <a:gd name="adj6" fmla="val -63082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網膜症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အမြင်အာရုံချို့ယွင်းသည့်</a:t>
              </a:r>
              <a:r>
                <a:rPr lang="en-US" altLang="ja-JP" sz="900" dirty="0">
                  <a:latin typeface="Pyidaungsu" pitchFamily="34" charset="0"/>
                  <a:cs typeface="Pyidaungsu" pitchFamily="34" charset="0"/>
                </a:rPr>
                <a:t> </a:t>
              </a: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ရောဂါ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404663" y="5377324"/>
              <a:ext cx="1750747" cy="36004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7742"/>
                <a:gd name="adj6" fmla="val -73951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腎症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ကျောက်ကပ်ရောဂါ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404664" y="5805087"/>
              <a:ext cx="1750747" cy="39604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5960"/>
                <a:gd name="adj6" fmla="val -6381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ja-JP" altLang="en-US" sz="9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神経障害</a:t>
              </a:r>
            </a:p>
            <a:p>
              <a:pPr algn="ctr">
                <a:lnSpc>
                  <a:spcPts val="1300"/>
                </a:lnSpc>
              </a:pPr>
              <a:r>
                <a:rPr lang="my-MM" altLang="ja-JP" sz="900" dirty="0">
                  <a:latin typeface="Pyidaungsu" pitchFamily="34" charset="0"/>
                  <a:cs typeface="Pyidaungsu" pitchFamily="34" charset="0"/>
                </a:rPr>
                <a:t>အာရုံကြောပျက်ဆီးခြင်း</a:t>
              </a:r>
              <a:endPara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pic>
        <p:nvPicPr>
          <p:cNvPr id="26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0049" y="19432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78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/>
          <p:cNvSpPr/>
          <p:nvPr/>
        </p:nvSpPr>
        <p:spPr>
          <a:xfrm>
            <a:off x="4653136" y="4355976"/>
            <a:ext cx="1584176" cy="41657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ဆေးဖြင့်</a:t>
            </a:r>
            <a:endParaRPr lang="en-US" altLang="ja-JP" sz="10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ကုသနည်း</a:t>
            </a:r>
            <a:endParaRPr lang="ja-JP" altLang="en-US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2636912" y="4617823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အားကစားဖြင့်</a:t>
            </a:r>
            <a:endParaRPr lang="en-US" altLang="ja-JP" sz="10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ကုသနည်း</a:t>
            </a:r>
            <a:endParaRPr lang="ja-JP" altLang="en-US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332656" y="4355976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အစားအစာဖြင့်</a:t>
            </a:r>
            <a:endParaRPr lang="en-US" altLang="ja-JP" sz="1000" dirty="0">
              <a:latin typeface="Pyidaungsu" pitchFamily="34" charset="0"/>
              <a:cs typeface="Pyidaungsu" pitchFamily="34" charset="0"/>
            </a:endParaRPr>
          </a:p>
          <a:p>
            <a:pPr algn="ctr"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ကုသနည်း</a:t>
            </a:r>
            <a:endParaRPr lang="ja-JP" altLang="en-US" sz="10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5885" y="245646"/>
            <a:ext cx="662473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200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糖尿病の治療は、次の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３つ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があります。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200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ဆီးချိုရောဂါကိုကုသရန် အောက်ပါနည်းလည်း</a:t>
            </a:r>
            <a:r>
              <a:rPr lang="my-MM" altLang="ja-JP" sz="1200" dirty="0">
                <a:solidFill>
                  <a:srgbClr val="FF0000"/>
                </a:solidFill>
                <a:latin typeface="Pyidaungsu" pitchFamily="34" charset="0"/>
                <a:cs typeface="Pyidaungsu" pitchFamily="34" charset="0"/>
              </a:rPr>
              <a:t>၃မျိုး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ရှိသည်။</a:t>
            </a:r>
            <a:endParaRPr lang="en-US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000"/>
              </a:lnSpc>
            </a:pPr>
            <a:endParaRPr lang="ja-JP" altLang="en-US" sz="1200" dirty="0">
              <a:latin typeface="Pyidaungsu" pitchFamily="34" charset="0"/>
              <a:cs typeface="Pyidaungsu" pitchFamily="34" charset="0"/>
            </a:endParaRPr>
          </a:p>
          <a:p>
            <a:pPr marL="17145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血糖値を良い状態に保つためにしっかり治療をおこないましょう。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71450" lvl="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သွေးတွင်းသကြားဓာတ်ပါဝင်မှုကိန်းကို ကောင်းသောအခြေအနေတွင်အမြဲရှိနေစေရန် ဆေးကုသမှုကောင်းစွာခံယူပါ။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endParaRPr lang="en-US" altLang="ja-JP" sz="12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endParaRPr lang="en-US" altLang="ja-JP" sz="12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pic>
        <p:nvPicPr>
          <p:cNvPr id="26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0049" y="19432"/>
            <a:ext cx="438807" cy="432539"/>
          </a:xfrm>
          <a:prstGeom prst="rect">
            <a:avLst/>
          </a:prstGeom>
        </p:spPr>
      </p:pic>
      <p:sp>
        <p:nvSpPr>
          <p:cNvPr id="28" name="円/楕円 4">
            <a:extLst>
              <a:ext uri="{FF2B5EF4-FFF2-40B4-BE49-F238E27FC236}">
                <a16:creationId xmlns:a16="http://schemas.microsoft.com/office/drawing/2014/main" id="{8BF0F18E-3C12-42DC-9567-BA82A83808CC}"/>
              </a:ext>
            </a:extLst>
          </p:cNvPr>
          <p:cNvSpPr/>
          <p:nvPr/>
        </p:nvSpPr>
        <p:spPr>
          <a:xfrm>
            <a:off x="4623883" y="3779912"/>
            <a:ext cx="1584176" cy="41657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薬物療法</a:t>
            </a:r>
          </a:p>
        </p:txBody>
      </p:sp>
      <p:sp>
        <p:nvSpPr>
          <p:cNvPr id="33" name="円/楕円 12">
            <a:extLst>
              <a:ext uri="{FF2B5EF4-FFF2-40B4-BE49-F238E27FC236}">
                <a16:creationId xmlns:a16="http://schemas.microsoft.com/office/drawing/2014/main" id="{B56DA260-63EF-41C0-A354-274C410E996C}"/>
              </a:ext>
            </a:extLst>
          </p:cNvPr>
          <p:cNvSpPr/>
          <p:nvPr/>
        </p:nvSpPr>
        <p:spPr>
          <a:xfrm>
            <a:off x="2607659" y="4041759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療法</a:t>
            </a:r>
          </a:p>
        </p:txBody>
      </p:sp>
      <p:sp>
        <p:nvSpPr>
          <p:cNvPr id="34" name="円/楕円 13">
            <a:extLst>
              <a:ext uri="{FF2B5EF4-FFF2-40B4-BE49-F238E27FC236}">
                <a16:creationId xmlns:a16="http://schemas.microsoft.com/office/drawing/2014/main" id="{286A778A-1319-45F9-A53A-3BD2BAF355F2}"/>
              </a:ext>
            </a:extLst>
          </p:cNvPr>
          <p:cNvSpPr/>
          <p:nvPr/>
        </p:nvSpPr>
        <p:spPr>
          <a:xfrm>
            <a:off x="375411" y="3779912"/>
            <a:ext cx="1656184" cy="4582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食事療法</a:t>
            </a:r>
          </a:p>
        </p:txBody>
      </p:sp>
      <p:sp>
        <p:nvSpPr>
          <p:cNvPr id="35" name="上矢印 17">
            <a:extLst>
              <a:ext uri="{FF2B5EF4-FFF2-40B4-BE49-F238E27FC236}">
                <a16:creationId xmlns:a16="http://schemas.microsoft.com/office/drawing/2014/main" id="{7F1071AD-AF9A-455F-B839-DC2E8719073B}"/>
              </a:ext>
            </a:extLst>
          </p:cNvPr>
          <p:cNvSpPr/>
          <p:nvPr/>
        </p:nvSpPr>
        <p:spPr>
          <a:xfrm>
            <a:off x="3111715" y="3587080"/>
            <a:ext cx="648072" cy="408856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D7D2E9A1-A551-4D6B-9F10-DD721BC5F1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480" y="2627784"/>
            <a:ext cx="930315" cy="91079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7F8820C-0F5C-442F-9B26-0FD59FB688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684424"/>
            <a:ext cx="1030504" cy="973253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1A267EA-86F8-4C96-BFA5-36AEBBD4DA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963" y="2555776"/>
            <a:ext cx="774770" cy="822085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9B4410A-B372-4D15-B32D-D88246D62E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22" y="3347864"/>
            <a:ext cx="804341" cy="727456"/>
          </a:xfrm>
          <a:prstGeom prst="rect">
            <a:avLst/>
          </a:prstGeom>
        </p:spPr>
      </p:pic>
      <p:sp>
        <p:nvSpPr>
          <p:cNvPr id="40" name="屈折矢印 16">
            <a:extLst>
              <a:ext uri="{FF2B5EF4-FFF2-40B4-BE49-F238E27FC236}">
                <a16:creationId xmlns:a16="http://schemas.microsoft.com/office/drawing/2014/main" id="{E7A2A00C-14D2-4328-8632-315A51102C56}"/>
              </a:ext>
            </a:extLst>
          </p:cNvPr>
          <p:cNvSpPr/>
          <p:nvPr/>
        </p:nvSpPr>
        <p:spPr>
          <a:xfrm rot="5400000" flipH="1">
            <a:off x="1686787" y="2613591"/>
            <a:ext cx="777652" cy="1368154"/>
          </a:xfrm>
          <a:prstGeom prst="bentUpArrow">
            <a:avLst>
              <a:gd name="adj1" fmla="val 25000"/>
              <a:gd name="adj2" fmla="val 21325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屈折矢印 15">
            <a:extLst>
              <a:ext uri="{FF2B5EF4-FFF2-40B4-BE49-F238E27FC236}">
                <a16:creationId xmlns:a16="http://schemas.microsoft.com/office/drawing/2014/main" id="{61150158-52C9-4CE4-A9D7-AA7637BBA99A}"/>
              </a:ext>
            </a:extLst>
          </p:cNvPr>
          <p:cNvSpPr/>
          <p:nvPr/>
        </p:nvSpPr>
        <p:spPr>
          <a:xfrm rot="5400000" flipH="1" flipV="1">
            <a:off x="4323679" y="2598072"/>
            <a:ext cx="777652" cy="1368150"/>
          </a:xfrm>
          <a:prstGeom prst="bentUpArrow">
            <a:avLst>
              <a:gd name="adj1" fmla="val 25000"/>
              <a:gd name="adj2" fmla="val 25000"/>
              <a:gd name="adj3" fmla="val 359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86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6632" y="216880"/>
            <a:ext cx="6624736" cy="850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250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糖尿病は自覚症状がないので検査が大切です</a:t>
            </a:r>
            <a:r>
              <a:rPr lang="ja-JP" altLang="en-US" sz="1250" dirty="0">
                <a:solidFill>
                  <a:schemeClr val="accent1"/>
                </a:solidFill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★</a:t>
            </a:r>
            <a:r>
              <a:rPr lang="my-MM" altLang="ja-JP" sz="1250" dirty="0">
                <a:latin typeface="Pyidaungsu" pitchFamily="34" charset="0"/>
                <a:cs typeface="Pyidaungsu" pitchFamily="34" charset="0"/>
              </a:rPr>
              <a:t>ဆီးချိုရောဂါသည်ရောဂါလက္ခဏာမခံစားရသည့်အတွက်စစ်ဆေးကြည့်ရန်အရေးကြီးသည်။</a:t>
            </a:r>
            <a:endParaRPr lang="en-US" altLang="ja-JP" sz="12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200"/>
              </a:lnSpc>
            </a:pPr>
            <a:endParaRPr lang="en-US" altLang="ja-JP" sz="1250" dirty="0">
              <a:solidFill>
                <a:schemeClr val="tx2">
                  <a:lumMod val="60000"/>
                  <a:lumOff val="40000"/>
                </a:schemeClr>
              </a:solidFill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ts val="2200"/>
              </a:lnSpc>
            </a:pP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たとえば、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200"/>
              </a:lnSpc>
            </a:pPr>
            <a:r>
              <a:rPr lang="en-US" altLang="ja-JP" sz="1250" dirty="0">
                <a:latin typeface="Pyidaungsu" pitchFamily="34" charset="0"/>
                <a:cs typeface="Pyidaungsu" pitchFamily="34" charset="0"/>
              </a:rPr>
              <a:t>         </a:t>
            </a:r>
            <a:r>
              <a:rPr lang="my-MM" altLang="ja-JP" sz="1250" dirty="0">
                <a:latin typeface="Pyidaungsu" pitchFamily="34" charset="0"/>
                <a:cs typeface="Pyidaungsu" pitchFamily="34" charset="0"/>
              </a:rPr>
              <a:t>ဥပမာ</a:t>
            </a:r>
            <a:endParaRPr lang="ja-JP" altLang="ja-JP" sz="1250" dirty="0">
              <a:latin typeface="Pyidaungsu" pitchFamily="34" charset="0"/>
              <a:cs typeface="Pyidaungsu" pitchFamily="34" charset="0"/>
            </a:endParaRPr>
          </a:p>
          <a:p>
            <a:pPr lvl="1">
              <a:lnSpc>
                <a:spcPts val="2200"/>
              </a:lnSpc>
            </a:pPr>
            <a:endParaRPr lang="en-US" altLang="ja-JP" sz="12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lvl="1">
              <a:lnSpc>
                <a:spcPts val="22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ご自身でも行う検査として、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ts val="22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ကိုယ်တိုင်လည်းလုပ်နိုင်သည့်စစ်ဆေးမှုအနေဖြင့်</a:t>
            </a:r>
          </a:p>
          <a:p>
            <a:pPr marL="742950" lvl="1" indent="-28575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体重・血圧の定期的な測定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ကိုယ်အလေးချိန်၊သွေးပေါင်ချိန်တို့အားပုံမှန်တိုင်းတာခြင်း</a:t>
            </a:r>
          </a:p>
          <a:p>
            <a:pPr marL="742950" lvl="1" indent="-28575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糖尿病の注射薬を使用しているかたは、自己血糖測定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ဆီးချိုရောဂါထိုးဆေးသုံးနေသူဆိုလျှင်ကိုယ်တိုင်သွေးတွင်းသကြားဓာတ်တိုင်းတာခြင်း   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ts val="2200"/>
              </a:lnSpc>
            </a:pP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ts val="22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医療機関で行う検査として、</a:t>
            </a:r>
            <a:endParaRPr lang="en-US" altLang="ja-JP" sz="1200" dirty="0">
              <a:latin typeface="Pyidaungsu" pitchFamily="34" charset="0"/>
              <a:cs typeface="Pyidaungsu" pitchFamily="34" charset="0"/>
            </a:endParaRPr>
          </a:p>
          <a:p>
            <a:pPr lvl="1">
              <a:lnSpc>
                <a:spcPts val="2200"/>
              </a:lnSpc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ဆေးကုသမှုအဖွဲ့အစည်းများတွင်လုပ်ဆောင်သည့်စစ်ဆေးမှုအနေဖြင့်</a:t>
            </a: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尿検査（腎症の評価）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ဆီးစစ်ခြင်း(ကျောက်ကပ်ရောဂါအကဲဖြတ်ခြင်း)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眼底検査（網膜症の評価）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မျက်စိစစ်ခြင်း(အမြင်အာရုံချို့ယွင်းသည့်ရောဂါအကဲဖြတ်ခြင်း)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心電図検査（虚血性心疾患や神経障害の評価）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ECG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ရိုက်ခြင်း(နှလုံးသွေးကြောကျဉ်းရောဂါနှင့် အာရုံကြောပျက်ဆီးခြင်းတို့ အကဲဖြတ်ခြင်း)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エコー検査（体の中の臓器の評価）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742950" lvl="1" indent="-285750">
              <a:lnSpc>
                <a:spcPts val="2200"/>
              </a:lnSpc>
              <a:buFont typeface="Arial" pitchFamily="34" charset="0"/>
              <a:buChar char="•"/>
            </a:pPr>
            <a:r>
              <a:rPr lang="en-US" altLang="ja-JP" sz="1200" dirty="0">
                <a:latin typeface="Pyidaungsu" pitchFamily="34" charset="0"/>
                <a:cs typeface="Pyidaungsu" pitchFamily="34" charset="0"/>
              </a:rPr>
              <a:t>Ultrasound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 ရိုက်ခြင်း(ကိုယ်တွင်းရှိအင်္ဂါအစိတ်အပိုင်းများအားအကဲဖြတ်ခြင်း)</a:t>
            </a:r>
            <a:endParaRPr lang="ja-JP" altLang="ja-JP" sz="1200" dirty="0">
              <a:latin typeface="Pyidaungsu" pitchFamily="34" charset="0"/>
              <a:cs typeface="Pyidaungsu" pitchFamily="34" charset="0"/>
            </a:endParaRPr>
          </a:p>
          <a:p>
            <a:pPr>
              <a:lnSpc>
                <a:spcPts val="22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などがあります。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200"/>
              </a:lnSpc>
            </a:pPr>
            <a:r>
              <a:rPr lang="en-US" altLang="ja-JP" sz="1200" dirty="0">
                <a:latin typeface="Pyidaungsu" pitchFamily="34" charset="0"/>
                <a:ea typeface="HG丸ｺﾞｼｯｸM-PRO" panose="020F0600000000000000" pitchFamily="50" charset="-128"/>
                <a:cs typeface="Pyidaungsu" pitchFamily="34" charset="0"/>
              </a:rPr>
              <a:t>             </a:t>
            </a:r>
            <a:r>
              <a:rPr lang="my-MM" altLang="ja-JP" sz="1200" dirty="0">
                <a:latin typeface="Pyidaungsu" pitchFamily="34" charset="0"/>
                <a:cs typeface="Pyidaungsu" pitchFamily="34" charset="0"/>
              </a:rPr>
              <a:t>စသည်တို့ရှိသည်။</a:t>
            </a:r>
            <a:endParaRPr lang="en-US" altLang="ja-JP" sz="120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ct val="110000"/>
              </a:lnSpc>
            </a:pPr>
            <a:endParaRPr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ct val="110000"/>
              </a:lnSpc>
            </a:pPr>
            <a:endParaRPr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ct val="110000"/>
              </a:lnSpc>
            </a:pPr>
            <a:endParaRPr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ct val="110000"/>
              </a:lnSpc>
            </a:pPr>
            <a:endParaRPr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>
              <a:lnSpc>
                <a:spcPct val="110000"/>
              </a:lnSpc>
            </a:pPr>
            <a:endParaRPr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  <a:p>
            <a:pPr algn="just">
              <a:lnSpc>
                <a:spcPct val="110000"/>
              </a:lnSpc>
            </a:pPr>
            <a:endParaRPr kumimoji="1" lang="en-US" altLang="ja-JP" sz="1350" dirty="0">
              <a:latin typeface="Pyidaungsu" pitchFamily="34" charset="0"/>
              <a:ea typeface="HG丸ｺﾞｼｯｸM-PRO" panose="020F0600000000000000" pitchFamily="50" charset="-128"/>
              <a:cs typeface="Pyidaungsu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pic>
        <p:nvPicPr>
          <p:cNvPr id="27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1328" y="35496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596" y="1706950"/>
            <a:ext cx="1247775" cy="1333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584" y="1693233"/>
            <a:ext cx="1381125" cy="141922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1827344"/>
            <a:ext cx="1061467" cy="121310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88" y="1773625"/>
            <a:ext cx="1362075" cy="126682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66" y="3501625"/>
            <a:ext cx="1343025" cy="128587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420" y="3501625"/>
            <a:ext cx="1400175" cy="1228725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35" y="3501625"/>
            <a:ext cx="1381125" cy="130492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4018965" y="1198314"/>
            <a:ext cx="9222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00" dirty="0"/>
              <a:t>尿検査</a:t>
            </a:r>
          </a:p>
          <a:p>
            <a:pPr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ဆီးစစ်ခြင်း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39596" y="1187624"/>
            <a:ext cx="127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00" dirty="0"/>
              <a:t>眼底検査</a:t>
            </a:r>
          </a:p>
          <a:p>
            <a:pPr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မျက်စိစစ်ခြင်း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958276" y="1221043"/>
            <a:ext cx="20467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dirty="0"/>
              <a:t>血糖測定</a:t>
            </a:r>
            <a:endParaRPr kumimoji="1" lang="ja-JP" altLang="en-US" sz="1000" dirty="0"/>
          </a:p>
          <a:p>
            <a:pPr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သွေးတွင်း</a:t>
            </a:r>
            <a:r>
              <a:rPr lang="my-MM" altLang="ja-JP" sz="1000" dirty="0"/>
              <a:t>သကြားဓာတ်တိုင်းခြင်း</a:t>
            </a:r>
            <a:endParaRPr kumimoji="1" lang="ja-JP" altLang="en-US" sz="1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93487" y="1221043"/>
            <a:ext cx="15437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dirty="0"/>
              <a:t>体重測定</a:t>
            </a:r>
            <a:endParaRPr kumimoji="1" lang="ja-JP" altLang="en-US" sz="1000" dirty="0"/>
          </a:p>
          <a:p>
            <a:pPr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ကိုယ်အလေးချိန်တိုင်းခြင်း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89256" y="4887788"/>
            <a:ext cx="144798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dirty="0"/>
              <a:t>エコー</a:t>
            </a:r>
            <a:r>
              <a:rPr kumimoji="1" lang="ja-JP" altLang="en-US" sz="1000" dirty="0"/>
              <a:t>検査</a:t>
            </a:r>
          </a:p>
          <a:p>
            <a:pPr>
              <a:lnSpc>
                <a:spcPts val="1500"/>
              </a:lnSpc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Ultrasound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ရိုက်ခြင်း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001711" y="4890670"/>
            <a:ext cx="144798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dirty="0"/>
              <a:t>血圧測定</a:t>
            </a:r>
            <a:endParaRPr kumimoji="1" lang="ja-JP" altLang="en-US" sz="1000" dirty="0"/>
          </a:p>
          <a:p>
            <a:pPr>
              <a:lnSpc>
                <a:spcPts val="1500"/>
              </a:lnSpc>
            </a:pP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သွေးပေါင်တိုင်းခြင်း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079962" y="4886563"/>
            <a:ext cx="144798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dirty="0"/>
              <a:t>心電図検査</a:t>
            </a:r>
            <a:endParaRPr kumimoji="1" lang="ja-JP" altLang="en-US" sz="1000" dirty="0"/>
          </a:p>
          <a:p>
            <a:pPr>
              <a:lnSpc>
                <a:spcPts val="1500"/>
              </a:lnSpc>
            </a:pPr>
            <a:r>
              <a:rPr lang="en-US" altLang="ja-JP" sz="1000" dirty="0">
                <a:latin typeface="Pyidaungsu" pitchFamily="34" charset="0"/>
                <a:cs typeface="Pyidaungsu" pitchFamily="34" charset="0"/>
              </a:rPr>
              <a:t>ECG</a:t>
            </a:r>
            <a:r>
              <a:rPr lang="my-MM" altLang="ja-JP" sz="1000" dirty="0">
                <a:latin typeface="Pyidaungsu" pitchFamily="34" charset="0"/>
                <a:cs typeface="Pyidaungsu" pitchFamily="34" charset="0"/>
              </a:rPr>
              <a:t> ရိုက်ခြင်း</a:t>
            </a:r>
            <a:endParaRPr kumimoji="1" lang="ja-JP" altLang="en-US" sz="10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40F4-D544-45CC-AC59-29028D878F1C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pic>
        <p:nvPicPr>
          <p:cNvPr id="27" name="Picture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81328" y="35496"/>
            <a:ext cx="438807" cy="43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48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1" ma:contentTypeDescription="新しいドキュメントを作成します。" ma:contentTypeScope="" ma:versionID="8abc568855d61369157fdf9cf94a838b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2f98fe556175d9888fbc51e772879312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824AC3-B1FD-402C-BA49-368B1262BB17}"/>
</file>

<file path=customXml/itemProps2.xml><?xml version="1.0" encoding="utf-8"?>
<ds:datastoreItem xmlns:ds="http://schemas.openxmlformats.org/officeDocument/2006/customXml" ds:itemID="{182FEF2C-2BCE-4DB5-9701-7D151EE2EF41}"/>
</file>

<file path=docProps/app.xml><?xml version="1.0" encoding="utf-8"?>
<Properties xmlns="http://schemas.openxmlformats.org/officeDocument/2006/extended-properties" xmlns:vt="http://schemas.openxmlformats.org/officeDocument/2006/docPropsVTypes">
  <TotalTime>4696</TotalTime>
  <Words>2053</Words>
  <Application>Microsoft Office PowerPoint</Application>
  <PresentationFormat>画面に合わせる (4:3)</PresentationFormat>
  <Paragraphs>131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HG丸ｺﾞｼｯｸM-PRO</vt:lpstr>
      <vt:lpstr>Pyidaungsu</vt:lpstr>
      <vt:lpstr>Arial</vt:lpstr>
      <vt:lpstr>Calibri</vt:lpstr>
      <vt:lpstr>Wingdings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「糖尿病」ってどんな病気？？</dc:title>
  <dc:creator>elica</dc:creator>
  <cp:lastModifiedBy>作成者</cp:lastModifiedBy>
  <cp:revision>62</cp:revision>
  <cp:lastPrinted>2022-01-13T04:47:40Z</cp:lastPrinted>
  <dcterms:created xsi:type="dcterms:W3CDTF">2014-07-08T12:51:13Z</dcterms:created>
  <dcterms:modified xsi:type="dcterms:W3CDTF">2022-02-12T08:49:29Z</dcterms:modified>
</cp:coreProperties>
</file>