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2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63" r:id="rId2"/>
    <p:sldId id="264" r:id="rId3"/>
  </p:sldIdLst>
  <p:sldSz cx="6858000" cy="9144000" type="screen4x3"/>
  <p:notesSz cx="6805613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82"/>
  </p:normalViewPr>
  <p:slideViewPr>
    <p:cSldViewPr>
      <p:cViewPr>
        <p:scale>
          <a:sx n="75" d="100"/>
          <a:sy n="75" d="100"/>
        </p:scale>
        <p:origin x="870" y="60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openxmlformats.org/officeDocument/2006/relationships/customXml" Target="../customXml/item2.xml"/><Relationship Id="rId4" Type="http://schemas.openxmlformats.org/officeDocument/2006/relationships/notesMaster" Target="notesMasters/notesMaster1.xml"/><Relationship Id="rId9" Type="http://schemas.openxmlformats.org/officeDocument/2006/relationships/customXml" Target="../customXml/item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7EAE4B-3131-46A8-9982-0E4E7D9D3E84}" type="datetimeFigureOut">
              <a:rPr kumimoji="1" lang="ja-JP" altLang="en-US" smtClean="0"/>
              <a:pPr/>
              <a:t>2022/4/7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146300" y="1243013"/>
            <a:ext cx="2513013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562" y="4783307"/>
            <a:ext cx="5444490" cy="3913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647"/>
            <a:ext cx="2949099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4939" y="9440647"/>
            <a:ext cx="2949099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A35CF1-96B7-4448-86F8-2C45ED2A01A4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08755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0E7FBA-F5F3-4CBD-883B-B0CAB390D3E1}" type="slidenum">
              <a:rPr kumimoji="1" lang="ja-JP" altLang="en-US" smtClean="0"/>
              <a:pPr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95707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0E7FBA-F5F3-4CBD-883B-B0CAB390D3E1}" type="slidenum">
              <a:rPr kumimoji="1" lang="ja-JP" altLang="en-US" smtClean="0"/>
              <a:pPr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182143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49171-CD7E-481C-9870-E119E09F54B9}" type="datetime1">
              <a:rPr kumimoji="1" lang="ja-JP" altLang="en-US" smtClean="0"/>
              <a:t>2022/4/7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402B9-6096-40AF-9248-B2274AEA49D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102499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35FCD-8DA4-4B09-9CB3-197B8B3BF5A9}" type="datetime1">
              <a:rPr kumimoji="1" lang="ja-JP" altLang="en-US" smtClean="0"/>
              <a:t>2022/4/7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402B9-6096-40AF-9248-B2274AEA49D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239389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AE500-F7A1-4DC2-BA15-DE13C4368FCE}" type="datetime1">
              <a:rPr kumimoji="1" lang="ja-JP" altLang="en-US" smtClean="0"/>
              <a:t>2022/4/7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402B9-6096-40AF-9248-B2274AEA49D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007783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17AB3-2117-40F2-A6DB-7CD4A604445F}" type="datetime1">
              <a:rPr kumimoji="1" lang="ja-JP" altLang="en-US" smtClean="0"/>
              <a:t>2022/4/7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402B9-6096-40AF-9248-B2274AEA49D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90435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34007-C771-43DF-8152-0048F7B7676A}" type="datetime1">
              <a:rPr kumimoji="1" lang="ja-JP" altLang="en-US" smtClean="0"/>
              <a:t>2022/4/7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402B9-6096-40AF-9248-B2274AEA49D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35489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119E7-99EA-4E98-9AA8-A3171C08BC0A}" type="datetime1">
              <a:rPr kumimoji="1" lang="ja-JP" altLang="en-US" smtClean="0"/>
              <a:t>2022/4/7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402B9-6096-40AF-9248-B2274AEA49D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00054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F7F1C-53B4-49D9-9043-D62D327ED240}" type="datetime1">
              <a:rPr kumimoji="1" lang="ja-JP" altLang="en-US" smtClean="0"/>
              <a:t>2022/4/7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402B9-6096-40AF-9248-B2274AEA49D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79990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48887-B77D-4950-9C80-AB93083AA507}" type="datetime1">
              <a:rPr kumimoji="1" lang="ja-JP" altLang="en-US" smtClean="0"/>
              <a:t>2022/4/7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402B9-6096-40AF-9248-B2274AEA49D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317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E2B3-75DC-42B6-A0C6-BF61DF46C375}" type="datetime1">
              <a:rPr kumimoji="1" lang="ja-JP" altLang="en-US" smtClean="0"/>
              <a:t>2022/4/7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402B9-6096-40AF-9248-B2274AEA49D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464360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B3205-85FB-4BD0-AF4F-159117F205CD}" type="datetime1">
              <a:rPr kumimoji="1" lang="ja-JP" altLang="en-US" smtClean="0"/>
              <a:t>2022/4/7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402B9-6096-40AF-9248-B2274AEA49D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44126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E49EA-5FC9-4081-AE9C-93D6E68CC01F}" type="datetime1">
              <a:rPr kumimoji="1" lang="ja-JP" altLang="en-US" smtClean="0"/>
              <a:t>2022/4/7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402B9-6096-40AF-9248-B2274AEA49D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829905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A26BA6-3D5D-430C-B85C-5DCA96146AA0}" type="datetime1">
              <a:rPr kumimoji="1" lang="ja-JP" altLang="en-US" smtClean="0"/>
              <a:t>2022/4/7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B402B9-6096-40AF-9248-B2274AEA49D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42502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32656" y="756416"/>
            <a:ext cx="6264696" cy="7632008"/>
          </a:xfrm>
          <a:ln w="0">
            <a:solidFill>
              <a:schemeClr val="bg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en-US" altLang="ja-JP" sz="5500" dirty="0">
              <a:latin typeface="HG丸ｺﾞｼｯｸM-PRO" pitchFamily="50" charset="-128"/>
              <a:ea typeface="HG丸ｺﾞｼｯｸM-PRO" pitchFamily="50" charset="-128"/>
            </a:endParaRPr>
          </a:p>
          <a:p>
            <a:pPr marL="0" indent="0">
              <a:buNone/>
            </a:pPr>
            <a:endParaRPr lang="en-US" altLang="ja-JP" sz="5500" dirty="0">
              <a:latin typeface="HG丸ｺﾞｼｯｸM-PRO" pitchFamily="50" charset="-128"/>
              <a:ea typeface="HG丸ｺﾞｼｯｸM-PRO" pitchFamily="50" charset="-128"/>
            </a:endParaRPr>
          </a:p>
          <a:p>
            <a:pPr marL="0" lvl="0" indent="0">
              <a:buNone/>
            </a:pPr>
            <a:r>
              <a:rPr lang="ja-JP" altLang="en-US" sz="5600" b="1" dirty="0">
                <a:solidFill>
                  <a:schemeClr val="accent1"/>
                </a:solidFill>
                <a:latin typeface="HG丸ｺﾞｼｯｸM-PRO" pitchFamily="50" charset="-128"/>
                <a:ea typeface="HG丸ｺﾞｼｯｸM-PRO" pitchFamily="50" charset="-128"/>
              </a:rPr>
              <a:t>★</a:t>
            </a:r>
            <a:r>
              <a:rPr lang="ja-JP" altLang="ja-JP" sz="5600" b="1" dirty="0">
                <a:solidFill>
                  <a:schemeClr val="accent1"/>
                </a:solidFill>
                <a:latin typeface="HG丸ｺﾞｼｯｸM-PRO" pitchFamily="50" charset="-128"/>
                <a:ea typeface="HG丸ｺﾞｼｯｸM-PRO" pitchFamily="50" charset="-128"/>
              </a:rPr>
              <a:t>血糖：けっとう、グルコース、Ｇｌｕ</a:t>
            </a:r>
            <a:endParaRPr lang="en-US" altLang="ja-JP" sz="5600" b="1" dirty="0">
              <a:solidFill>
                <a:schemeClr val="accent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marL="0" indent="0">
              <a:lnSpc>
                <a:spcPts val="2500"/>
              </a:lnSpc>
              <a:buNone/>
            </a:pPr>
            <a:r>
              <a:rPr lang="ja-JP" altLang="en-US" sz="6400" b="1" dirty="0">
                <a:solidFill>
                  <a:schemeClr val="accent1"/>
                </a:solidFill>
                <a:latin typeface="Pyidaungsu" pitchFamily="34" charset="0"/>
                <a:ea typeface="HG丸ｺﾞｼｯｸM-PRO" pitchFamily="50" charset="-128"/>
                <a:cs typeface="Pyidaungsu" pitchFamily="34" charset="0"/>
              </a:rPr>
              <a:t>★</a:t>
            </a:r>
            <a:r>
              <a:rPr lang="my-MM" altLang="ja-JP" sz="6400" b="1" dirty="0">
                <a:solidFill>
                  <a:schemeClr val="accent1"/>
                </a:solidFill>
                <a:latin typeface="Pyidaungsu" pitchFamily="34" charset="0"/>
                <a:ea typeface="HG丸ｺﾞｼｯｸM-PRO" pitchFamily="50" charset="-128"/>
                <a:cs typeface="Pyidaungsu" pitchFamily="34" charset="0"/>
              </a:rPr>
              <a:t>သွေးတွင်း</a:t>
            </a:r>
            <a:r>
              <a:rPr lang="my-MM" altLang="ja-JP" sz="6400" b="1" dirty="0">
                <a:solidFill>
                  <a:schemeClr val="accent1"/>
                </a:solidFill>
                <a:latin typeface="Pyidaungsu" pitchFamily="34" charset="0"/>
                <a:cs typeface="Pyidaungsu" pitchFamily="34" charset="0"/>
              </a:rPr>
              <a:t>သကြားဓာတ်</a:t>
            </a:r>
            <a:r>
              <a:rPr lang="en-US" altLang="ja-JP" sz="6400" b="1" dirty="0">
                <a:solidFill>
                  <a:schemeClr val="accent1"/>
                </a:solidFill>
                <a:latin typeface="Pyidaungsu" pitchFamily="34" charset="0"/>
                <a:cs typeface="Pyidaungsu" pitchFamily="34" charset="0"/>
              </a:rPr>
              <a:t> : </a:t>
            </a:r>
            <a:r>
              <a:rPr lang="en-US" altLang="ja-JP" sz="6400" b="1" dirty="0" err="1">
                <a:solidFill>
                  <a:schemeClr val="accent1"/>
                </a:solidFill>
                <a:latin typeface="Pyidaungsu" pitchFamily="34" charset="0"/>
                <a:cs typeface="Pyidaungsu" pitchFamily="34" charset="0"/>
              </a:rPr>
              <a:t>Ketto</a:t>
            </a:r>
            <a:r>
              <a:rPr lang="en-US" altLang="ja-JP" sz="6400" b="1" dirty="0">
                <a:solidFill>
                  <a:schemeClr val="accent1"/>
                </a:solidFill>
                <a:latin typeface="Pyidaungsu" pitchFamily="34" charset="0"/>
                <a:cs typeface="Pyidaungsu" pitchFamily="34" charset="0"/>
              </a:rPr>
              <a:t>, Glucose</a:t>
            </a:r>
            <a:r>
              <a:rPr lang="my-MM" altLang="ja-JP" sz="6400" b="1" dirty="0">
                <a:solidFill>
                  <a:schemeClr val="accent1"/>
                </a:solidFill>
                <a:latin typeface="Pyidaungsu" pitchFamily="34" charset="0"/>
                <a:cs typeface="Pyidaungsu" pitchFamily="34" charset="0"/>
              </a:rPr>
              <a:t>(ဂလူးကို့စ်)</a:t>
            </a:r>
            <a:r>
              <a:rPr lang="en-US" altLang="ja-JP" sz="6400" b="1" dirty="0">
                <a:solidFill>
                  <a:schemeClr val="accent1"/>
                </a:solidFill>
                <a:latin typeface="Pyidaungsu" pitchFamily="34" charset="0"/>
                <a:cs typeface="Pyidaungsu" pitchFamily="34" charset="0"/>
              </a:rPr>
              <a:t>, Glu</a:t>
            </a:r>
            <a:endParaRPr lang="en-US" altLang="ja-JP" sz="5600" b="1" dirty="0">
              <a:solidFill>
                <a:schemeClr val="accent1"/>
              </a:solidFill>
              <a:latin typeface="Pyidaungsu" pitchFamily="34" charset="0"/>
              <a:cs typeface="Pyidaungsu" pitchFamily="34" charset="0"/>
            </a:endParaRPr>
          </a:p>
          <a:p>
            <a:pPr marL="0" indent="0">
              <a:buNone/>
            </a:pPr>
            <a:r>
              <a:rPr lang="en-US" altLang="ja-JP" sz="4800" dirty="0">
                <a:solidFill>
                  <a:srgbClr val="FF0000"/>
                </a:solidFill>
                <a:latin typeface="HG丸ｺﾞｼｯｸM-PRO" pitchFamily="50" charset="-128"/>
                <a:ea typeface="HG丸ｺﾞｼｯｸM-PRO" pitchFamily="50" charset="-128"/>
              </a:rPr>
              <a:t>[</a:t>
            </a:r>
            <a:r>
              <a:rPr lang="ja-JP" altLang="ja-JP" sz="4800" dirty="0">
                <a:solidFill>
                  <a:srgbClr val="FF0000"/>
                </a:solidFill>
                <a:latin typeface="HG丸ｺﾞｼｯｸM-PRO" pitchFamily="50" charset="-128"/>
                <a:ea typeface="HG丸ｺﾞｼｯｸM-PRO" pitchFamily="50" charset="-128"/>
              </a:rPr>
              <a:t>基準値</a:t>
            </a:r>
            <a:r>
              <a:rPr lang="en-US" altLang="ja-JP" sz="4800" dirty="0">
                <a:solidFill>
                  <a:srgbClr val="FF0000"/>
                </a:solidFill>
                <a:latin typeface="HG丸ｺﾞｼｯｸM-PRO" pitchFamily="50" charset="-128"/>
                <a:ea typeface="HG丸ｺﾞｼｯｸM-PRO" pitchFamily="50" charset="-128"/>
              </a:rPr>
              <a:t>]</a:t>
            </a:r>
            <a:r>
              <a:rPr lang="ja-JP" altLang="ja-JP" sz="4800" dirty="0">
                <a:solidFill>
                  <a:srgbClr val="FF0000"/>
                </a:solidFill>
                <a:latin typeface="HG丸ｺﾞｼｯｸM-PRO" pitchFamily="50" charset="-128"/>
                <a:ea typeface="HG丸ｺﾞｼｯｸM-PRO" pitchFamily="50" charset="-128"/>
              </a:rPr>
              <a:t>　空腹時</a:t>
            </a:r>
            <a:r>
              <a:rPr lang="en-US" altLang="ja-JP" sz="4800" dirty="0">
                <a:solidFill>
                  <a:srgbClr val="FF0000"/>
                </a:solidFill>
                <a:latin typeface="HG丸ｺﾞｼｯｸM-PRO" pitchFamily="50" charset="-128"/>
                <a:ea typeface="HG丸ｺﾞｼｯｸM-PRO" pitchFamily="50" charset="-128"/>
              </a:rPr>
              <a:t>70</a:t>
            </a:r>
            <a:r>
              <a:rPr lang="ja-JP" altLang="ja-JP" sz="4800" dirty="0">
                <a:solidFill>
                  <a:srgbClr val="FF0000"/>
                </a:solidFill>
                <a:latin typeface="HG丸ｺﾞｼｯｸM-PRO" pitchFamily="50" charset="-128"/>
                <a:ea typeface="HG丸ｺﾞｼｯｸM-PRO" pitchFamily="50" charset="-128"/>
              </a:rPr>
              <a:t>～</a:t>
            </a:r>
            <a:r>
              <a:rPr lang="en-US" altLang="ja-JP" sz="4800" dirty="0">
                <a:solidFill>
                  <a:srgbClr val="FF0000"/>
                </a:solidFill>
                <a:latin typeface="HG丸ｺﾞｼｯｸM-PRO" pitchFamily="50" charset="-128"/>
                <a:ea typeface="HG丸ｺﾞｼｯｸM-PRO" pitchFamily="50" charset="-128"/>
              </a:rPr>
              <a:t>110</a:t>
            </a:r>
            <a:r>
              <a:rPr lang="ja-JP" altLang="ja-JP" sz="4800" dirty="0">
                <a:solidFill>
                  <a:srgbClr val="FF0000"/>
                </a:solidFill>
                <a:latin typeface="HG丸ｺﾞｼｯｸM-PRO" pitchFamily="50" charset="-128"/>
                <a:ea typeface="HG丸ｺﾞｼｯｸM-PRO" pitchFamily="50" charset="-128"/>
              </a:rPr>
              <a:t>㎎</a:t>
            </a:r>
            <a:r>
              <a:rPr lang="ja-JP" altLang="en-US" sz="4800" dirty="0">
                <a:solidFill>
                  <a:srgbClr val="FF0000"/>
                </a:solidFill>
                <a:latin typeface="HG丸ｺﾞｼｯｸM-PRO" pitchFamily="50" charset="-128"/>
                <a:ea typeface="HG丸ｺﾞｼｯｸM-PRO" pitchFamily="50" charset="-128"/>
              </a:rPr>
              <a:t>／</a:t>
            </a:r>
            <a:r>
              <a:rPr lang="en-US" altLang="ja-JP" sz="4800" dirty="0" err="1">
                <a:solidFill>
                  <a:srgbClr val="FF0000"/>
                </a:solidFill>
                <a:latin typeface="HG丸ｺﾞｼｯｸM-PRO" pitchFamily="50" charset="-128"/>
                <a:ea typeface="HG丸ｺﾞｼｯｸM-PRO" pitchFamily="50" charset="-128"/>
              </a:rPr>
              <a:t>dL</a:t>
            </a:r>
            <a:r>
              <a:rPr lang="ja-JP" altLang="en-US" sz="4800" dirty="0">
                <a:solidFill>
                  <a:srgbClr val="FF0000"/>
                </a:solidFill>
                <a:latin typeface="HG丸ｺﾞｼｯｸM-PRO" pitchFamily="50" charset="-128"/>
                <a:ea typeface="HG丸ｺﾞｼｯｸM-PRO" pitchFamily="50" charset="-128"/>
              </a:rPr>
              <a:t>　</a:t>
            </a:r>
            <a:r>
              <a:rPr lang="ja-JP" altLang="ja-JP" sz="4800" dirty="0">
                <a:solidFill>
                  <a:srgbClr val="FF0000"/>
                </a:solidFill>
                <a:latin typeface="HG丸ｺﾞｼｯｸM-PRO" pitchFamily="50" charset="-128"/>
                <a:ea typeface="HG丸ｺﾞｼｯｸM-PRO" pitchFamily="50" charset="-128"/>
              </a:rPr>
              <a:t>随時≦</a:t>
            </a:r>
            <a:r>
              <a:rPr lang="en-US" altLang="ja-JP" sz="4800" dirty="0">
                <a:solidFill>
                  <a:srgbClr val="FF0000"/>
                </a:solidFill>
                <a:latin typeface="HG丸ｺﾞｼｯｸM-PRO" pitchFamily="50" charset="-128"/>
                <a:ea typeface="HG丸ｺﾞｼｯｸM-PRO" pitchFamily="50" charset="-128"/>
              </a:rPr>
              <a:t>200</a:t>
            </a:r>
            <a:r>
              <a:rPr lang="ja-JP" altLang="ja-JP" sz="4800" dirty="0">
                <a:solidFill>
                  <a:srgbClr val="FF0000"/>
                </a:solidFill>
                <a:latin typeface="HG丸ｺﾞｼｯｸM-PRO" pitchFamily="50" charset="-128"/>
                <a:ea typeface="HG丸ｺﾞｼｯｸM-PRO" pitchFamily="50" charset="-128"/>
              </a:rPr>
              <a:t>㎎</a:t>
            </a:r>
            <a:r>
              <a:rPr lang="ja-JP" altLang="en-US" sz="4800" dirty="0">
                <a:solidFill>
                  <a:srgbClr val="FF0000"/>
                </a:solidFill>
                <a:latin typeface="HG丸ｺﾞｼｯｸM-PRO" pitchFamily="50" charset="-128"/>
                <a:ea typeface="HG丸ｺﾞｼｯｸM-PRO" pitchFamily="50" charset="-128"/>
              </a:rPr>
              <a:t>／</a:t>
            </a:r>
            <a:r>
              <a:rPr lang="en-US" altLang="ja-JP" sz="4800" dirty="0">
                <a:solidFill>
                  <a:srgbClr val="FF0000"/>
                </a:solidFill>
                <a:latin typeface="HG丸ｺﾞｼｯｸM-PRO" pitchFamily="50" charset="-128"/>
                <a:ea typeface="HG丸ｺﾞｼｯｸM-PRO" pitchFamily="50" charset="-128"/>
              </a:rPr>
              <a:t>dL</a:t>
            </a:r>
          </a:p>
          <a:p>
            <a:pPr marL="0" indent="0">
              <a:lnSpc>
                <a:spcPts val="2300"/>
              </a:lnSpc>
              <a:buNone/>
            </a:pPr>
            <a:r>
              <a:rPr lang="ja-JP" altLang="ja-JP" sz="7200" b="1" dirty="0">
                <a:solidFill>
                  <a:schemeClr val="accent1"/>
                </a:solidFill>
                <a:latin typeface="Pyidaungsu" pitchFamily="34" charset="0"/>
                <a:ea typeface="HG丸ｺﾞｼｯｸM-PRO" pitchFamily="50" charset="-128"/>
                <a:cs typeface="Pyidaungsu" pitchFamily="34" charset="0"/>
              </a:rPr>
              <a:t> </a:t>
            </a:r>
            <a:r>
              <a:rPr lang="en-US" altLang="ja-JP" sz="5600" dirty="0">
                <a:solidFill>
                  <a:srgbClr val="FF0000"/>
                </a:solidFill>
                <a:latin typeface="Pyidaungsu" pitchFamily="34" charset="0"/>
                <a:cs typeface="Pyidaungsu" pitchFamily="34" charset="0"/>
              </a:rPr>
              <a:t>[</a:t>
            </a:r>
            <a:r>
              <a:rPr lang="my-MM" altLang="ja-JP" sz="5600" dirty="0">
                <a:solidFill>
                  <a:srgbClr val="FF0000"/>
                </a:solidFill>
                <a:latin typeface="Pyidaungsu" pitchFamily="34" charset="0"/>
                <a:cs typeface="Pyidaungsu" pitchFamily="34" charset="0"/>
              </a:rPr>
              <a:t>အခြေခံစံနှုန်း</a:t>
            </a:r>
            <a:r>
              <a:rPr lang="en-US" altLang="ja-JP" sz="5600" dirty="0">
                <a:solidFill>
                  <a:srgbClr val="FF0000"/>
                </a:solidFill>
                <a:latin typeface="Pyidaungsu" pitchFamily="34" charset="0"/>
                <a:cs typeface="Pyidaungsu" pitchFamily="34" charset="0"/>
              </a:rPr>
              <a:t>]</a:t>
            </a:r>
            <a:r>
              <a:rPr lang="my-MM" altLang="ja-JP" sz="5600" dirty="0">
                <a:solidFill>
                  <a:srgbClr val="FF0000"/>
                </a:solidFill>
                <a:latin typeface="Pyidaungsu" pitchFamily="34" charset="0"/>
                <a:cs typeface="Pyidaungsu" pitchFamily="34" charset="0"/>
              </a:rPr>
              <a:t>   အစာမရှိချိန်</a:t>
            </a:r>
            <a:r>
              <a:rPr lang="en-US" altLang="ja-JP" sz="5600" dirty="0">
                <a:solidFill>
                  <a:srgbClr val="FF0000"/>
                </a:solidFill>
                <a:latin typeface="Pyidaungsu" pitchFamily="34" charset="0"/>
                <a:cs typeface="Pyidaungsu" pitchFamily="34" charset="0"/>
              </a:rPr>
              <a:t> 70-110mg/dL  </a:t>
            </a:r>
            <a:r>
              <a:rPr lang="my-MM" altLang="ja-JP" sz="5600" dirty="0">
                <a:solidFill>
                  <a:srgbClr val="FF0000"/>
                </a:solidFill>
                <a:latin typeface="Pyidaungsu" pitchFamily="34" charset="0"/>
                <a:cs typeface="Pyidaungsu" pitchFamily="34" charset="0"/>
              </a:rPr>
              <a:t>   အလျဉ်းသင့်ချိန် </a:t>
            </a:r>
            <a:r>
              <a:rPr lang="ja-JP" altLang="ja-JP" sz="5600" dirty="0">
                <a:solidFill>
                  <a:srgbClr val="FF0000"/>
                </a:solidFill>
                <a:latin typeface="Pyidaungsu" pitchFamily="34" charset="0"/>
                <a:cs typeface="Pyidaungsu" pitchFamily="34" charset="0"/>
              </a:rPr>
              <a:t>≦</a:t>
            </a:r>
            <a:r>
              <a:rPr lang="en-US" altLang="ja-JP" sz="5600" dirty="0">
                <a:solidFill>
                  <a:srgbClr val="FF0000"/>
                </a:solidFill>
                <a:latin typeface="Pyidaungsu" pitchFamily="34" charset="0"/>
                <a:cs typeface="Pyidaungsu" pitchFamily="34" charset="0"/>
              </a:rPr>
              <a:t>200mg/dL</a:t>
            </a:r>
            <a:endParaRPr lang="my-MM" altLang="ja-JP" sz="5600" dirty="0">
              <a:solidFill>
                <a:srgbClr val="FF0000"/>
              </a:solidFill>
              <a:latin typeface="Pyidaungsu" pitchFamily="34" charset="0"/>
              <a:cs typeface="Pyidaungsu" pitchFamily="34" charset="0"/>
            </a:endParaRPr>
          </a:p>
          <a:p>
            <a:endParaRPr lang="en-US" altLang="ja-JP" sz="5600" dirty="0">
              <a:latin typeface="HG丸ｺﾞｼｯｸM-PRO" pitchFamily="50" charset="-128"/>
              <a:ea typeface="HG丸ｺﾞｼｯｸM-PRO" pitchFamily="50" charset="-128"/>
            </a:endParaRPr>
          </a:p>
          <a:p>
            <a:r>
              <a:rPr lang="ja-JP" altLang="ja-JP" sz="4800" dirty="0">
                <a:latin typeface="HG丸ｺﾞｼｯｸM-PRO" pitchFamily="50" charset="-128"/>
                <a:ea typeface="HG丸ｺﾞｼｯｸM-PRO" pitchFamily="50" charset="-128"/>
              </a:rPr>
              <a:t>血液中のブドウ糖濃度を表しています</a:t>
            </a:r>
            <a:r>
              <a:rPr lang="ja-JP" altLang="ja-JP" sz="5600" dirty="0">
                <a:latin typeface="HG丸ｺﾞｼｯｸM-PRO" pitchFamily="50" charset="-128"/>
                <a:ea typeface="HG丸ｺﾞｼｯｸM-PRO" pitchFamily="50" charset="-128"/>
              </a:rPr>
              <a:t>。</a:t>
            </a:r>
            <a:endParaRPr lang="en-US" altLang="ja-JP" sz="5600" dirty="0">
              <a:latin typeface="HG丸ｺﾞｼｯｸM-PRO" pitchFamily="50" charset="-128"/>
              <a:ea typeface="HG丸ｺﾞｼｯｸM-PRO" pitchFamily="50" charset="-128"/>
            </a:endParaRPr>
          </a:p>
          <a:p>
            <a:pPr>
              <a:lnSpc>
                <a:spcPts val="2000"/>
              </a:lnSpc>
            </a:pPr>
            <a:r>
              <a:rPr lang="my-MM" altLang="ja-JP" sz="4800" dirty="0">
                <a:latin typeface="Pyidaungsu" pitchFamily="34" charset="0"/>
                <a:cs typeface="Pyidaungsu" pitchFamily="34" charset="0"/>
              </a:rPr>
              <a:t>သွေးတွင်းရှိဂလူးကို့စ်သိပ်သည်းဆကိုဖော်ပြသည်။</a:t>
            </a:r>
            <a:endParaRPr lang="ja-JP" altLang="ja-JP" sz="4800" dirty="0">
              <a:latin typeface="Pyidaungsu" pitchFamily="34" charset="0"/>
              <a:cs typeface="Pyidaungsu" pitchFamily="34" charset="0"/>
            </a:endParaRPr>
          </a:p>
          <a:p>
            <a:r>
              <a:rPr lang="en-US" altLang="ja-JP" sz="4800" dirty="0">
                <a:latin typeface="HG丸ｺﾞｼｯｸM-PRO" pitchFamily="50" charset="-128"/>
                <a:ea typeface="HG丸ｺﾞｼｯｸM-PRO" pitchFamily="50" charset="-128"/>
              </a:rPr>
              <a:t>100</a:t>
            </a:r>
            <a:r>
              <a:rPr lang="ja-JP" altLang="ja-JP" sz="4800" dirty="0">
                <a:latin typeface="HG丸ｺﾞｼｯｸM-PRO" pitchFamily="50" charset="-128"/>
                <a:ea typeface="HG丸ｺﾞｼｯｸM-PRO" pitchFamily="50" charset="-128"/>
              </a:rPr>
              <a:t>～</a:t>
            </a:r>
            <a:r>
              <a:rPr lang="en-US" altLang="ja-JP" sz="4800" dirty="0">
                <a:latin typeface="HG丸ｺﾞｼｯｸM-PRO" pitchFamily="50" charset="-128"/>
                <a:ea typeface="HG丸ｺﾞｼｯｸM-PRO" pitchFamily="50" charset="-128"/>
              </a:rPr>
              <a:t>110</a:t>
            </a:r>
            <a:r>
              <a:rPr lang="ja-JP" altLang="ja-JP" sz="4800" dirty="0">
                <a:latin typeface="HG丸ｺﾞｼｯｸM-PRO" pitchFamily="50" charset="-128"/>
                <a:ea typeface="HG丸ｺﾞｼｯｸM-PRO" pitchFamily="50" charset="-128"/>
              </a:rPr>
              <a:t>㎎</a:t>
            </a:r>
            <a:r>
              <a:rPr lang="ja-JP" altLang="en-US" sz="4800" dirty="0">
                <a:latin typeface="HG丸ｺﾞｼｯｸM-PRO" pitchFamily="50" charset="-128"/>
                <a:ea typeface="HG丸ｺﾞｼｯｸM-PRO" pitchFamily="50" charset="-128"/>
              </a:rPr>
              <a:t>／</a:t>
            </a:r>
            <a:r>
              <a:rPr lang="en-US" altLang="ja-JP" sz="4800" dirty="0" err="1">
                <a:latin typeface="HG丸ｺﾞｼｯｸM-PRO" pitchFamily="50" charset="-128"/>
                <a:ea typeface="HG丸ｺﾞｼｯｸM-PRO" pitchFamily="50" charset="-128"/>
              </a:rPr>
              <a:t>dL</a:t>
            </a:r>
            <a:r>
              <a:rPr lang="ja-JP" altLang="ja-JP" sz="4800" dirty="0">
                <a:latin typeface="HG丸ｺﾞｼｯｸM-PRO" pitchFamily="50" charset="-128"/>
                <a:ea typeface="HG丸ｺﾞｼｯｸM-PRO" pitchFamily="50" charset="-128"/>
              </a:rPr>
              <a:t>は正常高値といい、</a:t>
            </a:r>
            <a:r>
              <a:rPr lang="ja-JP" altLang="en-US" sz="4800" dirty="0">
                <a:latin typeface="HG丸ｺﾞｼｯｸM-PRO" pitchFamily="50" charset="-128"/>
                <a:ea typeface="HG丸ｺﾞｼｯｸM-PRO" pitchFamily="50" charset="-128"/>
              </a:rPr>
              <a:t>糖尿病になる可能性が高くなります</a:t>
            </a:r>
            <a:r>
              <a:rPr lang="ja-JP" altLang="ja-JP" sz="4800" dirty="0">
                <a:latin typeface="HG丸ｺﾞｼｯｸM-PRO" pitchFamily="50" charset="-128"/>
                <a:ea typeface="HG丸ｺﾞｼｯｸM-PRO" pitchFamily="50" charset="-128"/>
              </a:rPr>
              <a:t>。</a:t>
            </a:r>
            <a:endParaRPr lang="en-US" altLang="ja-JP" sz="4800" dirty="0">
              <a:latin typeface="HG丸ｺﾞｼｯｸM-PRO" pitchFamily="50" charset="-128"/>
              <a:ea typeface="HG丸ｺﾞｼｯｸM-PRO" pitchFamily="50" charset="-128"/>
            </a:endParaRPr>
          </a:p>
          <a:p>
            <a:pPr>
              <a:lnSpc>
                <a:spcPts val="2000"/>
              </a:lnSpc>
            </a:pPr>
            <a:r>
              <a:rPr lang="en-US" altLang="ja-JP" sz="4800" dirty="0">
                <a:latin typeface="Pyidaungsu" pitchFamily="34" charset="0"/>
                <a:cs typeface="Pyidaungsu" pitchFamily="34" charset="0"/>
              </a:rPr>
              <a:t>100-110mg/dL </a:t>
            </a:r>
            <a:r>
              <a:rPr lang="my-MM" altLang="ja-JP" sz="4800" dirty="0">
                <a:latin typeface="Pyidaungsu" pitchFamily="34" charset="0"/>
                <a:cs typeface="Pyidaungsu" pitchFamily="34" charset="0"/>
              </a:rPr>
              <a:t>သည် ပုံမှန်အမြင့်ကိန်းဟုခေါ်ပြီး</a:t>
            </a:r>
            <a:r>
              <a:rPr lang="en-US" altLang="ja-JP" sz="4800" dirty="0">
                <a:latin typeface="Pyidaungsu" pitchFamily="34" charset="0"/>
                <a:cs typeface="Pyidaungsu" pitchFamily="34" charset="0"/>
              </a:rPr>
              <a:t> </a:t>
            </a:r>
            <a:endParaRPr lang="en-US" altLang="ja-JP" sz="4800" dirty="0">
              <a:latin typeface="HG丸ｺﾞｼｯｸM-PRO" pitchFamily="50" charset="-128"/>
              <a:ea typeface="HG丸ｺﾞｼｯｸM-PRO" pitchFamily="50" charset="-128"/>
              <a:cs typeface="Pyidaungsu" pitchFamily="34" charset="0"/>
            </a:endParaRPr>
          </a:p>
          <a:p>
            <a:pPr marL="0" indent="0">
              <a:lnSpc>
                <a:spcPts val="2000"/>
              </a:lnSpc>
              <a:buNone/>
            </a:pPr>
            <a:r>
              <a:rPr lang="ja-JP" altLang="en-US" sz="4800" dirty="0">
                <a:latin typeface="HG丸ｺﾞｼｯｸM-PRO" pitchFamily="50" charset="-128"/>
                <a:ea typeface="HG丸ｺﾞｼｯｸM-PRO" pitchFamily="50" charset="-128"/>
              </a:rPr>
              <a:t>　　</a:t>
            </a:r>
            <a:r>
              <a:rPr lang="my-MM" altLang="ja-JP" sz="4800" dirty="0">
                <a:latin typeface="Pyidaungsu" pitchFamily="34" charset="0"/>
                <a:cs typeface="Pyidaungsu" pitchFamily="34" charset="0"/>
              </a:rPr>
              <a:t>အနာဂါတ်တွင်ဆီးချိုရောဂါဖြစ်နိုင်ခြေများသည်။</a:t>
            </a:r>
            <a:endParaRPr lang="ja-JP" altLang="ja-JP" sz="4800" dirty="0">
              <a:latin typeface="Pyidaungsu" pitchFamily="34" charset="0"/>
              <a:cs typeface="Pyidaungsu" pitchFamily="34" charset="0"/>
            </a:endParaRPr>
          </a:p>
          <a:p>
            <a:r>
              <a:rPr lang="ja-JP" altLang="ja-JP" sz="4800" dirty="0">
                <a:latin typeface="HG丸ｺﾞｼｯｸM-PRO" pitchFamily="50" charset="-128"/>
                <a:ea typeface="HG丸ｺﾞｼｯｸM-PRO" pitchFamily="50" charset="-128"/>
              </a:rPr>
              <a:t>空腹時とは、</a:t>
            </a:r>
            <a:r>
              <a:rPr lang="ja-JP" altLang="en-US" sz="4800" dirty="0">
                <a:latin typeface="HG丸ｺﾞｼｯｸM-PRO" pitchFamily="50" charset="-128"/>
                <a:ea typeface="HG丸ｺﾞｼｯｸM-PRO" pitchFamily="50" charset="-128"/>
              </a:rPr>
              <a:t>最後に</a:t>
            </a:r>
            <a:r>
              <a:rPr lang="ja-JP" altLang="ja-JP" sz="4800" dirty="0">
                <a:latin typeface="HG丸ｺﾞｼｯｸM-PRO" pitchFamily="50" charset="-128"/>
                <a:ea typeface="HG丸ｺﾞｼｯｸM-PRO" pitchFamily="50" charset="-128"/>
              </a:rPr>
              <a:t>食事</a:t>
            </a:r>
            <a:r>
              <a:rPr lang="ja-JP" altLang="en-US" sz="4800" dirty="0">
                <a:latin typeface="HG丸ｺﾞｼｯｸM-PRO" pitchFamily="50" charset="-128"/>
                <a:ea typeface="HG丸ｺﾞｼｯｸM-PRO" pitchFamily="50" charset="-128"/>
              </a:rPr>
              <a:t>をして</a:t>
            </a:r>
            <a:r>
              <a:rPr lang="ja-JP" altLang="ja-JP" sz="4800" dirty="0">
                <a:latin typeface="HG丸ｺﾞｼｯｸM-PRO" pitchFamily="50" charset="-128"/>
                <a:ea typeface="HG丸ｺﾞｼｯｸM-PRO" pitchFamily="50" charset="-128"/>
              </a:rPr>
              <a:t>から</a:t>
            </a:r>
            <a:r>
              <a:rPr lang="ja-JP" altLang="en-US" sz="4800" dirty="0">
                <a:latin typeface="HG丸ｺﾞｼｯｸM-PRO" pitchFamily="50" charset="-128"/>
                <a:ea typeface="HG丸ｺﾞｼｯｸM-PRO" pitchFamily="50" charset="-128"/>
              </a:rPr>
              <a:t>約</a:t>
            </a:r>
            <a:r>
              <a:rPr lang="en-US" altLang="ja-JP" sz="4800" dirty="0">
                <a:latin typeface="HG丸ｺﾞｼｯｸM-PRO" pitchFamily="50" charset="-128"/>
                <a:ea typeface="HG丸ｺﾞｼｯｸM-PRO" pitchFamily="50" charset="-128"/>
              </a:rPr>
              <a:t>10</a:t>
            </a:r>
            <a:r>
              <a:rPr lang="ja-JP" altLang="ja-JP" sz="4800" dirty="0">
                <a:latin typeface="HG丸ｺﾞｼｯｸM-PRO" pitchFamily="50" charset="-128"/>
                <a:ea typeface="HG丸ｺﾞｼｯｸM-PRO" pitchFamily="50" charset="-128"/>
              </a:rPr>
              <a:t>時間</a:t>
            </a:r>
            <a:r>
              <a:rPr lang="ja-JP" altLang="en-US" sz="4800" dirty="0">
                <a:latin typeface="HG丸ｺﾞｼｯｸM-PRO" pitchFamily="50" charset="-128"/>
                <a:ea typeface="HG丸ｺﾞｼｯｸM-PRO" pitchFamily="50" charset="-128"/>
              </a:rPr>
              <a:t>経った時</a:t>
            </a:r>
            <a:r>
              <a:rPr lang="ja-JP" altLang="ja-JP" sz="4800" dirty="0">
                <a:latin typeface="HG丸ｺﾞｼｯｸM-PRO" pitchFamily="50" charset="-128"/>
                <a:ea typeface="HG丸ｺﾞｼｯｸM-PRO" pitchFamily="50" charset="-128"/>
              </a:rPr>
              <a:t>のこと</a:t>
            </a:r>
            <a:r>
              <a:rPr lang="ja-JP" altLang="ja-JP" sz="48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で</a:t>
            </a:r>
            <a:r>
              <a:rPr lang="ja-JP" altLang="en-US" sz="48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す。</a:t>
            </a:r>
            <a:endParaRPr lang="en-US" altLang="ja-JP" sz="4800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>
              <a:lnSpc>
                <a:spcPts val="2000"/>
              </a:lnSpc>
            </a:pPr>
            <a:r>
              <a:rPr lang="my-MM" altLang="ja-JP" sz="4800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အစာမရှိချိန်ဆိုသည်မှာ နောက်ဆုံးထမင်းစားပြီးချိန်မှ</a:t>
            </a:r>
            <a:endParaRPr lang="en-US" altLang="ja-JP" sz="4800" dirty="0">
              <a:solidFill>
                <a:schemeClr val="tx1"/>
              </a:solidFill>
              <a:latin typeface="Pyidaungsu" pitchFamily="34" charset="0"/>
              <a:cs typeface="Pyidaungsu" pitchFamily="34" charset="0"/>
            </a:endParaRPr>
          </a:p>
          <a:p>
            <a:pPr marL="0" indent="0">
              <a:lnSpc>
                <a:spcPts val="2000"/>
              </a:lnSpc>
              <a:buNone/>
            </a:pPr>
            <a:r>
              <a:rPr lang="ja-JP" altLang="en-US" sz="4800" dirty="0">
                <a:solidFill>
                  <a:schemeClr val="tx1"/>
                </a:solidFill>
                <a:latin typeface="Pyidaungsu" pitchFamily="34" charset="0"/>
                <a:ea typeface="HG丸ｺﾞｼｯｸM-PRO" pitchFamily="50" charset="-128"/>
              </a:rPr>
              <a:t>　　</a:t>
            </a:r>
            <a:r>
              <a:rPr lang="my-MM" altLang="ja-JP" sz="4800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၁၀နာရီခန့်ကြာပြီးနောက်အချိန်ကိုဆိုလိုသည်။</a:t>
            </a:r>
            <a:endParaRPr lang="ja-JP" altLang="ja-JP" sz="4800" dirty="0">
              <a:solidFill>
                <a:schemeClr val="tx1"/>
              </a:solidFill>
              <a:latin typeface="Pyidaungsu" pitchFamily="34" charset="0"/>
              <a:cs typeface="Pyidaungsu" pitchFamily="34" charset="0"/>
            </a:endParaRPr>
          </a:p>
          <a:p>
            <a:r>
              <a:rPr lang="ja-JP" altLang="ja-JP" sz="4800" dirty="0">
                <a:latin typeface="HG丸ｺﾞｼｯｸM-PRO" pitchFamily="50" charset="-128"/>
                <a:ea typeface="HG丸ｺﾞｼｯｸM-PRO" pitchFamily="50" charset="-128"/>
              </a:rPr>
              <a:t>随時</a:t>
            </a:r>
            <a:r>
              <a:rPr lang="ja-JP" altLang="en-US" sz="4800" dirty="0">
                <a:latin typeface="HG丸ｺﾞｼｯｸM-PRO" pitchFamily="50" charset="-128"/>
                <a:ea typeface="HG丸ｺﾞｼｯｸM-PRO" pitchFamily="50" charset="-128"/>
              </a:rPr>
              <a:t>血糖とは、食事のタイミングにかかわらず測定した血糖値です。</a:t>
            </a:r>
            <a:endParaRPr lang="en-US" altLang="ja-JP" sz="4800" dirty="0">
              <a:latin typeface="HG丸ｺﾞｼｯｸM-PRO" pitchFamily="50" charset="-128"/>
              <a:ea typeface="HG丸ｺﾞｼｯｸM-PRO" pitchFamily="50" charset="-128"/>
            </a:endParaRPr>
          </a:p>
          <a:p>
            <a:pPr>
              <a:lnSpc>
                <a:spcPts val="2000"/>
              </a:lnSpc>
            </a:pPr>
            <a:r>
              <a:rPr lang="my-MM" altLang="ja-JP" sz="4800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အလျဉ်းသင့်ချိန်တိုင်းသောသွေးတွင်းသကြားဓာတ်ဆိုသည်မှာ အစာစားချိန်နှင့်မသက်ဆိုင်ဘဲ မည်သည့်အချိန်တွင်မဆိုတိုင်းတာသော သွေးတွင်းသကြားဓာတ်ပါဝင်မှုကိန်းကိုခေါ်သည်။</a:t>
            </a:r>
            <a:r>
              <a:rPr lang="en-US" altLang="ja-JP" sz="4800" dirty="0">
                <a:solidFill>
                  <a:schemeClr val="tx1"/>
                </a:solidFill>
                <a:latin typeface="Pyidaungsu" pitchFamily="34" charset="0"/>
                <a:ea typeface="HG丸ｺﾞｼｯｸM-PRO" pitchFamily="50" charset="-128"/>
                <a:cs typeface="Pyidaungsu" pitchFamily="34" charset="0"/>
              </a:rPr>
              <a:t> </a:t>
            </a:r>
            <a:endParaRPr lang="my-MM" altLang="ja-JP" sz="4800" dirty="0">
              <a:solidFill>
                <a:schemeClr val="tx1"/>
              </a:solidFill>
              <a:latin typeface="Pyidaungsu" pitchFamily="34" charset="0"/>
              <a:ea typeface="HG丸ｺﾞｼｯｸM-PRO" pitchFamily="50" charset="-128"/>
              <a:cs typeface="Pyidaungsu" pitchFamily="34" charset="0"/>
            </a:endParaRPr>
          </a:p>
          <a:p>
            <a:endParaRPr lang="en-US" altLang="ja-JP" sz="3700" dirty="0">
              <a:latin typeface="HG丸ｺﾞｼｯｸM-PRO" pitchFamily="50" charset="-128"/>
              <a:ea typeface="HG丸ｺﾞｼｯｸM-PRO" pitchFamily="50" charset="-128"/>
            </a:endParaRPr>
          </a:p>
          <a:p>
            <a:pPr marL="0" indent="0">
              <a:buNone/>
            </a:pPr>
            <a:r>
              <a:rPr lang="en-US" altLang="ja-JP" sz="4300" dirty="0">
                <a:latin typeface="HG丸ｺﾞｼｯｸM-PRO" pitchFamily="50" charset="-128"/>
                <a:ea typeface="HG丸ｺﾞｼｯｸM-PRO" pitchFamily="50" charset="-128"/>
              </a:rPr>
              <a:t> </a:t>
            </a:r>
            <a:endParaRPr lang="ja-JP" altLang="ja-JP" sz="5500" dirty="0">
              <a:latin typeface="HG丸ｺﾞｼｯｸM-PRO" pitchFamily="50" charset="-128"/>
              <a:ea typeface="HG丸ｺﾞｼｯｸM-PRO" pitchFamily="50" charset="-128"/>
            </a:endParaRPr>
          </a:p>
          <a:p>
            <a:pPr marL="0" indent="0">
              <a:buNone/>
            </a:pPr>
            <a:r>
              <a:rPr lang="ja-JP" altLang="en-US" sz="5600" b="1" dirty="0">
                <a:solidFill>
                  <a:schemeClr val="accent1"/>
                </a:solidFill>
                <a:latin typeface="HG丸ｺﾞｼｯｸM-PRO" pitchFamily="50" charset="-128"/>
                <a:ea typeface="HG丸ｺﾞｼｯｸM-PRO" pitchFamily="50" charset="-128"/>
              </a:rPr>
              <a:t>★</a:t>
            </a:r>
            <a:r>
              <a:rPr lang="ja-JP" altLang="ja-JP" sz="5600" b="1" dirty="0">
                <a:solidFill>
                  <a:schemeClr val="accent1"/>
                </a:solidFill>
                <a:latin typeface="HG丸ｺﾞｼｯｸM-PRO" pitchFamily="50" charset="-128"/>
                <a:ea typeface="HG丸ｺﾞｼｯｸM-PRO" pitchFamily="50" charset="-128"/>
              </a:rPr>
              <a:t>ＨｂＡ１ｃ：ヘモグロビンエーワンシー</a:t>
            </a:r>
            <a:endParaRPr lang="en-US" altLang="ja-JP" sz="5600" b="1" dirty="0">
              <a:solidFill>
                <a:schemeClr val="accent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marL="0" indent="0">
              <a:lnSpc>
                <a:spcPts val="2500"/>
              </a:lnSpc>
              <a:buNone/>
            </a:pPr>
            <a:r>
              <a:rPr lang="ja-JP" altLang="en-US" sz="6400" b="1" dirty="0">
                <a:solidFill>
                  <a:schemeClr val="accent1"/>
                </a:solidFill>
                <a:latin typeface="Pyidaungsu" pitchFamily="34" charset="0"/>
                <a:ea typeface="HG丸ｺﾞｼｯｸM-PRO" pitchFamily="50" charset="-128"/>
                <a:cs typeface="Pyidaungsu" pitchFamily="34" charset="0"/>
              </a:rPr>
              <a:t>★</a:t>
            </a:r>
            <a:r>
              <a:rPr lang="en-US" altLang="ja-JP" sz="6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Pyidaungsu" pitchFamily="34" charset="0"/>
                <a:cs typeface="Pyidaungsu" pitchFamily="34" charset="0"/>
              </a:rPr>
              <a:t>HbA1c : </a:t>
            </a:r>
            <a:r>
              <a:rPr lang="my-MM" altLang="ja-JP" sz="6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Pyidaungsu" pitchFamily="34" charset="0"/>
                <a:cs typeface="Pyidaungsu" pitchFamily="34" charset="0"/>
              </a:rPr>
              <a:t>ဟီမိုဂလိုဘင်</a:t>
            </a:r>
            <a:r>
              <a:rPr lang="en-US" altLang="ja-JP" sz="6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Pyidaungsu" pitchFamily="34" charset="0"/>
                <a:cs typeface="Pyidaungsu" pitchFamily="34" charset="0"/>
              </a:rPr>
              <a:t>A1c </a:t>
            </a:r>
            <a:endParaRPr lang="my-MM" altLang="ja-JP" sz="6400" b="1" dirty="0">
              <a:solidFill>
                <a:schemeClr val="tx2">
                  <a:lumMod val="60000"/>
                  <a:lumOff val="40000"/>
                </a:schemeClr>
              </a:solidFill>
              <a:latin typeface="Pyidaungsu" pitchFamily="34" charset="0"/>
              <a:cs typeface="Pyidaungsu" pitchFamily="34" charset="0"/>
            </a:endParaRPr>
          </a:p>
          <a:p>
            <a:pPr marL="0" indent="0">
              <a:buNone/>
            </a:pPr>
            <a:r>
              <a:rPr lang="en-US" altLang="ja-JP" sz="4800" dirty="0">
                <a:solidFill>
                  <a:srgbClr val="FF0000"/>
                </a:solidFill>
                <a:latin typeface="HG丸ｺﾞｼｯｸM-PRO" pitchFamily="50" charset="-128"/>
                <a:ea typeface="HG丸ｺﾞｼｯｸM-PRO" pitchFamily="50" charset="-128"/>
              </a:rPr>
              <a:t>[</a:t>
            </a:r>
            <a:r>
              <a:rPr lang="ja-JP" altLang="ja-JP" sz="4800" dirty="0">
                <a:solidFill>
                  <a:srgbClr val="FF0000"/>
                </a:solidFill>
                <a:latin typeface="HG丸ｺﾞｼｯｸM-PRO" pitchFamily="50" charset="-128"/>
                <a:ea typeface="HG丸ｺﾞｼｯｸM-PRO" pitchFamily="50" charset="-128"/>
              </a:rPr>
              <a:t>基準値</a:t>
            </a:r>
            <a:r>
              <a:rPr lang="en-US" altLang="ja-JP" sz="4800" dirty="0">
                <a:solidFill>
                  <a:srgbClr val="FF0000"/>
                </a:solidFill>
                <a:latin typeface="HG丸ｺﾞｼｯｸM-PRO" pitchFamily="50" charset="-128"/>
                <a:ea typeface="HG丸ｺﾞｼｯｸM-PRO" pitchFamily="50" charset="-128"/>
              </a:rPr>
              <a:t>]</a:t>
            </a:r>
            <a:r>
              <a:rPr lang="ja-JP" altLang="ja-JP" sz="4800" dirty="0">
                <a:solidFill>
                  <a:srgbClr val="FF0000"/>
                </a:solidFill>
                <a:latin typeface="HG丸ｺﾞｼｯｸM-PRO" pitchFamily="50" charset="-128"/>
                <a:ea typeface="HG丸ｺﾞｼｯｸM-PRO" pitchFamily="50" charset="-128"/>
              </a:rPr>
              <a:t>　</a:t>
            </a:r>
            <a:r>
              <a:rPr lang="en-US" altLang="ja-JP" sz="4800" dirty="0">
                <a:solidFill>
                  <a:srgbClr val="FF0000"/>
                </a:solidFill>
                <a:latin typeface="HG丸ｺﾞｼｯｸM-PRO" pitchFamily="50" charset="-128"/>
                <a:ea typeface="HG丸ｺﾞｼｯｸM-PRO" pitchFamily="50" charset="-128"/>
              </a:rPr>
              <a:t>4.6</a:t>
            </a:r>
            <a:r>
              <a:rPr lang="ja-JP" altLang="ja-JP" sz="4800" dirty="0">
                <a:solidFill>
                  <a:srgbClr val="FF0000"/>
                </a:solidFill>
                <a:latin typeface="HG丸ｺﾞｼｯｸM-PRO" pitchFamily="50" charset="-128"/>
                <a:ea typeface="HG丸ｺﾞｼｯｸM-PRO" pitchFamily="50" charset="-128"/>
              </a:rPr>
              <a:t>～</a:t>
            </a:r>
            <a:r>
              <a:rPr lang="en-US" altLang="ja-JP" sz="4800" dirty="0">
                <a:solidFill>
                  <a:srgbClr val="FF0000"/>
                </a:solidFill>
                <a:latin typeface="HG丸ｺﾞｼｯｸM-PRO" pitchFamily="50" charset="-128"/>
                <a:ea typeface="HG丸ｺﾞｼｯｸM-PRO" pitchFamily="50" charset="-128"/>
              </a:rPr>
              <a:t>6.2</a:t>
            </a:r>
            <a:r>
              <a:rPr lang="ja-JP" altLang="ja-JP" sz="4800" dirty="0">
                <a:solidFill>
                  <a:srgbClr val="FF0000"/>
                </a:solidFill>
                <a:latin typeface="HG丸ｺﾞｼｯｸM-PRO" pitchFamily="50" charset="-128"/>
                <a:ea typeface="HG丸ｺﾞｼｯｸM-PRO" pitchFamily="50" charset="-128"/>
              </a:rPr>
              <a:t>％</a:t>
            </a:r>
            <a:r>
              <a:rPr lang="en-US" altLang="ja-JP" sz="4800" dirty="0">
                <a:solidFill>
                  <a:srgbClr val="FF0000"/>
                </a:solidFill>
                <a:latin typeface="HG丸ｺﾞｼｯｸM-PRO" pitchFamily="50" charset="-128"/>
                <a:ea typeface="HG丸ｺﾞｼｯｸM-PRO" pitchFamily="50" charset="-128"/>
              </a:rPr>
              <a:t>(NGSP)  </a:t>
            </a:r>
            <a:r>
              <a:rPr lang="my-MM" altLang="ja-JP" sz="6000" dirty="0">
                <a:solidFill>
                  <a:srgbClr val="FF0000"/>
                </a:solidFill>
                <a:latin typeface="Pyidaungsu" pitchFamily="34" charset="0"/>
                <a:cs typeface="Pyidaungsu" pitchFamily="34" charset="0"/>
              </a:rPr>
              <a:t> </a:t>
            </a:r>
            <a:r>
              <a:rPr lang="en-US" altLang="ja-JP" sz="6000" dirty="0">
                <a:solidFill>
                  <a:srgbClr val="FF0000"/>
                </a:solidFill>
                <a:latin typeface="Pyidaungsu" pitchFamily="34" charset="0"/>
                <a:cs typeface="Pyidaungsu" pitchFamily="34" charset="0"/>
              </a:rPr>
              <a:t>[</a:t>
            </a:r>
            <a:r>
              <a:rPr lang="my-MM" altLang="ja-JP" sz="6000" dirty="0">
                <a:solidFill>
                  <a:srgbClr val="FF0000"/>
                </a:solidFill>
                <a:latin typeface="Pyidaungsu" pitchFamily="34" charset="0"/>
                <a:cs typeface="Pyidaungsu" pitchFamily="34" charset="0"/>
              </a:rPr>
              <a:t>အခြေခံစံနှုန်း</a:t>
            </a:r>
            <a:r>
              <a:rPr lang="en-US" altLang="ja-JP" sz="6000" dirty="0">
                <a:solidFill>
                  <a:srgbClr val="FF0000"/>
                </a:solidFill>
                <a:latin typeface="Pyidaungsu" pitchFamily="34" charset="0"/>
                <a:cs typeface="Pyidaungsu" pitchFamily="34" charset="0"/>
              </a:rPr>
              <a:t>]  4.6-6.2% (NGSP)</a:t>
            </a:r>
            <a:endParaRPr lang="my-MM" altLang="ja-JP" sz="6000" dirty="0">
              <a:solidFill>
                <a:srgbClr val="FF0000"/>
              </a:solidFill>
              <a:latin typeface="Pyidaungsu" pitchFamily="34" charset="0"/>
              <a:cs typeface="Pyidaungsu" pitchFamily="34" charset="0"/>
            </a:endParaRPr>
          </a:p>
          <a:p>
            <a:pPr marL="0" indent="0">
              <a:buNone/>
            </a:pPr>
            <a:endParaRPr lang="en-US" altLang="ja-JP" sz="5600" dirty="0">
              <a:solidFill>
                <a:srgbClr val="FF0000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r>
              <a:rPr lang="ja-JP" altLang="en-US" sz="4800" dirty="0">
                <a:latin typeface="HG丸ｺﾞｼｯｸM-PRO" pitchFamily="50" charset="-128"/>
                <a:ea typeface="HG丸ｺﾞｼｯｸM-PRO" pitchFamily="50" charset="-128"/>
              </a:rPr>
              <a:t>血液中の</a:t>
            </a:r>
            <a:r>
              <a:rPr lang="ja-JP" altLang="ja-JP" sz="4800" dirty="0">
                <a:latin typeface="HG丸ｺﾞｼｯｸM-PRO" pitchFamily="50" charset="-128"/>
                <a:ea typeface="HG丸ｺﾞｼｯｸM-PRO" pitchFamily="50" charset="-128"/>
              </a:rPr>
              <a:t>ヘモグロビンは、全身に酸素を運ぶ働きをしています。</a:t>
            </a:r>
            <a:endParaRPr lang="en-US" altLang="ja-JP" sz="4800" dirty="0">
              <a:latin typeface="HG丸ｺﾞｼｯｸM-PRO" pitchFamily="50" charset="-128"/>
              <a:ea typeface="HG丸ｺﾞｼｯｸM-PRO" pitchFamily="50" charset="-128"/>
            </a:endParaRPr>
          </a:p>
          <a:p>
            <a:pPr>
              <a:lnSpc>
                <a:spcPts val="2000"/>
              </a:lnSpc>
            </a:pPr>
            <a:r>
              <a:rPr lang="my-MM" altLang="ja-JP" sz="4800" dirty="0">
                <a:latin typeface="Pyidaungsu" pitchFamily="34" charset="0"/>
                <a:cs typeface="Pyidaungsu" pitchFamily="34" charset="0"/>
              </a:rPr>
              <a:t>သွေးတွင်းရှိ ဟီမိုဂလိုဘင်သည် တစ်ကိုယ်လုံးသို့အောက်ဆီဂျင်ကိုသယ်ဆောင်ပေးသည်။</a:t>
            </a:r>
            <a:endParaRPr lang="en-US" altLang="ja-JP" sz="4800" dirty="0">
              <a:latin typeface="HG丸ｺﾞｼｯｸM-PRO" pitchFamily="50" charset="-128"/>
              <a:ea typeface="HG丸ｺﾞｼｯｸM-PRO" pitchFamily="50" charset="-128"/>
            </a:endParaRPr>
          </a:p>
          <a:p>
            <a:r>
              <a:rPr lang="ja-JP" altLang="ja-JP" sz="4800" dirty="0">
                <a:latin typeface="HG丸ｺﾞｼｯｸM-PRO" pitchFamily="50" charset="-128"/>
                <a:ea typeface="HG丸ｺﾞｼｯｸM-PRO" pitchFamily="50" charset="-128"/>
              </a:rPr>
              <a:t>ヘモグロビンにブドウ糖が</a:t>
            </a:r>
            <a:r>
              <a:rPr lang="ja-JP" altLang="en-US" sz="4800" dirty="0">
                <a:latin typeface="HG丸ｺﾞｼｯｸM-PRO" pitchFamily="50" charset="-128"/>
                <a:ea typeface="HG丸ｺﾞｼｯｸM-PRO" pitchFamily="50" charset="-128"/>
              </a:rPr>
              <a:t>くっついた</a:t>
            </a:r>
            <a:r>
              <a:rPr lang="ja-JP" altLang="ja-JP" sz="4800" dirty="0">
                <a:latin typeface="HG丸ｺﾞｼｯｸM-PRO" pitchFamily="50" charset="-128"/>
                <a:ea typeface="HG丸ｺﾞｼｯｸM-PRO" pitchFamily="50" charset="-128"/>
              </a:rPr>
              <a:t>もの</a:t>
            </a:r>
            <a:r>
              <a:rPr lang="ja-JP" altLang="en-US" sz="4800" dirty="0">
                <a:latin typeface="HG丸ｺﾞｼｯｸM-PRO" pitchFamily="50" charset="-128"/>
                <a:ea typeface="HG丸ｺﾞｼｯｸM-PRO" pitchFamily="50" charset="-128"/>
              </a:rPr>
              <a:t>が</a:t>
            </a:r>
            <a:r>
              <a:rPr lang="en-US" altLang="ja-JP" sz="4800" dirty="0">
                <a:latin typeface="HG丸ｺﾞｼｯｸM-PRO" pitchFamily="50" charset="-128"/>
                <a:ea typeface="HG丸ｺﾞｼｯｸM-PRO" pitchFamily="50" charset="-128"/>
              </a:rPr>
              <a:t>HbA1c</a:t>
            </a:r>
            <a:r>
              <a:rPr lang="ja-JP" altLang="en-US" sz="4800" dirty="0">
                <a:latin typeface="HG丸ｺﾞｼｯｸM-PRO" pitchFamily="50" charset="-128"/>
                <a:ea typeface="HG丸ｺﾞｼｯｸM-PRO" pitchFamily="50" charset="-128"/>
              </a:rPr>
              <a:t>であり、１～２ヶ月前の血糖の状態がわかる検査です。</a:t>
            </a:r>
            <a:endParaRPr lang="en-US" altLang="ja-JP" sz="4800" dirty="0">
              <a:latin typeface="HG丸ｺﾞｼｯｸM-PRO" pitchFamily="50" charset="-128"/>
              <a:ea typeface="HG丸ｺﾞｼｯｸM-PRO" pitchFamily="50" charset="-128"/>
            </a:endParaRPr>
          </a:p>
          <a:p>
            <a:pPr marL="0" indent="0">
              <a:buNone/>
            </a:pPr>
            <a:r>
              <a:rPr lang="ja-JP" altLang="en-US" sz="4800" dirty="0">
                <a:latin typeface="HG丸ｺﾞｼｯｸM-PRO" pitchFamily="50" charset="-128"/>
                <a:ea typeface="HG丸ｺﾞｼｯｸM-PRO" pitchFamily="50" charset="-128"/>
              </a:rPr>
              <a:t>　　自分の目標を知っておきましょう。</a:t>
            </a:r>
            <a:endParaRPr lang="en-US" altLang="ja-JP" sz="4800" dirty="0">
              <a:latin typeface="HG丸ｺﾞｼｯｸM-PRO" pitchFamily="50" charset="-128"/>
              <a:ea typeface="HG丸ｺﾞｼｯｸM-PRO" pitchFamily="50" charset="-128"/>
            </a:endParaRPr>
          </a:p>
          <a:p>
            <a:pPr lvl="0">
              <a:lnSpc>
                <a:spcPts val="2000"/>
              </a:lnSpc>
              <a:spcBef>
                <a:spcPts val="0"/>
              </a:spcBef>
            </a:pPr>
            <a:r>
              <a:rPr lang="my-MM" altLang="ja-JP" sz="4800" dirty="0">
                <a:latin typeface="Pyidaungsu" pitchFamily="34" charset="0"/>
                <a:cs typeface="Pyidaungsu" pitchFamily="34" charset="0"/>
              </a:rPr>
              <a:t>ဟီမိုဂလိုဘင်နှင့်ဂလူးကို့စ်‌တို့ပေါင်းစပ်ထားသည့်အရာသည် </a:t>
            </a:r>
            <a:r>
              <a:rPr lang="en-US" altLang="ja-JP" sz="4800" dirty="0">
                <a:latin typeface="Pyidaungsu" pitchFamily="34" charset="0"/>
                <a:cs typeface="Pyidaungsu" pitchFamily="34" charset="0"/>
              </a:rPr>
              <a:t>HbA1c </a:t>
            </a:r>
            <a:r>
              <a:rPr lang="my-MM" altLang="ja-JP" sz="4800" dirty="0">
                <a:latin typeface="Pyidaungsu" pitchFamily="34" charset="0"/>
                <a:cs typeface="Pyidaungsu" pitchFamily="34" charset="0"/>
              </a:rPr>
              <a:t>ဖြစ်ပြီး မတိုင်းမီ</a:t>
            </a:r>
            <a:r>
              <a:rPr lang="en-US" altLang="ja-JP" sz="4800" dirty="0">
                <a:latin typeface="Pyidaungsu" pitchFamily="34" charset="0"/>
                <a:cs typeface="Pyidaungsu" pitchFamily="34" charset="0"/>
              </a:rPr>
              <a:t> </a:t>
            </a:r>
            <a:r>
              <a:rPr lang="my-MM" altLang="ja-JP" sz="4800" dirty="0">
                <a:latin typeface="Pyidaungsu" pitchFamily="34" charset="0"/>
                <a:cs typeface="Pyidaungsu" pitchFamily="34" charset="0"/>
              </a:rPr>
              <a:t>၁ -၂လခန့် အတွင်းဖြစ်ပေါ်ခဲ့သည့် သွေးတွင်းသကြားဓာတ်အခြေအနေကိုသိနိုင်‌သောစစ်ဆေးမှုဖြစ်သည်။</a:t>
            </a:r>
            <a:endParaRPr lang="ja-JP" altLang="ja-JP" sz="4800" dirty="0">
              <a:latin typeface="Pyidaungsu" pitchFamily="34" charset="0"/>
              <a:cs typeface="Pyidaungsu" pitchFamily="34" charset="0"/>
            </a:endParaRPr>
          </a:p>
          <a:p>
            <a:pPr marL="0" indent="0">
              <a:lnSpc>
                <a:spcPts val="2000"/>
              </a:lnSpc>
              <a:spcBef>
                <a:spcPts val="0"/>
              </a:spcBef>
              <a:buNone/>
            </a:pPr>
            <a:r>
              <a:rPr lang="my-MM" altLang="ja-JP" sz="4800" dirty="0">
                <a:latin typeface="Pyidaungsu" pitchFamily="34" charset="0"/>
                <a:cs typeface="Pyidaungsu" pitchFamily="34" charset="0"/>
              </a:rPr>
              <a:t>    </a:t>
            </a:r>
            <a:r>
              <a:rPr lang="en-US" altLang="ja-JP" sz="4800" dirty="0">
                <a:latin typeface="Pyidaungsu" pitchFamily="34" charset="0"/>
                <a:cs typeface="Pyidaungsu" pitchFamily="34" charset="0"/>
              </a:rPr>
              <a:t>      </a:t>
            </a:r>
            <a:r>
              <a:rPr lang="my-MM" altLang="ja-JP" sz="4800" dirty="0">
                <a:latin typeface="Pyidaungsu" pitchFamily="34" charset="0"/>
                <a:cs typeface="Pyidaungsu" pitchFamily="34" charset="0"/>
              </a:rPr>
              <a:t>မိမိရည်မှန်းသည့်ကိန်းဂဏန်းအားသိထားရအောင်။</a:t>
            </a:r>
          </a:p>
          <a:p>
            <a:pPr marL="0" indent="0">
              <a:buNone/>
            </a:pPr>
            <a:endParaRPr lang="en-US" altLang="ja-JP" sz="5600" dirty="0">
              <a:latin typeface="HG丸ｺﾞｼｯｸM-PRO" pitchFamily="50" charset="-128"/>
              <a:ea typeface="HG丸ｺﾞｼｯｸM-PRO" pitchFamily="50" charset="-128"/>
            </a:endParaRPr>
          </a:p>
          <a:p>
            <a:pPr marL="0" indent="0">
              <a:buNone/>
            </a:pPr>
            <a:endParaRPr lang="ja-JP" altLang="ja-JP" sz="3700" dirty="0">
              <a:latin typeface="HG丸ｺﾞｼｯｸM-PRO" pitchFamily="50" charset="-128"/>
              <a:ea typeface="HG丸ｺﾞｼｯｸM-PRO" pitchFamily="50" charset="-128"/>
            </a:endParaRPr>
          </a:p>
          <a:p>
            <a:pPr marL="0" indent="0">
              <a:buNone/>
            </a:pPr>
            <a:r>
              <a:rPr lang="en-US" altLang="ja-JP" sz="4300" dirty="0">
                <a:latin typeface="HG丸ｺﾞｼｯｸM-PRO" pitchFamily="50" charset="-128"/>
                <a:ea typeface="HG丸ｺﾞｼｯｸM-PRO" pitchFamily="50" charset="-128"/>
              </a:rPr>
              <a:t> </a:t>
            </a:r>
            <a:endParaRPr kumimoji="1" lang="ja-JP" altLang="en-US" sz="3700" dirty="0">
              <a:latin typeface="HG丸ｺﾞｼｯｸM-PRO" pitchFamily="50" charset="-128"/>
              <a:ea typeface="HG丸ｺﾞｼｯｸM-PRO" pitchFamily="50" charset="-128"/>
            </a:endParaRPr>
          </a:p>
        </p:txBody>
      </p:sp>
      <p:sp>
        <p:nvSpPr>
          <p:cNvPr id="2" name="円/楕円 1"/>
          <p:cNvSpPr/>
          <p:nvPr/>
        </p:nvSpPr>
        <p:spPr>
          <a:xfrm>
            <a:off x="332656" y="188714"/>
            <a:ext cx="6048672" cy="854893"/>
          </a:xfrm>
          <a:prstGeom prst="ellipse">
            <a:avLst/>
          </a:prstGeom>
          <a:solidFill>
            <a:srgbClr val="CCFFFF"/>
          </a:solidFill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en-US" altLang="ja-JP" sz="14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2. </a:t>
            </a:r>
            <a:r>
              <a:rPr lang="ja-JP" altLang="en-US" sz="14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血糖の状態</a:t>
            </a:r>
            <a:r>
              <a:rPr lang="ja-JP" altLang="ja-JP" sz="14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を知る検査</a:t>
            </a:r>
            <a:endParaRPr lang="en-US" altLang="ja-JP" sz="1400" b="1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algn="ctr">
              <a:lnSpc>
                <a:spcPct val="130000"/>
              </a:lnSpc>
            </a:pPr>
            <a:r>
              <a:rPr lang="my-MM" altLang="ja-JP" sz="1400" b="1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သွေးတွင်းသကြားဓာတ်အ‌ခြေအနေအား</a:t>
            </a:r>
            <a:r>
              <a:rPr lang="en-US" altLang="ja-JP" sz="1400" b="1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 </a:t>
            </a:r>
            <a:r>
              <a:rPr lang="my-MM" altLang="ja-JP" sz="1400" b="1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သိနိုင်သည့်စစ်ဆေးမှု</a:t>
            </a:r>
            <a:endParaRPr lang="en-US" altLang="ja-JP" sz="1400" b="1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</p:txBody>
      </p:sp>
      <p:pic>
        <p:nvPicPr>
          <p:cNvPr id="7" name="図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3416" y="1015965"/>
            <a:ext cx="1168977" cy="1013114"/>
          </a:xfrm>
          <a:prstGeom prst="rect">
            <a:avLst/>
          </a:prstGeom>
        </p:spPr>
      </p:pic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402B9-6096-40AF-9248-B2274AEA49DC}" type="slidenum">
              <a:rPr kumimoji="1" lang="ja-JP" altLang="en-US" smtClean="0"/>
              <a:pPr/>
              <a:t>1</a:t>
            </a:fld>
            <a:endParaRPr kumimoji="1" lang="ja-JP" altLang="en-US" dirty="0"/>
          </a:p>
        </p:txBody>
      </p:sp>
      <p:pic>
        <p:nvPicPr>
          <p:cNvPr id="9" name="Picture 1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381328" y="35005"/>
            <a:ext cx="438807" cy="432539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B8D43E4D-A6A3-C444-8269-ADC458A1FA24}"/>
              </a:ext>
            </a:extLst>
          </p:cNvPr>
          <p:cNvSpPr txBox="1"/>
          <p:nvPr/>
        </p:nvSpPr>
        <p:spPr>
          <a:xfrm>
            <a:off x="5442513" y="15751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solidFill>
                  <a:schemeClr val="bg1">
                    <a:lumMod val="50000"/>
                  </a:schemeClr>
                </a:solidFill>
              </a:rPr>
              <a:t>日本語版</a:t>
            </a:r>
          </a:p>
        </p:txBody>
      </p:sp>
      <p:sp>
        <p:nvSpPr>
          <p:cNvPr id="11" name="フッター プレースホルダー 10">
            <a:extLst>
              <a:ext uri="{FF2B5EF4-FFF2-40B4-BE49-F238E27FC236}">
                <a16:creationId xmlns:a16="http://schemas.microsoft.com/office/drawing/2014/main" id="{C4BE339B-3E59-F249-91AA-ACB8B986C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05350" y="8532440"/>
            <a:ext cx="3847300" cy="486833"/>
          </a:xfrm>
        </p:spPr>
        <p:txBody>
          <a:bodyPr/>
          <a:lstStyle/>
          <a:p>
            <a:r>
              <a:rPr kumimoji="1" lang="en-US" altLang="ja-JP" dirty="0"/>
              <a:t>2. </a:t>
            </a:r>
            <a:r>
              <a:rPr kumimoji="1" lang="ja-JP" altLang="en-US" dirty="0"/>
              <a:t>血糖の状態を知る検査</a:t>
            </a:r>
            <a:endParaRPr kumimoji="1" lang="en-US" altLang="ja-JP" dirty="0"/>
          </a:p>
          <a:p>
            <a:r>
              <a:rPr lang="my-MM" altLang="ja-JP" sz="1050" dirty="0">
                <a:solidFill>
                  <a:schemeClr val="bg1">
                    <a:lumMod val="65000"/>
                  </a:schemeClr>
                </a:solidFill>
                <a:latin typeface="Pyidaungsu" pitchFamily="34" charset="0"/>
                <a:cs typeface="Pyidaungsu" pitchFamily="34" charset="0"/>
              </a:rPr>
              <a:t>သွေးတွင်းသကြားဓာတ်အ‌ခြေအနေအား</a:t>
            </a:r>
            <a:r>
              <a:rPr lang="en-US" altLang="ja-JP" sz="1050" dirty="0">
                <a:solidFill>
                  <a:schemeClr val="bg1">
                    <a:lumMod val="65000"/>
                  </a:schemeClr>
                </a:solidFill>
                <a:latin typeface="Pyidaungsu" pitchFamily="34" charset="0"/>
                <a:cs typeface="Pyidaungsu" pitchFamily="34" charset="0"/>
              </a:rPr>
              <a:t> </a:t>
            </a:r>
            <a:r>
              <a:rPr lang="my-MM" altLang="ja-JP" sz="1050" dirty="0">
                <a:solidFill>
                  <a:schemeClr val="bg1">
                    <a:lumMod val="65000"/>
                  </a:schemeClr>
                </a:solidFill>
                <a:latin typeface="Pyidaungsu" pitchFamily="34" charset="0"/>
                <a:cs typeface="Pyidaungsu" pitchFamily="34" charset="0"/>
              </a:rPr>
              <a:t>သိနိုင်သည့်စစ်ဆေးမှု</a:t>
            </a:r>
            <a:endParaRPr lang="en-US" altLang="ja-JP" sz="1050" dirty="0">
              <a:solidFill>
                <a:schemeClr val="bg1">
                  <a:lumMod val="65000"/>
                </a:schemeClr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r>
              <a:rPr kumimoji="1" lang="ja-JP" alt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881806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32656" y="828424"/>
            <a:ext cx="6264696" cy="7632008"/>
          </a:xfrm>
          <a:ln w="0">
            <a:solidFill>
              <a:schemeClr val="bg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en-US" altLang="ja-JP" sz="5500" dirty="0">
              <a:latin typeface="HG丸ｺﾞｼｯｸM-PRO" pitchFamily="50" charset="-128"/>
              <a:ea typeface="HG丸ｺﾞｼｯｸM-PRO" pitchFamily="50" charset="-128"/>
            </a:endParaRPr>
          </a:p>
          <a:p>
            <a:pPr marL="0" indent="0">
              <a:buNone/>
            </a:pPr>
            <a:endParaRPr lang="en-US" altLang="ja-JP" sz="5500" dirty="0">
              <a:latin typeface="HG丸ｺﾞｼｯｸM-PRO" pitchFamily="50" charset="-128"/>
              <a:ea typeface="HG丸ｺﾞｼｯｸM-PRO" pitchFamily="50" charset="-128"/>
            </a:endParaRPr>
          </a:p>
          <a:p>
            <a:pPr marL="0" indent="0">
              <a:buNone/>
            </a:pPr>
            <a:r>
              <a:rPr lang="ja-JP" altLang="en-US" sz="5600" b="1" dirty="0">
                <a:solidFill>
                  <a:schemeClr val="accent1"/>
                </a:solidFill>
                <a:latin typeface="HG丸ｺﾞｼｯｸM-PRO" pitchFamily="50" charset="-128"/>
                <a:ea typeface="HG丸ｺﾞｼｯｸM-PRO" pitchFamily="50" charset="-128"/>
              </a:rPr>
              <a:t>★</a:t>
            </a:r>
            <a:r>
              <a:rPr lang="ja-JP" altLang="ja-JP" sz="5600" b="1" dirty="0">
                <a:solidFill>
                  <a:schemeClr val="accent1"/>
                </a:solidFill>
                <a:latin typeface="HG丸ｺﾞｼｯｸM-PRO" pitchFamily="50" charset="-128"/>
                <a:ea typeface="HG丸ｺﾞｼｯｸM-PRO" pitchFamily="50" charset="-128"/>
              </a:rPr>
              <a:t>尿糖：にょうとう</a:t>
            </a:r>
            <a:r>
              <a:rPr lang="ja-JP" altLang="ja-JP" sz="5600" b="1" dirty="0">
                <a:latin typeface="HG丸ｺﾞｼｯｸM-PRO" pitchFamily="50" charset="-128"/>
                <a:ea typeface="HG丸ｺﾞｼｯｸM-PRO" pitchFamily="50" charset="-128"/>
              </a:rPr>
              <a:t>　　　</a:t>
            </a:r>
            <a:r>
              <a:rPr lang="ja-JP" altLang="ja-JP" sz="5600" dirty="0">
                <a:solidFill>
                  <a:srgbClr val="FF0000"/>
                </a:solidFill>
                <a:latin typeface="HG丸ｺﾞｼｯｸM-PRO" pitchFamily="50" charset="-128"/>
                <a:ea typeface="HG丸ｺﾞｼｯｸM-PRO" pitchFamily="50" charset="-128"/>
              </a:rPr>
              <a:t>［基準値］陰性（－）</a:t>
            </a:r>
            <a:endParaRPr lang="en-US" altLang="ja-JP" sz="5600" dirty="0">
              <a:solidFill>
                <a:srgbClr val="FF0000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marL="0" indent="0">
              <a:lnSpc>
                <a:spcPts val="2500"/>
              </a:lnSpc>
              <a:buNone/>
            </a:pPr>
            <a:r>
              <a:rPr lang="ja-JP" altLang="en-US" sz="6400" b="1" dirty="0">
                <a:solidFill>
                  <a:schemeClr val="accent1"/>
                </a:solidFill>
                <a:latin typeface="Pyidaungsu" pitchFamily="34" charset="0"/>
                <a:ea typeface="HG丸ｺﾞｼｯｸM-PRO" pitchFamily="50" charset="-128"/>
                <a:cs typeface="Pyidaungsu" pitchFamily="34" charset="0"/>
              </a:rPr>
              <a:t>★</a:t>
            </a:r>
            <a:r>
              <a:rPr lang="my-MM" altLang="ja-JP" sz="6400" dirty="0">
                <a:latin typeface="Pyidaungsu" pitchFamily="34" charset="0"/>
                <a:cs typeface="Pyidaungsu" pitchFamily="34" charset="0"/>
              </a:rPr>
              <a:t> </a:t>
            </a:r>
            <a:r>
              <a:rPr lang="my-MM" altLang="ja-JP" sz="6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Pyidaungsu" pitchFamily="34" charset="0"/>
                <a:cs typeface="Pyidaungsu" pitchFamily="34" charset="0"/>
              </a:rPr>
              <a:t>ဆီးတွင်းရှိသကြားဓာတ်</a:t>
            </a:r>
            <a:r>
              <a:rPr lang="en-US" altLang="ja-JP" sz="6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Pyidaungsu" pitchFamily="34" charset="0"/>
                <a:cs typeface="Pyidaungsu" pitchFamily="34" charset="0"/>
              </a:rPr>
              <a:t> : </a:t>
            </a:r>
            <a:r>
              <a:rPr lang="en-US" altLang="ja-JP" sz="6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Pyidaungsu" pitchFamily="34" charset="0"/>
                <a:cs typeface="Pyidaungsu" pitchFamily="34" charset="0"/>
              </a:rPr>
              <a:t>Nyoto</a:t>
            </a:r>
            <a:r>
              <a:rPr lang="ja-JP" altLang="ja-JP" sz="7200" b="1" dirty="0">
                <a:latin typeface="Pyidaungsu" pitchFamily="34" charset="0"/>
                <a:ea typeface="HG丸ｺﾞｼｯｸM-PRO" pitchFamily="50" charset="-128"/>
                <a:cs typeface="Pyidaungsu" pitchFamily="34" charset="0"/>
              </a:rPr>
              <a:t>　　　</a:t>
            </a:r>
            <a:r>
              <a:rPr lang="en-US" altLang="ja-JP" sz="5600" dirty="0">
                <a:solidFill>
                  <a:srgbClr val="FF0000"/>
                </a:solidFill>
                <a:latin typeface="Pyidaungsu" pitchFamily="34" charset="0"/>
                <a:cs typeface="Pyidaungsu" pitchFamily="34" charset="0"/>
              </a:rPr>
              <a:t> [</a:t>
            </a:r>
            <a:r>
              <a:rPr lang="my-MM" altLang="ja-JP" sz="5600" dirty="0">
                <a:solidFill>
                  <a:srgbClr val="FF0000"/>
                </a:solidFill>
                <a:latin typeface="Pyidaungsu" pitchFamily="34" charset="0"/>
                <a:cs typeface="Pyidaungsu" pitchFamily="34" charset="0"/>
              </a:rPr>
              <a:t>အခြေခံစံနှုန်း</a:t>
            </a:r>
            <a:r>
              <a:rPr lang="en-US" altLang="ja-JP" sz="5600" dirty="0">
                <a:solidFill>
                  <a:srgbClr val="FF0000"/>
                </a:solidFill>
                <a:latin typeface="Pyidaungsu" pitchFamily="34" charset="0"/>
                <a:cs typeface="Pyidaungsu" pitchFamily="34" charset="0"/>
              </a:rPr>
              <a:t>] </a:t>
            </a:r>
            <a:r>
              <a:rPr lang="my-MM" altLang="ja-JP" sz="5600" dirty="0">
                <a:solidFill>
                  <a:srgbClr val="FF0000"/>
                </a:solidFill>
                <a:latin typeface="Pyidaungsu" pitchFamily="34" charset="0"/>
                <a:cs typeface="Pyidaungsu" pitchFamily="34" charset="0"/>
              </a:rPr>
              <a:t>  </a:t>
            </a:r>
            <a:r>
              <a:rPr lang="en-US" altLang="ja-JP" sz="5600" dirty="0">
                <a:solidFill>
                  <a:srgbClr val="FF0000"/>
                </a:solidFill>
                <a:latin typeface="Pyidaungsu" pitchFamily="34" charset="0"/>
                <a:cs typeface="Pyidaungsu" pitchFamily="34" charset="0"/>
              </a:rPr>
              <a:t>Negative (</a:t>
            </a:r>
            <a:r>
              <a:rPr lang="my-MM" altLang="ja-JP" sz="5600" dirty="0">
                <a:solidFill>
                  <a:srgbClr val="FF0000"/>
                </a:solidFill>
                <a:latin typeface="Pyidaungsu" pitchFamily="34" charset="0"/>
                <a:cs typeface="Pyidaungsu" pitchFamily="34" charset="0"/>
              </a:rPr>
              <a:t> </a:t>
            </a:r>
            <a:r>
              <a:rPr lang="en-US" altLang="ja-JP" sz="5600" dirty="0">
                <a:solidFill>
                  <a:srgbClr val="FF0000"/>
                </a:solidFill>
                <a:latin typeface="Pyidaungsu" pitchFamily="34" charset="0"/>
                <a:cs typeface="Pyidaungsu" pitchFamily="34" charset="0"/>
              </a:rPr>
              <a:t>-</a:t>
            </a:r>
            <a:r>
              <a:rPr lang="my-MM" altLang="ja-JP" sz="5600" dirty="0">
                <a:solidFill>
                  <a:srgbClr val="FF0000"/>
                </a:solidFill>
                <a:latin typeface="Pyidaungsu" pitchFamily="34" charset="0"/>
                <a:cs typeface="Pyidaungsu" pitchFamily="34" charset="0"/>
              </a:rPr>
              <a:t> </a:t>
            </a:r>
            <a:r>
              <a:rPr lang="en-US" altLang="ja-JP" sz="5600" dirty="0">
                <a:solidFill>
                  <a:srgbClr val="FF0000"/>
                </a:solidFill>
                <a:latin typeface="Pyidaungsu" pitchFamily="34" charset="0"/>
                <a:cs typeface="Pyidaungsu" pitchFamily="34" charset="0"/>
              </a:rPr>
              <a:t>)</a:t>
            </a:r>
            <a:endParaRPr lang="my-MM" altLang="ja-JP" sz="5600" dirty="0">
              <a:solidFill>
                <a:srgbClr val="FF0000"/>
              </a:solidFill>
              <a:latin typeface="Pyidaungsu" pitchFamily="34" charset="0"/>
              <a:cs typeface="Pyidaungsu" pitchFamily="34" charset="0"/>
            </a:endParaRPr>
          </a:p>
          <a:p>
            <a:pPr marL="0" indent="0">
              <a:buNone/>
            </a:pPr>
            <a:endParaRPr lang="en-US" altLang="ja-JP" sz="3700" dirty="0">
              <a:solidFill>
                <a:srgbClr val="FF0000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marL="0" indent="0">
              <a:buNone/>
            </a:pPr>
            <a:endParaRPr lang="en-US" altLang="ja-JP" sz="3700" dirty="0">
              <a:solidFill>
                <a:srgbClr val="FF0000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r>
              <a:rPr lang="ja-JP" altLang="en-US" sz="4800" dirty="0">
                <a:latin typeface="HG丸ｺﾞｼｯｸM-PRO" pitchFamily="50" charset="-128"/>
                <a:ea typeface="HG丸ｺﾞｼｯｸM-PRO" pitchFamily="50" charset="-128"/>
              </a:rPr>
              <a:t>尿にでるブドウ糖のことで、血糖値が高い時には血液中のブドウ糖が尿の中にでます。</a:t>
            </a:r>
            <a:endParaRPr lang="en-US" altLang="ja-JP" sz="4800" dirty="0">
              <a:latin typeface="HG丸ｺﾞｼｯｸM-PRO" pitchFamily="50" charset="-128"/>
              <a:ea typeface="HG丸ｺﾞｼｯｸM-PRO" pitchFamily="50" charset="-128"/>
            </a:endParaRPr>
          </a:p>
          <a:p>
            <a:pPr>
              <a:lnSpc>
                <a:spcPts val="2100"/>
              </a:lnSpc>
            </a:pPr>
            <a:r>
              <a:rPr lang="my-MM" altLang="ja-JP" sz="4800" dirty="0">
                <a:latin typeface="Pyidaungsu" pitchFamily="34" charset="0"/>
                <a:cs typeface="Pyidaungsu" pitchFamily="34" charset="0"/>
              </a:rPr>
              <a:t>ဆီးထဲသို့စွန့်ထုတ်လိုက်သောဂလူးကို့စ်ဖြစ်ပြီး သွေးတွင်းသကြားဓာတ်များနေသည့်အခြေအနေတွင် သွေးတွင်းရှိဂလူးကို့စ်သည်ဆီးထဲသို့စွန့်ထုတ်ခံရသည်။</a:t>
            </a:r>
            <a:endParaRPr lang="en-US" altLang="ja-JP" sz="4800" dirty="0">
              <a:latin typeface="HG丸ｺﾞｼｯｸM-PRO" pitchFamily="50" charset="-128"/>
              <a:ea typeface="HG丸ｺﾞｼｯｸM-PRO" pitchFamily="50" charset="-128"/>
            </a:endParaRPr>
          </a:p>
          <a:p>
            <a:r>
              <a:rPr lang="ja-JP" altLang="ja-JP" sz="4800" dirty="0">
                <a:latin typeface="HG丸ｺﾞｼｯｸM-PRO" pitchFamily="50" charset="-128"/>
                <a:ea typeface="HG丸ｺﾞｼｯｸM-PRO" pitchFamily="50" charset="-128"/>
              </a:rPr>
              <a:t>血糖値</a:t>
            </a:r>
            <a:r>
              <a:rPr lang="ja-JP" altLang="en-US" sz="4800" dirty="0">
                <a:latin typeface="HG丸ｺﾞｼｯｸM-PRO" pitchFamily="50" charset="-128"/>
                <a:ea typeface="HG丸ｺﾞｼｯｸM-PRO" pitchFamily="50" charset="-128"/>
              </a:rPr>
              <a:t>が約</a:t>
            </a:r>
            <a:r>
              <a:rPr lang="en-US" altLang="ja-JP" sz="4800" dirty="0">
                <a:latin typeface="HG丸ｺﾞｼｯｸM-PRO" pitchFamily="50" charset="-128"/>
                <a:ea typeface="HG丸ｺﾞｼｯｸM-PRO" pitchFamily="50" charset="-128"/>
              </a:rPr>
              <a:t>170</a:t>
            </a:r>
            <a:r>
              <a:rPr lang="ja-JP" altLang="ja-JP" sz="4800" dirty="0">
                <a:latin typeface="HG丸ｺﾞｼｯｸM-PRO" pitchFamily="50" charset="-128"/>
                <a:ea typeface="HG丸ｺﾞｼｯｸM-PRO" pitchFamily="50" charset="-128"/>
              </a:rPr>
              <a:t>㎎</a:t>
            </a:r>
            <a:r>
              <a:rPr lang="ja-JP" altLang="en-US" sz="4800" dirty="0">
                <a:latin typeface="HG丸ｺﾞｼｯｸM-PRO" pitchFamily="50" charset="-128"/>
                <a:ea typeface="HG丸ｺﾞｼｯｸM-PRO" pitchFamily="50" charset="-128"/>
              </a:rPr>
              <a:t>／</a:t>
            </a:r>
            <a:r>
              <a:rPr lang="en-US" altLang="ja-JP" sz="4800" dirty="0">
                <a:latin typeface="HG丸ｺﾞｼｯｸM-PRO" pitchFamily="50" charset="-128"/>
                <a:ea typeface="HG丸ｺﾞｼｯｸM-PRO" pitchFamily="50" charset="-128"/>
              </a:rPr>
              <a:t>dL</a:t>
            </a:r>
            <a:r>
              <a:rPr lang="ja-JP" altLang="en-US" sz="4800" dirty="0">
                <a:latin typeface="HG丸ｺﾞｼｯｸM-PRO" pitchFamily="50" charset="-128"/>
                <a:ea typeface="HG丸ｺﾞｼｯｸM-PRO" pitchFamily="50" charset="-128"/>
              </a:rPr>
              <a:t>を</a:t>
            </a:r>
            <a:r>
              <a:rPr lang="ja-JP" altLang="ja-JP" sz="4800" dirty="0">
                <a:latin typeface="HG丸ｺﾞｼｯｸM-PRO" pitchFamily="50" charset="-128"/>
                <a:ea typeface="HG丸ｺﾞｼｯｸM-PRO" pitchFamily="50" charset="-128"/>
              </a:rPr>
              <a:t>超えると尿糖が陽性</a:t>
            </a:r>
            <a:r>
              <a:rPr lang="ja-JP" altLang="en-US" sz="4800" dirty="0">
                <a:latin typeface="HG丸ｺﾞｼｯｸM-PRO" pitchFamily="50" charset="-128"/>
                <a:ea typeface="HG丸ｺﾞｼｯｸM-PRO" pitchFamily="50" charset="-128"/>
              </a:rPr>
              <a:t>（＋）</a:t>
            </a:r>
            <a:r>
              <a:rPr lang="ja-JP" altLang="ja-JP" sz="4800" dirty="0">
                <a:latin typeface="HG丸ｺﾞｼｯｸM-PRO" pitchFamily="50" charset="-128"/>
                <a:ea typeface="HG丸ｺﾞｼｯｸM-PRO" pitchFamily="50" charset="-128"/>
              </a:rPr>
              <a:t>にな</a:t>
            </a:r>
            <a:r>
              <a:rPr lang="ja-JP" altLang="en-US" sz="4800" dirty="0">
                <a:latin typeface="HG丸ｺﾞｼｯｸM-PRO" pitchFamily="50" charset="-128"/>
                <a:ea typeface="HG丸ｺﾞｼｯｸM-PRO" pitchFamily="50" charset="-128"/>
              </a:rPr>
              <a:t>ります。</a:t>
            </a:r>
            <a:endParaRPr lang="en-US" altLang="ja-JP" sz="4800" dirty="0">
              <a:latin typeface="HG丸ｺﾞｼｯｸM-PRO" pitchFamily="50" charset="-128"/>
              <a:ea typeface="HG丸ｺﾞｼｯｸM-PRO" pitchFamily="50" charset="-128"/>
            </a:endParaRPr>
          </a:p>
          <a:p>
            <a:pPr lvl="0">
              <a:lnSpc>
                <a:spcPts val="2100"/>
              </a:lnSpc>
              <a:spcBef>
                <a:spcPts val="0"/>
              </a:spcBef>
            </a:pPr>
            <a:r>
              <a:rPr lang="my-MM" altLang="ja-JP" sz="4800" dirty="0">
                <a:latin typeface="Pyidaungsu" pitchFamily="34" charset="0"/>
                <a:cs typeface="Pyidaungsu" pitchFamily="34" charset="0"/>
              </a:rPr>
              <a:t>သွေးတွင်းသကြားဓာတ်ကိန်းသည် </a:t>
            </a:r>
            <a:r>
              <a:rPr lang="en-US" altLang="ja-JP" sz="4800" dirty="0">
                <a:latin typeface="Pyidaungsu" pitchFamily="34" charset="0"/>
                <a:cs typeface="Pyidaungsu" pitchFamily="34" charset="0"/>
              </a:rPr>
              <a:t>170mg/dL </a:t>
            </a:r>
            <a:r>
              <a:rPr lang="my-MM" altLang="ja-JP" sz="4800" dirty="0">
                <a:latin typeface="Pyidaungsu" pitchFamily="34" charset="0"/>
                <a:cs typeface="Pyidaungsu" pitchFamily="34" charset="0"/>
              </a:rPr>
              <a:t>ခန့်ကိုကျော်လျှင် ဆီးတွင်းရှိသကြားဓာတ် </a:t>
            </a:r>
            <a:r>
              <a:rPr lang="en-US" altLang="ja-JP" sz="4800" dirty="0">
                <a:latin typeface="Pyidaungsu" pitchFamily="34" charset="0"/>
                <a:cs typeface="Pyidaungsu" pitchFamily="34" charset="0"/>
              </a:rPr>
              <a:t>Positive </a:t>
            </a:r>
            <a:r>
              <a:rPr lang="my-MM" altLang="ja-JP" sz="4800" dirty="0">
                <a:latin typeface="Pyidaungsu" pitchFamily="34" charset="0"/>
                <a:cs typeface="Pyidaungsu" pitchFamily="34" charset="0"/>
              </a:rPr>
              <a:t>ဟုထွက်မည်။</a:t>
            </a:r>
            <a:endParaRPr lang="en-US" altLang="ja-JP" sz="4800" dirty="0">
              <a:latin typeface="HG丸ｺﾞｼｯｸM-PRO" pitchFamily="50" charset="-128"/>
              <a:ea typeface="HG丸ｺﾞｼｯｸM-PRO" pitchFamily="50" charset="-128"/>
            </a:endParaRPr>
          </a:p>
          <a:p>
            <a:pPr marL="0" indent="0">
              <a:buNone/>
            </a:pPr>
            <a:endParaRPr lang="ja-JP" altLang="ja-JP" sz="3700" dirty="0">
              <a:latin typeface="HG丸ｺﾞｼｯｸM-PRO" pitchFamily="50" charset="-128"/>
              <a:ea typeface="HG丸ｺﾞｼｯｸM-PRO" pitchFamily="50" charset="-128"/>
            </a:endParaRPr>
          </a:p>
          <a:p>
            <a:pPr marL="0" indent="0">
              <a:buNone/>
            </a:pPr>
            <a:r>
              <a:rPr lang="en-US" altLang="ja-JP" sz="5500" dirty="0">
                <a:latin typeface="HG丸ｺﾞｼｯｸM-PRO" pitchFamily="50" charset="-128"/>
                <a:ea typeface="HG丸ｺﾞｼｯｸM-PRO" pitchFamily="50" charset="-128"/>
              </a:rPr>
              <a:t> </a:t>
            </a:r>
            <a:endParaRPr lang="ja-JP" altLang="ja-JP" sz="5500" dirty="0">
              <a:latin typeface="HG丸ｺﾞｼｯｸM-PRO" pitchFamily="50" charset="-128"/>
              <a:ea typeface="HG丸ｺﾞｼｯｸM-PRO" pitchFamily="50" charset="-128"/>
            </a:endParaRPr>
          </a:p>
          <a:p>
            <a:pPr marL="0" indent="0">
              <a:buNone/>
            </a:pPr>
            <a:r>
              <a:rPr lang="ja-JP" altLang="en-US" sz="5600" b="1" dirty="0">
                <a:solidFill>
                  <a:schemeClr val="accent1"/>
                </a:solidFill>
                <a:latin typeface="HG丸ｺﾞｼｯｸM-PRO" pitchFamily="50" charset="-128"/>
                <a:ea typeface="HG丸ｺﾞｼｯｸM-PRO" pitchFamily="50" charset="-128"/>
              </a:rPr>
              <a:t>★</a:t>
            </a:r>
            <a:r>
              <a:rPr lang="ja-JP" altLang="ja-JP" sz="5600" b="1" dirty="0">
                <a:solidFill>
                  <a:schemeClr val="accent1"/>
                </a:solidFill>
                <a:latin typeface="HG丸ｺﾞｼｯｸM-PRO" pitchFamily="50" charset="-128"/>
                <a:ea typeface="HG丸ｺﾞｼｯｸM-PRO" pitchFamily="50" charset="-128"/>
              </a:rPr>
              <a:t>経口</a:t>
            </a:r>
            <a:r>
              <a:rPr lang="ja-JP" altLang="en-US" sz="5600" b="1" dirty="0">
                <a:solidFill>
                  <a:schemeClr val="accent1"/>
                </a:solidFill>
                <a:latin typeface="HG丸ｺﾞｼｯｸM-PRO" pitchFamily="50" charset="-128"/>
                <a:ea typeface="HG丸ｺﾞｼｯｸM-PRO" pitchFamily="50" charset="-128"/>
              </a:rPr>
              <a:t>（けいこう）</a:t>
            </a:r>
            <a:r>
              <a:rPr lang="ja-JP" altLang="ja-JP" sz="5600" b="1" dirty="0">
                <a:solidFill>
                  <a:schemeClr val="accent1"/>
                </a:solidFill>
                <a:latin typeface="HG丸ｺﾞｼｯｸM-PRO" pitchFamily="50" charset="-128"/>
                <a:ea typeface="HG丸ｺﾞｼｯｸM-PRO" pitchFamily="50" charset="-128"/>
              </a:rPr>
              <a:t>ブドウ糖負荷試験：</a:t>
            </a:r>
            <a:r>
              <a:rPr lang="en-US" altLang="ja-JP" sz="5600" b="1" dirty="0">
                <a:solidFill>
                  <a:schemeClr val="accent1"/>
                </a:solidFill>
                <a:latin typeface="HG丸ｺﾞｼｯｸM-PRO" pitchFamily="50" charset="-128"/>
                <a:ea typeface="HG丸ｺﾞｼｯｸM-PRO" pitchFamily="50" charset="-128"/>
              </a:rPr>
              <a:t>75</a:t>
            </a:r>
            <a:r>
              <a:rPr lang="ja-JP" altLang="ja-JP" sz="5600" b="1" dirty="0">
                <a:solidFill>
                  <a:schemeClr val="accent1"/>
                </a:solidFill>
                <a:latin typeface="HG丸ｺﾞｼｯｸM-PRO" pitchFamily="50" charset="-128"/>
                <a:ea typeface="HG丸ｺﾞｼｯｸM-PRO" pitchFamily="50" charset="-128"/>
              </a:rPr>
              <a:t>ｇＯＧＴＴ</a:t>
            </a:r>
            <a:endParaRPr lang="en-US" altLang="ja-JP" sz="5600" b="1" dirty="0">
              <a:solidFill>
                <a:schemeClr val="accent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marL="0" indent="0">
              <a:lnSpc>
                <a:spcPts val="2500"/>
              </a:lnSpc>
              <a:buNone/>
            </a:pPr>
            <a:r>
              <a:rPr lang="ja-JP" altLang="en-US" sz="6400" b="1" dirty="0">
                <a:solidFill>
                  <a:schemeClr val="accent1"/>
                </a:solidFill>
                <a:latin typeface="Pyidaungsu" pitchFamily="34" charset="0"/>
                <a:ea typeface="HG丸ｺﾞｼｯｸM-PRO" pitchFamily="50" charset="-128"/>
                <a:cs typeface="Pyidaungsu" pitchFamily="34" charset="0"/>
              </a:rPr>
              <a:t>★</a:t>
            </a:r>
            <a:r>
              <a:rPr lang="my-MM" altLang="ja-JP" sz="6400" b="1" dirty="0">
                <a:latin typeface="Pyidaungsu" pitchFamily="34" charset="0"/>
                <a:cs typeface="Pyidaungsu" pitchFamily="34" charset="0"/>
              </a:rPr>
              <a:t> </a:t>
            </a:r>
            <a:r>
              <a:rPr lang="my-MM" altLang="ja-JP" sz="6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Pyidaungsu" pitchFamily="34" charset="0"/>
                <a:cs typeface="Pyidaungsu" pitchFamily="34" charset="0"/>
              </a:rPr>
              <a:t>ဂလူးကို့စ်အရည်သောက်ပြီးဆီးချိုတိုင်းတာစစ်ဆေးခြင်း</a:t>
            </a:r>
            <a:r>
              <a:rPr lang="en-US" altLang="ja-JP" sz="6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Pyidaungsu" pitchFamily="34" charset="0"/>
                <a:cs typeface="Pyidaungsu" pitchFamily="34" charset="0"/>
              </a:rPr>
              <a:t> : 75g OGTT</a:t>
            </a:r>
            <a:endParaRPr lang="en-US" altLang="ja-JP" sz="5600" b="1" dirty="0">
              <a:solidFill>
                <a:schemeClr val="accent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marL="0" indent="0">
              <a:buNone/>
            </a:pPr>
            <a:endParaRPr lang="en-US" altLang="ja-JP" sz="3700" dirty="0">
              <a:latin typeface="HG丸ｺﾞｼｯｸM-PRO" pitchFamily="50" charset="-128"/>
              <a:ea typeface="HG丸ｺﾞｼｯｸM-PRO" pitchFamily="50" charset="-128"/>
            </a:endParaRPr>
          </a:p>
          <a:p>
            <a:pPr marL="0" indent="0">
              <a:buNone/>
            </a:pPr>
            <a:endParaRPr lang="en-US" altLang="ja-JP" sz="3700" dirty="0">
              <a:latin typeface="HG丸ｺﾞｼｯｸM-PRO" pitchFamily="50" charset="-128"/>
              <a:ea typeface="HG丸ｺﾞｼｯｸM-PRO" pitchFamily="50" charset="-128"/>
            </a:endParaRPr>
          </a:p>
          <a:p>
            <a:r>
              <a:rPr lang="ja-JP" altLang="en-US" sz="4800" dirty="0">
                <a:latin typeface="HG丸ｺﾞｼｯｸM-PRO" pitchFamily="50" charset="-128"/>
                <a:ea typeface="HG丸ｺﾞｼｯｸM-PRO" pitchFamily="50" charset="-128"/>
              </a:rPr>
              <a:t>糖尿病を診断するための検査です。</a:t>
            </a:r>
            <a:endParaRPr lang="en-US" altLang="ja-JP" sz="4800" dirty="0">
              <a:latin typeface="HG丸ｺﾞｼｯｸM-PRO" pitchFamily="50" charset="-128"/>
              <a:ea typeface="HG丸ｺﾞｼｯｸM-PRO" pitchFamily="50" charset="-128"/>
            </a:endParaRPr>
          </a:p>
          <a:p>
            <a:pPr>
              <a:lnSpc>
                <a:spcPts val="2100"/>
              </a:lnSpc>
            </a:pPr>
            <a:r>
              <a:rPr lang="my-MM" altLang="ja-JP" sz="4800" dirty="0">
                <a:latin typeface="Pyidaungsu" pitchFamily="34" charset="0"/>
                <a:cs typeface="Pyidaungsu" pitchFamily="34" charset="0"/>
              </a:rPr>
              <a:t>ဆီးချိုရောဂါရှိ၊မရှိဆုံးဖြတ်သောစစ်ဆေးမှုဖြစ်သည်။</a:t>
            </a:r>
            <a:endParaRPr lang="ja-JP" altLang="ja-JP" sz="4800" dirty="0">
              <a:latin typeface="Pyidaungsu" pitchFamily="34" charset="0"/>
              <a:cs typeface="Pyidaungsu" pitchFamily="34" charset="0"/>
            </a:endParaRPr>
          </a:p>
          <a:p>
            <a:r>
              <a:rPr lang="ja-JP" altLang="en-US" sz="4800" dirty="0">
                <a:latin typeface="HG丸ｺﾞｼｯｸM-PRO" pitchFamily="50" charset="-128"/>
                <a:ea typeface="HG丸ｺﾞｼｯｸM-PRO" pitchFamily="50" charset="-128"/>
              </a:rPr>
              <a:t>何も食べないで</a:t>
            </a:r>
            <a:r>
              <a:rPr lang="en-US" altLang="ja-JP" sz="4800" dirty="0">
                <a:latin typeface="HG丸ｺﾞｼｯｸM-PRO" pitchFamily="50" charset="-128"/>
                <a:ea typeface="HG丸ｺﾞｼｯｸM-PRO" pitchFamily="50" charset="-128"/>
              </a:rPr>
              <a:t>10</a:t>
            </a:r>
            <a:r>
              <a:rPr lang="ja-JP" altLang="en-US" sz="4800" dirty="0">
                <a:latin typeface="HG丸ｺﾞｼｯｸM-PRO" pitchFamily="50" charset="-128"/>
                <a:ea typeface="HG丸ｺﾞｼｯｸM-PRO" pitchFamily="50" charset="-128"/>
              </a:rPr>
              <a:t>時間以上たった後に、</a:t>
            </a:r>
            <a:r>
              <a:rPr lang="en-US" altLang="ja-JP" sz="4800" dirty="0">
                <a:latin typeface="HG丸ｺﾞｼｯｸM-PRO" pitchFamily="50" charset="-128"/>
                <a:ea typeface="HG丸ｺﾞｼｯｸM-PRO" pitchFamily="50" charset="-128"/>
              </a:rPr>
              <a:t>75</a:t>
            </a:r>
            <a:r>
              <a:rPr lang="ja-JP" altLang="en-US" sz="4800" dirty="0">
                <a:latin typeface="HG丸ｺﾞｼｯｸM-PRO" pitchFamily="50" charset="-128"/>
                <a:ea typeface="HG丸ｺﾞｼｯｸM-PRO" pitchFamily="50" charset="-128"/>
              </a:rPr>
              <a:t>ｇのブドウ糖を溶かした水を飲んで、その後の血糖値の変化を見ます。</a:t>
            </a:r>
            <a:endParaRPr lang="en-US" altLang="ja-JP" sz="4800" dirty="0">
              <a:latin typeface="HG丸ｺﾞｼｯｸM-PRO" pitchFamily="50" charset="-128"/>
              <a:ea typeface="HG丸ｺﾞｼｯｸM-PRO" pitchFamily="50" charset="-128"/>
            </a:endParaRPr>
          </a:p>
          <a:p>
            <a:pPr lvl="0">
              <a:lnSpc>
                <a:spcPts val="2100"/>
              </a:lnSpc>
              <a:spcBef>
                <a:spcPts val="0"/>
              </a:spcBef>
            </a:pPr>
            <a:r>
              <a:rPr lang="my-MM" altLang="ja-JP" sz="4800" dirty="0">
                <a:latin typeface="Pyidaungsu" pitchFamily="34" charset="0"/>
                <a:cs typeface="Pyidaungsu" pitchFamily="34" charset="0"/>
              </a:rPr>
              <a:t>၁၀နာရီကျော် အစားမစားဘဲနေပြီးနောက် ဂလူးကို့စ်</a:t>
            </a:r>
            <a:r>
              <a:rPr lang="en-US" altLang="ja-JP" sz="4800" dirty="0">
                <a:latin typeface="Pyidaungsu" pitchFamily="34" charset="0"/>
                <a:cs typeface="Pyidaungsu" pitchFamily="34" charset="0"/>
              </a:rPr>
              <a:t> 75g </a:t>
            </a:r>
            <a:r>
              <a:rPr lang="my-MM" altLang="ja-JP" sz="4800" dirty="0">
                <a:latin typeface="Pyidaungsu" pitchFamily="34" charset="0"/>
                <a:cs typeface="Pyidaungsu" pitchFamily="34" charset="0"/>
              </a:rPr>
              <a:t>အား ရေဖြင့်</a:t>
            </a:r>
          </a:p>
          <a:p>
            <a:pPr marL="0" lvl="0" indent="0">
              <a:lnSpc>
                <a:spcPts val="2100"/>
              </a:lnSpc>
              <a:spcBef>
                <a:spcPts val="0"/>
              </a:spcBef>
              <a:buNone/>
            </a:pPr>
            <a:r>
              <a:rPr lang="my-MM" altLang="ja-JP" sz="4800" dirty="0">
                <a:latin typeface="Pyidaungsu" pitchFamily="34" charset="0"/>
                <a:cs typeface="Pyidaungsu" pitchFamily="34" charset="0"/>
              </a:rPr>
              <a:t>        </a:t>
            </a:r>
            <a:r>
              <a:rPr lang="en-US" altLang="ja-JP" sz="4800" dirty="0">
                <a:latin typeface="Pyidaungsu" pitchFamily="34" charset="0"/>
                <a:cs typeface="Pyidaungsu" pitchFamily="34" charset="0"/>
              </a:rPr>
              <a:t>  </a:t>
            </a:r>
            <a:r>
              <a:rPr lang="my-MM" altLang="ja-JP" sz="4800" dirty="0">
                <a:latin typeface="Pyidaungsu" pitchFamily="34" charset="0"/>
                <a:cs typeface="Pyidaungsu" pitchFamily="34" charset="0"/>
              </a:rPr>
              <a:t>ဖျော်သောက်ပြီး ထို့နောက်ပိုင်း သွေးတွင်းသကြားဓာတ်ပြောင်းလဲမှုကိုကြည့်မည်။</a:t>
            </a:r>
            <a:endParaRPr lang="en-US" altLang="ja-JP" sz="4800" dirty="0">
              <a:latin typeface="HG丸ｺﾞｼｯｸM-PRO" pitchFamily="50" charset="-128"/>
              <a:ea typeface="HG丸ｺﾞｼｯｸM-PRO" pitchFamily="50" charset="-128"/>
            </a:endParaRPr>
          </a:p>
          <a:p>
            <a:r>
              <a:rPr lang="ja-JP" altLang="en-US" sz="4800" dirty="0">
                <a:latin typeface="HG丸ｺﾞｼｯｸM-PRO" pitchFamily="50" charset="-128"/>
                <a:ea typeface="HG丸ｺﾞｼｯｸM-PRO" pitchFamily="50" charset="-128"/>
              </a:rPr>
              <a:t>ブドウ糖を飲んだ２時間後が</a:t>
            </a:r>
            <a:r>
              <a:rPr lang="en-US" altLang="ja-JP" sz="4800" dirty="0">
                <a:latin typeface="HG丸ｺﾞｼｯｸM-PRO" pitchFamily="50" charset="-128"/>
                <a:ea typeface="HG丸ｺﾞｼｯｸM-PRO" pitchFamily="50" charset="-128"/>
              </a:rPr>
              <a:t>140 </a:t>
            </a:r>
            <a:r>
              <a:rPr lang="ja-JP" altLang="en-US" sz="4800" dirty="0">
                <a:latin typeface="HG丸ｺﾞｼｯｸM-PRO" pitchFamily="50" charset="-128"/>
                <a:ea typeface="HG丸ｺﾞｼｯｸM-PRO" pitchFamily="50" charset="-128"/>
              </a:rPr>
              <a:t>㎎／</a:t>
            </a:r>
            <a:r>
              <a:rPr lang="en-US" altLang="ja-JP" sz="4800" dirty="0">
                <a:latin typeface="HG丸ｺﾞｼｯｸM-PRO" pitchFamily="50" charset="-128"/>
                <a:ea typeface="HG丸ｺﾞｼｯｸM-PRO" pitchFamily="50" charset="-128"/>
              </a:rPr>
              <a:t>dL</a:t>
            </a:r>
            <a:r>
              <a:rPr lang="ja-JP" altLang="en-US" sz="4800" dirty="0">
                <a:latin typeface="HG丸ｺﾞｼｯｸM-PRO" pitchFamily="50" charset="-128"/>
                <a:ea typeface="HG丸ｺﾞｼｯｸM-PRO" pitchFamily="50" charset="-128"/>
              </a:rPr>
              <a:t>未満だと正常型、</a:t>
            </a:r>
            <a:endParaRPr lang="en-US" altLang="ja-JP" sz="4800" dirty="0">
              <a:latin typeface="HG丸ｺﾞｼｯｸM-PRO" pitchFamily="50" charset="-128"/>
              <a:ea typeface="HG丸ｺﾞｼｯｸM-PRO" pitchFamily="50" charset="-128"/>
            </a:endParaRPr>
          </a:p>
          <a:p>
            <a:r>
              <a:rPr lang="en-US" altLang="ja-JP" sz="4800" dirty="0">
                <a:latin typeface="HG丸ｺﾞｼｯｸM-PRO" pitchFamily="50" charset="-128"/>
                <a:ea typeface="HG丸ｺﾞｼｯｸM-PRO" pitchFamily="50" charset="-128"/>
              </a:rPr>
              <a:t>140</a:t>
            </a:r>
            <a:r>
              <a:rPr lang="ja-JP" altLang="en-US" sz="4800" dirty="0">
                <a:latin typeface="HG丸ｺﾞｼｯｸM-PRO" pitchFamily="50" charset="-128"/>
                <a:ea typeface="HG丸ｺﾞｼｯｸM-PRO" pitchFamily="50" charset="-128"/>
              </a:rPr>
              <a:t>～</a:t>
            </a:r>
            <a:r>
              <a:rPr lang="en-US" altLang="ja-JP" sz="4800" dirty="0">
                <a:latin typeface="HG丸ｺﾞｼｯｸM-PRO" pitchFamily="50" charset="-128"/>
                <a:ea typeface="HG丸ｺﾞｼｯｸM-PRO" pitchFamily="50" charset="-128"/>
              </a:rPr>
              <a:t>200</a:t>
            </a:r>
            <a:r>
              <a:rPr lang="ja-JP" altLang="en-US" sz="4800" dirty="0">
                <a:latin typeface="HG丸ｺﾞｼｯｸM-PRO" pitchFamily="50" charset="-128"/>
                <a:ea typeface="HG丸ｺﾞｼｯｸM-PRO" pitchFamily="50" charset="-128"/>
              </a:rPr>
              <a:t>未満</a:t>
            </a:r>
            <a:r>
              <a:rPr lang="en-US" altLang="ja-JP" sz="4800" dirty="0">
                <a:latin typeface="HG丸ｺﾞｼｯｸM-PRO" pitchFamily="50" charset="-128"/>
                <a:ea typeface="HG丸ｺﾞｼｯｸM-PRO" pitchFamily="50" charset="-128"/>
              </a:rPr>
              <a:t> </a:t>
            </a:r>
            <a:r>
              <a:rPr lang="ja-JP" altLang="en-US" sz="4800" dirty="0">
                <a:latin typeface="HG丸ｺﾞｼｯｸM-PRO" pitchFamily="50" charset="-128"/>
                <a:ea typeface="HG丸ｺﾞｼｯｸM-PRO" pitchFamily="50" charset="-128"/>
              </a:rPr>
              <a:t>㎎／</a:t>
            </a:r>
            <a:r>
              <a:rPr lang="en-US" altLang="ja-JP" sz="4800" dirty="0">
                <a:latin typeface="HG丸ｺﾞｼｯｸM-PRO" pitchFamily="50" charset="-128"/>
                <a:ea typeface="HG丸ｺﾞｼｯｸM-PRO" pitchFamily="50" charset="-128"/>
              </a:rPr>
              <a:t>dL</a:t>
            </a:r>
            <a:r>
              <a:rPr lang="ja-JP" altLang="en-US" sz="4800" dirty="0">
                <a:latin typeface="HG丸ｺﾞｼｯｸM-PRO" pitchFamily="50" charset="-128"/>
                <a:ea typeface="HG丸ｺﾞｼｯｸM-PRO" pitchFamily="50" charset="-128"/>
              </a:rPr>
              <a:t>が境界型、</a:t>
            </a:r>
            <a:r>
              <a:rPr lang="en-US" altLang="ja-JP" sz="4800" dirty="0">
                <a:latin typeface="HG丸ｺﾞｼｯｸM-PRO" pitchFamily="50" charset="-128"/>
                <a:ea typeface="HG丸ｺﾞｼｯｸM-PRO" pitchFamily="50" charset="-128"/>
              </a:rPr>
              <a:t>200 </a:t>
            </a:r>
            <a:r>
              <a:rPr lang="ja-JP" altLang="en-US" sz="4800" dirty="0">
                <a:latin typeface="HG丸ｺﾞｼｯｸM-PRO" pitchFamily="50" charset="-128"/>
                <a:ea typeface="HG丸ｺﾞｼｯｸM-PRO" pitchFamily="50" charset="-128"/>
              </a:rPr>
              <a:t>㎎／</a:t>
            </a:r>
            <a:r>
              <a:rPr lang="en-US" altLang="ja-JP" sz="4800" dirty="0">
                <a:latin typeface="HG丸ｺﾞｼｯｸM-PRO" pitchFamily="50" charset="-128"/>
                <a:ea typeface="HG丸ｺﾞｼｯｸM-PRO" pitchFamily="50" charset="-128"/>
              </a:rPr>
              <a:t>dL</a:t>
            </a:r>
            <a:r>
              <a:rPr lang="ja-JP" altLang="en-US" sz="4800" dirty="0">
                <a:latin typeface="HG丸ｺﾞｼｯｸM-PRO" pitchFamily="50" charset="-128"/>
                <a:ea typeface="HG丸ｺﾞｼｯｸM-PRO" pitchFamily="50" charset="-128"/>
              </a:rPr>
              <a:t>以上は糖尿病型です。</a:t>
            </a:r>
            <a:endParaRPr lang="en-US" altLang="ja-JP" sz="4800" dirty="0">
              <a:latin typeface="HG丸ｺﾞｼｯｸM-PRO" pitchFamily="50" charset="-128"/>
              <a:ea typeface="HG丸ｺﾞｼｯｸM-PRO" pitchFamily="50" charset="-128"/>
            </a:endParaRPr>
          </a:p>
          <a:p>
            <a:pPr>
              <a:lnSpc>
                <a:spcPts val="2100"/>
              </a:lnSpc>
            </a:pPr>
            <a:r>
              <a:rPr lang="my-MM" altLang="ja-JP" sz="4800" dirty="0">
                <a:latin typeface="Pyidaungsu" pitchFamily="34" charset="0"/>
                <a:cs typeface="Pyidaungsu" pitchFamily="34" charset="0"/>
              </a:rPr>
              <a:t>ဂလူးကို့စ်သောက်ပြီး၂နာရီကြာတွင် </a:t>
            </a:r>
            <a:r>
              <a:rPr lang="en-US" altLang="ja-JP" sz="4800" dirty="0">
                <a:latin typeface="Pyidaungsu" pitchFamily="34" charset="0"/>
                <a:cs typeface="Pyidaungsu" pitchFamily="34" charset="0"/>
              </a:rPr>
              <a:t>140mg/dL </a:t>
            </a:r>
            <a:r>
              <a:rPr lang="my-MM" altLang="ja-JP" sz="4800" dirty="0">
                <a:latin typeface="Pyidaungsu" pitchFamily="34" charset="0"/>
                <a:cs typeface="Pyidaungsu" pitchFamily="34" charset="0"/>
              </a:rPr>
              <a:t>ဆိုလျှင် ဆီးချိုရောဂါမရှိ၊ </a:t>
            </a:r>
            <a:r>
              <a:rPr lang="en-US" altLang="ja-JP" sz="4800" dirty="0">
                <a:latin typeface="Pyidaungsu" pitchFamily="34" charset="0"/>
                <a:cs typeface="Pyidaungsu" pitchFamily="34" charset="0"/>
              </a:rPr>
              <a:t>140-200mg/dL </a:t>
            </a:r>
            <a:r>
              <a:rPr lang="my-MM" altLang="ja-JP" sz="4800" dirty="0">
                <a:latin typeface="Pyidaungsu" pitchFamily="34" charset="0"/>
                <a:cs typeface="Pyidaungsu" pitchFamily="34" charset="0"/>
              </a:rPr>
              <a:t>ဖြစ်လျှင် ဆီးချိုရောဂါအစ၊ </a:t>
            </a:r>
            <a:r>
              <a:rPr lang="en-US" altLang="ja-JP" sz="4800" dirty="0">
                <a:latin typeface="Pyidaungsu" pitchFamily="34" charset="0"/>
                <a:cs typeface="Pyidaungsu" pitchFamily="34" charset="0"/>
              </a:rPr>
              <a:t>200mg/dL </a:t>
            </a:r>
            <a:r>
              <a:rPr lang="my-MM" altLang="ja-JP" sz="4800" dirty="0">
                <a:latin typeface="Pyidaungsu" pitchFamily="34" charset="0"/>
                <a:cs typeface="Pyidaungsu" pitchFamily="34" charset="0"/>
              </a:rPr>
              <a:t>နှင့်အထက်ဆိုလျှင် ဆီးချိုရောဂါရှိသည်။</a:t>
            </a:r>
            <a:endParaRPr lang="en-US" altLang="ja-JP" sz="4800" dirty="0">
              <a:latin typeface="HG丸ｺﾞｼｯｸM-PRO" pitchFamily="50" charset="-128"/>
              <a:ea typeface="HG丸ｺﾞｼｯｸM-PRO" pitchFamily="50" charset="-128"/>
            </a:endParaRPr>
          </a:p>
          <a:p>
            <a:r>
              <a:rPr lang="ja-JP" altLang="ja-JP" sz="4800" dirty="0">
                <a:latin typeface="HG丸ｺﾞｼｯｸM-PRO" pitchFamily="50" charset="-128"/>
                <a:ea typeface="HG丸ｺﾞｼｯｸM-PRO" pitchFamily="50" charset="-128"/>
              </a:rPr>
              <a:t>空腹時の血糖値が基準値</a:t>
            </a:r>
            <a:r>
              <a:rPr lang="ja-JP" altLang="en-US" sz="4800" dirty="0">
                <a:latin typeface="HG丸ｺﾞｼｯｸM-PRO" pitchFamily="50" charset="-128"/>
                <a:ea typeface="HG丸ｺﾞｼｯｸM-PRO" pitchFamily="50" charset="-128"/>
              </a:rPr>
              <a:t>の</a:t>
            </a:r>
            <a:r>
              <a:rPr lang="ja-JP" altLang="ja-JP" sz="4800" dirty="0">
                <a:latin typeface="HG丸ｺﾞｼｯｸM-PRO" pitchFamily="50" charset="-128"/>
                <a:ea typeface="HG丸ｺﾞｼｯｸM-PRO" pitchFamily="50" charset="-128"/>
              </a:rPr>
              <a:t>範囲でも、食後の血糖値が高い場合</a:t>
            </a:r>
            <a:r>
              <a:rPr lang="ja-JP" altLang="en-US" sz="4800" dirty="0">
                <a:latin typeface="HG丸ｺﾞｼｯｸM-PRO" pitchFamily="50" charset="-128"/>
                <a:ea typeface="HG丸ｺﾞｼｯｸM-PRO" pitchFamily="50" charset="-128"/>
              </a:rPr>
              <a:t>は、将来、糖尿病になる可能性が高くなります</a:t>
            </a:r>
            <a:endParaRPr lang="en-US" altLang="ja-JP" sz="4800" dirty="0">
              <a:latin typeface="HG丸ｺﾞｼｯｸM-PRO" pitchFamily="50" charset="-128"/>
              <a:ea typeface="HG丸ｺﾞｼｯｸM-PRO" pitchFamily="50" charset="-128"/>
            </a:endParaRPr>
          </a:p>
          <a:p>
            <a:pPr>
              <a:lnSpc>
                <a:spcPts val="2100"/>
              </a:lnSpc>
            </a:pPr>
            <a:r>
              <a:rPr lang="my-MM" altLang="ja-JP" sz="4800" dirty="0">
                <a:latin typeface="Pyidaungsu" pitchFamily="34" charset="0"/>
                <a:cs typeface="Pyidaungsu" pitchFamily="34" charset="0"/>
              </a:rPr>
              <a:t>အစာမရှိချိန် သွေးတွင်းသကြားဓာတ်ပါဝင်ကိန်းသည် အခြေခံစံနှုန်းအတွင်းဝင်သော်လည်း အစာစားပြီးနောက် သွေးတွင်းသကြားဓာတ်ပါဝင်ကိန်းမြင့်နေပါက အနာဂါတ်တွင်ဆီးချိုရောဂါ ဖြစ်နိုင်ခြေရှိသည်။</a:t>
            </a:r>
            <a:endParaRPr lang="ja-JP" altLang="ja-JP" sz="4800" dirty="0">
              <a:latin typeface="Pyidaungsu" pitchFamily="34" charset="0"/>
              <a:cs typeface="Pyidaungsu" pitchFamily="34" charset="0"/>
            </a:endParaRPr>
          </a:p>
          <a:p>
            <a:pPr marL="0" indent="0">
              <a:buNone/>
            </a:pPr>
            <a:endParaRPr kumimoji="1" lang="ja-JP" altLang="en-US" sz="3700" dirty="0">
              <a:latin typeface="HG丸ｺﾞｼｯｸM-PRO" pitchFamily="50" charset="-128"/>
              <a:ea typeface="HG丸ｺﾞｼｯｸM-PRO" pitchFamily="50" charset="-128"/>
            </a:endParaRPr>
          </a:p>
        </p:txBody>
      </p:sp>
      <p:sp>
        <p:nvSpPr>
          <p:cNvPr id="2" name="円/楕円 1"/>
          <p:cNvSpPr/>
          <p:nvPr/>
        </p:nvSpPr>
        <p:spPr>
          <a:xfrm>
            <a:off x="332656" y="188714"/>
            <a:ext cx="6048672" cy="854893"/>
          </a:xfrm>
          <a:prstGeom prst="ellipse">
            <a:avLst/>
          </a:prstGeom>
          <a:solidFill>
            <a:srgbClr val="CCFFFF"/>
          </a:solidFill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4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2. </a:t>
            </a:r>
            <a:r>
              <a:rPr lang="ja-JP" altLang="en-US" sz="14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血糖の状態</a:t>
            </a:r>
            <a:r>
              <a:rPr lang="ja-JP" altLang="ja-JP" sz="14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を知る検査</a:t>
            </a:r>
            <a:endParaRPr lang="en-US" altLang="ja-JP" sz="1400" b="1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algn="ctr">
              <a:lnSpc>
                <a:spcPct val="130000"/>
              </a:lnSpc>
            </a:pPr>
            <a:r>
              <a:rPr lang="my-MM" altLang="ja-JP" sz="1400" b="1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သွေးတွင်းသကြားဓာတ်အ‌ခြေအနေအား</a:t>
            </a:r>
          </a:p>
          <a:p>
            <a:pPr algn="ctr">
              <a:lnSpc>
                <a:spcPct val="130000"/>
              </a:lnSpc>
            </a:pPr>
            <a:r>
              <a:rPr lang="my-MM" altLang="ja-JP" sz="1400" b="1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သိနိုင်သည့်စစ်ဆေးမှု</a:t>
            </a:r>
            <a:endParaRPr lang="en-US" altLang="ja-JP" sz="1400" b="1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</p:txBody>
      </p:sp>
      <p:pic>
        <p:nvPicPr>
          <p:cNvPr id="8" name="図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6150" y="3511786"/>
            <a:ext cx="783339" cy="878098"/>
          </a:xfrm>
          <a:prstGeom prst="rect">
            <a:avLst/>
          </a:prstGeom>
        </p:spPr>
      </p:pic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402B9-6096-40AF-9248-B2274AEA49DC}" type="slidenum">
              <a:rPr kumimoji="1" lang="ja-JP" altLang="en-US" smtClean="0"/>
              <a:pPr/>
              <a:t>2</a:t>
            </a:fld>
            <a:endParaRPr kumimoji="1" lang="ja-JP" altLang="en-US"/>
          </a:p>
        </p:txBody>
      </p:sp>
      <p:pic>
        <p:nvPicPr>
          <p:cNvPr id="9" name="Picture 1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381328" y="35005"/>
            <a:ext cx="438807" cy="432539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B8D43E4D-A6A3-C444-8269-ADC458A1FA24}"/>
              </a:ext>
            </a:extLst>
          </p:cNvPr>
          <p:cNvSpPr txBox="1"/>
          <p:nvPr/>
        </p:nvSpPr>
        <p:spPr>
          <a:xfrm>
            <a:off x="5442513" y="15751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solidFill>
                  <a:schemeClr val="bg1">
                    <a:lumMod val="50000"/>
                  </a:schemeClr>
                </a:solidFill>
              </a:rPr>
              <a:t>日本語版</a:t>
            </a:r>
          </a:p>
        </p:txBody>
      </p:sp>
      <p:sp>
        <p:nvSpPr>
          <p:cNvPr id="12" name="フッター プレースホルダー 10">
            <a:extLst>
              <a:ext uri="{FF2B5EF4-FFF2-40B4-BE49-F238E27FC236}">
                <a16:creationId xmlns:a16="http://schemas.microsoft.com/office/drawing/2014/main" id="{1772826F-3156-43A0-8D21-89A930F1D9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05350" y="8475134"/>
            <a:ext cx="3847300" cy="486833"/>
          </a:xfrm>
        </p:spPr>
        <p:txBody>
          <a:bodyPr/>
          <a:lstStyle/>
          <a:p>
            <a:r>
              <a:rPr kumimoji="1" lang="en-US" altLang="ja-JP" dirty="0"/>
              <a:t>2. </a:t>
            </a:r>
            <a:r>
              <a:rPr kumimoji="1" lang="ja-JP" altLang="en-US" dirty="0"/>
              <a:t>血糖の状態を知る検査</a:t>
            </a:r>
            <a:endParaRPr kumimoji="1" lang="en-US" altLang="ja-JP" dirty="0"/>
          </a:p>
          <a:p>
            <a:r>
              <a:rPr lang="my-MM" altLang="ja-JP" sz="1050" dirty="0">
                <a:solidFill>
                  <a:schemeClr val="bg1">
                    <a:lumMod val="65000"/>
                  </a:schemeClr>
                </a:solidFill>
                <a:latin typeface="Pyidaungsu" pitchFamily="34" charset="0"/>
                <a:cs typeface="Pyidaungsu" pitchFamily="34" charset="0"/>
              </a:rPr>
              <a:t>သွေးတွင်းသကြားဓာတ်အ‌ခြေအနေအား</a:t>
            </a:r>
            <a:r>
              <a:rPr lang="en-US" altLang="ja-JP" sz="1050" dirty="0">
                <a:solidFill>
                  <a:schemeClr val="bg1">
                    <a:lumMod val="65000"/>
                  </a:schemeClr>
                </a:solidFill>
                <a:latin typeface="Pyidaungsu" pitchFamily="34" charset="0"/>
                <a:cs typeface="Pyidaungsu" pitchFamily="34" charset="0"/>
              </a:rPr>
              <a:t> </a:t>
            </a:r>
            <a:r>
              <a:rPr lang="my-MM" altLang="ja-JP" sz="1050" dirty="0">
                <a:solidFill>
                  <a:schemeClr val="bg1">
                    <a:lumMod val="65000"/>
                  </a:schemeClr>
                </a:solidFill>
                <a:latin typeface="Pyidaungsu" pitchFamily="34" charset="0"/>
                <a:cs typeface="Pyidaungsu" pitchFamily="34" charset="0"/>
              </a:rPr>
              <a:t>သိနိုင်သည့်စစ်ဆေးမှု</a:t>
            </a:r>
            <a:endParaRPr lang="en-US" altLang="ja-JP" sz="1050" dirty="0">
              <a:solidFill>
                <a:schemeClr val="bg1">
                  <a:lumMod val="65000"/>
                </a:schemeClr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r>
              <a:rPr kumimoji="1" lang="ja-JP" alt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671648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6AD6CFD96EA1914D84868EB8714DE2E6" ma:contentTypeVersion="11" ma:contentTypeDescription="新しいドキュメントを作成します。" ma:contentTypeScope="" ma:versionID="8abc568855d61369157fdf9cf94a838b">
  <xsd:schema xmlns:xsd="http://www.w3.org/2001/XMLSchema" xmlns:xs="http://www.w3.org/2001/XMLSchema" xmlns:p="http://schemas.microsoft.com/office/2006/metadata/properties" xmlns:ns2="2cbc4e30-bd4c-493e-9827-f761ae7f285c" xmlns:ns3="5c054a63-b167-4c04-b5d0-d411ebb564cb" targetNamespace="http://schemas.microsoft.com/office/2006/metadata/properties" ma:root="true" ma:fieldsID="2f98fe556175d9888fbc51e772879312" ns2:_="" ns3:_="">
    <xsd:import namespace="2cbc4e30-bd4c-493e-9827-f761ae7f285c"/>
    <xsd:import namespace="5c054a63-b167-4c04-b5d0-d411ebb564c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bc4e30-bd4c-493e-9827-f761ae7f285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画像タグ" ma:readOnly="false" ma:fieldId="{5cf76f15-5ced-4ddc-b409-7134ff3c332f}" ma:taxonomyMulti="true" ma:sspId="2f9593ec-1b64-43f5-a255-ad1a3ce776b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054a63-b167-4c04-b5d0-d411ebb564cb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37e3a22-9937-458f-8ce1-6e2157d28081}" ma:internalName="TaxCatchAll" ma:showField="CatchAllData" ma:web="5c054a63-b167-4c04-b5d0-d411ebb564c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08D2B8B-4B8B-4CC8-9E22-2C8B4BBB641A}"/>
</file>

<file path=customXml/itemProps2.xml><?xml version="1.0" encoding="utf-8"?>
<ds:datastoreItem xmlns:ds="http://schemas.openxmlformats.org/officeDocument/2006/customXml" ds:itemID="{808075BF-768B-4550-9E44-59B502D3924C}"/>
</file>

<file path=docProps/app.xml><?xml version="1.0" encoding="utf-8"?>
<Properties xmlns="http://schemas.openxmlformats.org/officeDocument/2006/extended-properties" xmlns:vt="http://schemas.openxmlformats.org/officeDocument/2006/docPropsVTypes">
  <TotalTime>795</TotalTime>
  <Words>1571</Words>
  <Application>Microsoft Office PowerPoint</Application>
  <PresentationFormat>画面に合わせる (4:3)</PresentationFormat>
  <Paragraphs>75</Paragraphs>
  <Slides>2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7" baseType="lpstr">
      <vt:lpstr>HG丸ｺﾞｼｯｸM-PRO</vt:lpstr>
      <vt:lpstr>Pyidaungsu</vt:lpstr>
      <vt:lpstr>Arial</vt:lpstr>
      <vt:lpstr>Calibri</vt:lpstr>
      <vt:lpstr>Office ​​テーマ</vt:lpstr>
      <vt:lpstr>PowerPoint プレゼンテーション</vt:lpstr>
      <vt:lpstr>PowerPoint プレゼンテーション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elica</dc:creator>
  <cp:lastModifiedBy>作成者</cp:lastModifiedBy>
  <cp:revision>31</cp:revision>
  <cp:lastPrinted>2022-01-13T04:47:46Z</cp:lastPrinted>
  <dcterms:created xsi:type="dcterms:W3CDTF">2014-08-12T22:46:21Z</dcterms:created>
  <dcterms:modified xsi:type="dcterms:W3CDTF">2022-04-07T08:03:12Z</dcterms:modified>
</cp:coreProperties>
</file>