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61" autoAdjust="0"/>
    <p:restoredTop sz="94674"/>
  </p:normalViewPr>
  <p:slideViewPr>
    <p:cSldViewPr>
      <p:cViewPr>
        <p:scale>
          <a:sx n="100" d="100"/>
          <a:sy n="100" d="100"/>
        </p:scale>
        <p:origin x="96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EAE4B-3131-46A8-9982-0E4E7D9D3E84}" type="datetimeFigureOut">
              <a:rPr kumimoji="1" lang="ja-JP" altLang="en-US" smtClean="0"/>
              <a:pPr/>
              <a:t>2022/7/13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97FC6-E01F-5B43-8F10-3B9C8D990142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B86-A826-E043-8716-BF7522B7E475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0817-D9F1-E84B-AC56-30EE31191142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753-3597-AD40-BF08-33FC4782C60D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8A3E-5BC1-BF43-8110-43051968BD44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7663-968F-FF45-BA11-422F7CA6458E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A7C3-21CD-9542-9D75-9BF7DB65B91C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D2FD-648F-CA47-A4A1-B318EF9BE4E5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52EC-F6D6-5F48-ABE5-C745A64549CD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C4E6-9708-1945-955A-0E037D433E3E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43A4-2C49-F04B-9F70-3CCF2537FBA0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78C1A-07CE-1749-A48E-D0D8742F180B}" type="datetime1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3. </a:t>
            </a:r>
            <a:r>
              <a:rPr kumimoji="1" lang="ja-JP" altLang="en-US"/>
              <a:t>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4801" y="1258060"/>
            <a:ext cx="655272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心電図検査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endParaRPr lang="en-US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 </a:t>
            </a:r>
            <a:r>
              <a:rPr lang="en-US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ECG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ရိုက်ခြင်း</a:t>
            </a:r>
            <a:endParaRPr lang="ja-JP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不整脈、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虚血性心疾患、自律神経障害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など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を調べる検査です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。</a:t>
            </a:r>
            <a:endParaRPr lang="my-MM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နှလုံးခုန်နှုန်းမမှန်ခြင်း၊ နှလုံးသွေးကြောကျဉ်းရောဂါ၊ </a:t>
            </a:r>
            <a:r>
              <a:rPr lang="en-US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autonomic nerve</a:t>
            </a: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ပျက်ဆီးခြင်း စသည်တို့ကိုရှာဖွေသောစစ်ဆေးမှုဖြစ်ပါသည်။</a:t>
            </a:r>
            <a:endParaRPr lang="en-US" altLang="ja-JP" sz="14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心臓</a:t>
            </a: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・腹部・血管　</a:t>
            </a:r>
            <a:r>
              <a:rPr lang="ja-JP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超音波検査</a:t>
            </a:r>
            <a:endParaRPr lang="en-US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နှလုံး၊ဝမ်းဗိုက်ပိုင်း၊သွေးကြောများ </a:t>
            </a:r>
            <a:r>
              <a:rPr lang="en-US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Ultrasound 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ရိုက်ခြင်း</a:t>
            </a:r>
            <a:endParaRPr lang="ja-JP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心臓：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心臓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の大きさや動き、弁の動き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を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みます。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နှလုံး </a:t>
            </a:r>
            <a:r>
              <a:rPr lang="en-US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: </a:t>
            </a: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နှလုံး၏အရွယ်အစားနှင့်လှုပ်ရှားမှု၊ နှလုံးအခင်၏လှုပ်ရှားမှုကိုကြည့်မည်။</a:t>
            </a:r>
            <a:endParaRPr lang="en-US" altLang="ja-JP" sz="14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腹部：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肝臓・腎臓・膵臓・脾臓・胆嚢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・大動脈の状態を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　みます。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ဝမ်းဗိုက်ပိုင်း </a:t>
            </a:r>
            <a:r>
              <a:rPr lang="en-US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:</a:t>
            </a: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အသည်း၊ကျောက်ကပ်၊ပန်ကရိယ၊သရက်ရွက်၊သည်းခြေအိတ်၊  </a:t>
            </a: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          သွေးလွှတ်ကြောတို့၏ အခြေအနေကိုကြည့်မည်။</a:t>
            </a:r>
            <a:endParaRPr lang="en-US" altLang="ja-JP" sz="14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頸部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：首の血管の厚みや、狭さ、血液の流れをみます。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　　　（動脈硬化をみます）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လည်ပင်းပိုင်း: လည်ပင်းသွေးကြော၏အထူနှင့်အကျဉ်း၊ သွေးလည်ပတ်မှုကို ကြည့်မည်။</a:t>
            </a:r>
          </a:p>
          <a:p>
            <a:pPr>
              <a:lnSpc>
                <a:spcPts val="2800"/>
              </a:lnSpc>
            </a:pPr>
            <a:r>
              <a:rPr lang="en-US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</a:t>
            </a:r>
            <a:r>
              <a:rPr lang="en-US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</a:t>
            </a:r>
            <a:r>
              <a:rPr lang="my-MM" altLang="ja-JP" sz="14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(သွေးလွှတ်ကြောမာခြင်းရှိမရှိကိုကြည့်မည်)</a:t>
            </a:r>
            <a:endParaRPr lang="en-US" altLang="ja-JP" sz="14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ja-JP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95" y="2609617"/>
            <a:ext cx="857569" cy="810255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82170" y="260723"/>
            <a:ext cx="6552728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3. 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糖尿病の合併症を調べる検査</a:t>
            </a:r>
            <a:endParaRPr lang="my-MM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2800"/>
              </a:lnSpc>
            </a:pPr>
            <a:r>
              <a:rPr lang="my-MM" altLang="ja-JP" sz="1300" b="1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၃.ဆီးချိုရောဂါ၏နောက်ဆက်တွဲရောဂါများကိုရှာဖွေသောစစ်ဆေးမှု</a:t>
            </a:r>
            <a:endParaRPr lang="en-US" altLang="ja-JP" sz="13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024" y="6804248"/>
            <a:ext cx="833914" cy="798426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0049" y="57903"/>
            <a:ext cx="438807" cy="432539"/>
          </a:xfrm>
          <a:prstGeom prst="rect">
            <a:avLst/>
          </a:prstGeom>
        </p:spPr>
      </p:pic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08DDACE-A7E3-714D-BF4E-410FDA35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95862" y="8475134"/>
            <a:ext cx="3266276" cy="486833"/>
          </a:xfrm>
        </p:spPr>
        <p:txBody>
          <a:bodyPr/>
          <a:lstStyle/>
          <a:p>
            <a:r>
              <a:rPr kumimoji="1" lang="en-US" altLang="ja-JP" dirty="0"/>
              <a:t>3. </a:t>
            </a:r>
            <a:r>
              <a:rPr kumimoji="1" lang="ja-JP" altLang="en-US" dirty="0"/>
              <a:t>糖尿病の合併症を調べる検査</a:t>
            </a:r>
            <a:endParaRPr kumimoji="1" lang="en-US" altLang="ja-JP" dirty="0"/>
          </a:p>
          <a:p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၃.ဆီးချိုရောဂါ၏နောက်ဆက်တွဲရောဂါများကိုရှာဖွေသောစစ်ဆေးမှု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DD1546A-BC3E-3B58-6BD2-55B303A2D5B2}"/>
              </a:ext>
            </a:extLst>
          </p:cNvPr>
          <p:cNvSpPr txBox="1"/>
          <p:nvPr/>
        </p:nvSpPr>
        <p:spPr>
          <a:xfrm>
            <a:off x="5323461" y="107504"/>
            <a:ext cx="913851" cy="52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>
                    <a:lumMod val="50000"/>
                  </a:schemeClr>
                </a:solidFill>
              </a:rPr>
              <a:t>日本語版</a:t>
            </a:r>
            <a:endParaRPr kumimoji="1" lang="en-US" altLang="ja-JP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700"/>
              </a:lnSpc>
            </a:pPr>
            <a:r>
              <a:rPr kumimoji="1" lang="my-MM" altLang="ja-JP" sz="1100" dirty="0">
                <a:solidFill>
                  <a:schemeClr val="bg1">
                    <a:lumMod val="50000"/>
                  </a:schemeClr>
                </a:solidFill>
              </a:rPr>
              <a:t>န်မာဘာသာ</a:t>
            </a:r>
            <a:endParaRPr kumimoji="1" lang="ja-JP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88640" y="251520"/>
            <a:ext cx="6552728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★血圧脈波</a:t>
            </a:r>
            <a:endParaRPr lang="en-US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en-US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ABI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စစ်ဆေးခြင်း</a:t>
            </a:r>
            <a:endParaRPr lang="ja-JP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血圧・心電図・心音図を同時に測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り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ます。血圧は</a:t>
            </a:r>
            <a:r>
              <a:rPr lang="en-US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4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箇所、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両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方の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腕・両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方の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足首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で測ります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。血管の硬さ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や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血管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が詰まっていないか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が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わ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かります。</a:t>
            </a:r>
            <a:endParaRPr lang="my-MM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သွေးဖိအား၊</a:t>
            </a:r>
            <a:r>
              <a:rPr lang="en-US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ECG</a:t>
            </a:r>
            <a:r>
              <a:rPr lang="my-MM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၊ </a:t>
            </a:r>
            <a:r>
              <a:rPr lang="en-US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PCG </a:t>
            </a:r>
            <a:r>
              <a:rPr lang="my-MM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တို့ကိုတစ်ပြိုင်တည်း တိုင်းတာမည်။ သွေးဖိအားသည် လက်မောင်းနှစ်ဘက်၊ ခြေကျင်းဝတ်နှစ်ဘက် ပေါင်း၄နေရာအားတိုင်းတာမည်။ သွေးကြော၏အမာနှင့် သွေးကြောများပိတ်နေခြင်းရှိ၊မရှိအား သိနိုင်သည်။</a:t>
            </a:r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ja-JP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 </a:t>
            </a:r>
            <a:r>
              <a:rPr lang="en-US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24</a:t>
            </a: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時間血圧測定</a:t>
            </a:r>
            <a:endParaRPr lang="en-US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၂၄နာရီကြာသွေးဖိအားတိုင်းတာခြင်း</a:t>
            </a:r>
            <a:endParaRPr lang="ja-JP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en-US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30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分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～</a:t>
            </a:r>
            <a:r>
              <a:rPr lang="en-US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1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時間ごと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に</a:t>
            </a:r>
            <a:r>
              <a:rPr lang="en-US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24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時間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続けて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血圧を測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り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ます。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その時にしていたことも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記録し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ます。体の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活動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でどのくらい血圧が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変</a:t>
            </a:r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わるかを</a:t>
            </a:r>
            <a:r>
              <a:rPr lang="ja-JP" altLang="ja-JP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確認します。</a:t>
            </a:r>
            <a:endParaRPr lang="my-MM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မိနစ်၃၀ - ၁နာရီကြာတိုင်းတွင် သွေးပေါင်ချိန်တိုင်းတာခြင်းအား ၂၄နာရီကြာ ပြုလုပ်မည်။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ထိုအချိန်တွင်လုပ်ခဲ့သည်များကိုလည်းမှတ်တမ်းပြုစုမည်။ ခန္ဓာကိုယ်၏လှုပ်ရှားမှုဖြင့် သွေးဖိအားမည်မျှခန့် ပြောင်းလဲသွားကြောင်းကို စစ်ဆေးမည်။</a:t>
            </a:r>
            <a:endParaRPr lang="en-US" altLang="ja-JP" sz="1400" dirty="0">
              <a:latin typeface="Pyidaungsu" pitchFamily="34" charset="0"/>
              <a:cs typeface="Pyidaungsu" pitchFamily="34" charset="0"/>
            </a:endParaRPr>
          </a:p>
          <a:p>
            <a:endParaRPr lang="ja-JP" altLang="ja-JP" sz="14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ja-JP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神経伝導検査</a:t>
            </a:r>
            <a:endParaRPr lang="en-US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ja-JP" altLang="en-US" sz="1600" dirty="0">
                <a:solidFill>
                  <a:srgbClr val="4676B5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en-US" altLang="ja-JP" sz="16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NCS</a:t>
            </a: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စစ်ဆေးခြင်း</a:t>
            </a:r>
            <a:endParaRPr lang="en-US" altLang="ja-JP" sz="1600" dirty="0">
              <a:solidFill>
                <a:srgbClr val="4676B5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6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末梢神経障害の程度を調べます。手足に電極をつけて、少ない量の電気で神経を刺激して、興奮が伝わる速さを測ります。</a:t>
            </a:r>
            <a:endParaRPr lang="my-MM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800"/>
              </a:lnSpc>
            </a:pPr>
            <a:r>
              <a:rPr lang="my-MM" altLang="ja-JP" sz="1400" dirty="0">
                <a:latin typeface="Pyidaungsu" pitchFamily="34" charset="0"/>
                <a:cs typeface="Pyidaungsu" pitchFamily="34" charset="0"/>
              </a:rPr>
              <a:t>အာရုံကြောအားနည်းခြင်းအတိုင်းအတာအားရှာဖွေမည်။ခြေလက်တို့တွင် လျှပ်ခေါင်းများတပ်ပြီး ဗို့အား အနည်းငယ်ဖြင့် အာရုံကြောများကိုလှုံ့ဆွပေးပြီး လှုံ့ကြွမှုဖြစ်သည့်အမြန်နှုန်းကိုတိုင်းတာမည်။</a:t>
            </a:r>
            <a:endParaRPr lang="ja-JP" altLang="ja-JP" sz="1400" dirty="0">
              <a:latin typeface="Pyidaungsu" pitchFamily="34" charset="0"/>
              <a:cs typeface="Pyidaungsu" pitchFamily="34" charset="0"/>
            </a:endParaRPr>
          </a:p>
          <a:p>
            <a:endParaRPr lang="ja-JP" altLang="ja-JP" sz="16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70" y="2699792"/>
            <a:ext cx="956338" cy="839235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02B9-6096-40AF-9248-B2274AEA49DC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0049" y="57903"/>
            <a:ext cx="438807" cy="43253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F17883-2CB6-1B48-944A-C580162B1F8E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08DDACE-A7E3-714D-BF4E-410FDA35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4329" y="8475134"/>
            <a:ext cx="2969342" cy="486833"/>
          </a:xfrm>
        </p:spPr>
        <p:txBody>
          <a:bodyPr/>
          <a:lstStyle/>
          <a:p>
            <a:r>
              <a:rPr kumimoji="1" lang="en-US" altLang="ja-JP" dirty="0"/>
              <a:t>3. </a:t>
            </a:r>
            <a:r>
              <a:rPr kumimoji="1" lang="ja-JP" altLang="en-US" dirty="0"/>
              <a:t>糖尿病の合併症を調べる検査</a:t>
            </a:r>
            <a:endParaRPr kumimoji="1" lang="en-US" altLang="ja-JP" dirty="0"/>
          </a:p>
          <a:p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ea typeface="HG丸ｺﾞｼｯｸM-PRO" pitchFamily="50" charset="-128"/>
                <a:cs typeface="Pyidaungsu" pitchFamily="34" charset="0"/>
              </a:rPr>
              <a:t>၃.ဆီးချိုရောဂါ၏နောက်ဆက်တွဲရောဂါများကိုရှာဖွေသောစစ်ဆေးမှု</a:t>
            </a:r>
            <a:endParaRPr lang="en-US" altLang="ja-JP" sz="8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09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7B8D54-7F8B-4BC8-B4A4-4026A2F7DC27}"/>
</file>

<file path=customXml/itemProps2.xml><?xml version="1.0" encoding="utf-8"?>
<ds:datastoreItem xmlns:ds="http://schemas.openxmlformats.org/officeDocument/2006/customXml" ds:itemID="{73B8A978-09A8-44B7-8925-C276F0FCA1F8}"/>
</file>

<file path=docProps/app.xml><?xml version="1.0" encoding="utf-8"?>
<Properties xmlns="http://schemas.openxmlformats.org/officeDocument/2006/extended-properties" xmlns:vt="http://schemas.openxmlformats.org/officeDocument/2006/docPropsVTypes">
  <TotalTime>5748</TotalTime>
  <Words>1102</Words>
  <Application>Microsoft Office PowerPoint</Application>
  <PresentationFormat>画面に合わせる (4:3)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Pyidaungsu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elica</dc:creator>
  <cp:lastModifiedBy>作成者</cp:lastModifiedBy>
  <cp:revision>42</cp:revision>
  <cp:lastPrinted>2022-02-24T05:56:14Z</cp:lastPrinted>
  <dcterms:created xsi:type="dcterms:W3CDTF">2014-08-12T22:46:21Z</dcterms:created>
  <dcterms:modified xsi:type="dcterms:W3CDTF">2022-07-13T10:33:01Z</dcterms:modified>
</cp:coreProperties>
</file>