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56" r:id="rId4"/>
    <p:sldId id="258" r:id="rId5"/>
    <p:sldId id="259" r:id="rId6"/>
  </p:sldIdLst>
  <p:sldSz cx="6858000" cy="9937750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0929"/>
  </p:normalViewPr>
  <p:slideViewPr>
    <p:cSldViewPr>
      <p:cViewPr varScale="1">
        <p:scale>
          <a:sx n="78" d="100"/>
          <a:sy n="78" d="100"/>
        </p:scale>
        <p:origin x="3080" y="184"/>
      </p:cViewPr>
      <p:guideLst>
        <p:guide orient="horz" pos="313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31660968-1B15-1779-1AD7-B9330DC149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t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FA418DFE-2E9A-AD4D-B84D-50AA5D85946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t" anchorCtr="0" compatLnSpc="1">
            <a:prstTxWarp prst="textNoShape">
              <a:avLst/>
            </a:prstTxWarp>
          </a:bodyPr>
          <a:lstStyle>
            <a:lvl1pPr algn="r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7A6DCD79-4EBD-6F20-1CC2-8BE7B6F6DC5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b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2C7EA30E-8938-BC7B-7A13-07906A7EA24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D977684C-B422-784B-8132-345DFE34E3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368D8F1-B4F3-7920-F0DE-EE1800B065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5EAD2F4-B228-7D24-01C5-9213C910D3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F3884CA1-333C-5E40-B9C2-99B0E43CDAFD}" type="datetimeFigureOut">
              <a:rPr lang="ja-JP" altLang="en-US"/>
              <a:pPr>
                <a:defRPr/>
              </a:pPr>
              <a:t>2022/10/6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4C9519B8-36E0-CDF9-C4BD-25A8A11ABF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92325" y="741363"/>
            <a:ext cx="255111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D9D93BE1-AE5D-387F-013E-2AE5584D5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7AE17D-EFCC-46FA-D242-7E6D14445D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9425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8A15306-7E69-EAB9-D92D-F6D98A311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69425"/>
            <a:ext cx="2919412" cy="495300"/>
          </a:xfrm>
          <a:prstGeom prst="rect">
            <a:avLst/>
          </a:prstGeom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730A51EE-477D-A044-B4EB-6490C0E17C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F7922D79-03E0-38A3-0676-5E1AE414BD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8C617733-AEB3-608A-FB13-F7F9ADCC51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F47BFA1F-D2CC-E3CC-F869-D7D6F885B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B671BA2-9C55-B44E-A100-7D1FC3F6AE54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1443FE7C-CB98-2ADF-2A85-95237BC08C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85CB3F8C-6E95-8BD3-4764-269C0375BF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D7F8B16E-6E80-02DC-FDF7-92973C197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90D1AAE-51CB-AD43-A2E7-935189B75A6B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DDB857DD-7AAC-80E9-A94A-D7D4A46F54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E9A2B32C-FB3D-345F-7C61-A4B830BF22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0F2DC7C3-C9A2-CCDD-15DA-1F98C50F9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497F348-CE2A-0C4F-BEEA-7132C5918B33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87145"/>
            <a:ext cx="5829300" cy="21301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31392"/>
            <a:ext cx="4800600" cy="253964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58CCB0-CC79-46DD-67E1-5F419A19A2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6EB471-6AE2-A614-4DDE-EF22B15F45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929E40-B432-112E-DDC2-E403B26A6B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7BFDA-A929-1447-875C-DAD2DAAF246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7490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996C6-F1A1-493D-CD3C-47F71F92FF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9A2864-700F-6EA8-6937-6C8416D36D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965B8C-DF07-5894-8932-0A28BCE502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32FAD-E398-7042-A856-3B217FF62EA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8991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85926"/>
            <a:ext cx="5829300" cy="197374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212044"/>
            <a:ext cx="5829300" cy="217388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E0A407-8108-6D36-6127-D10B188B35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21EE89-5572-73FA-8FF1-2DEB16759C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C0397E-1CA9-DB18-F2DE-518CAA720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CD9B1-D577-BA4D-A1A3-880ED6F2D0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5865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70906"/>
            <a:ext cx="2861896" cy="596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70906"/>
            <a:ext cx="2861896" cy="596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697C91-19AC-E5AB-D7AC-856575EE20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8E48A-C328-1B83-54EC-3CFA4AB45C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B6A23E-FDDA-FA21-8B03-7EA646E9B3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7A157-10A4-CF40-AE5F-FAF5C7D35A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6025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7970"/>
            <a:ext cx="6172200" cy="165629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24493"/>
            <a:ext cx="3030049" cy="9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51556"/>
            <a:ext cx="3030049" cy="57257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24493"/>
            <a:ext cx="3031148" cy="9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51556"/>
            <a:ext cx="3031148" cy="57257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7D7B3D9-8B75-A0CA-6A49-C7D68F4984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E79A39E-0F16-F33F-B2D4-BD4FF7CB8D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DD8A526-0ACB-8D0C-AB0C-BFEEBF5A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95C7B-7BDD-D540-B310-1040B6A2C9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7928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9F6ACA1-976A-8DED-C9A4-2DF988BFF6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085D34-F242-A7A6-FE1C-6DB9BC8FEB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E4EBD6E-0AC4-7DF6-32FF-63D919D572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96307-9F9A-5247-A778-7ACA4923BBE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5448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5EE8626-9D4B-DE80-6534-34123A9C2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F3659D-6F04-0650-7B2F-4EA406340C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7067C9-35CE-8834-8942-2ABD9BE6E0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64E44-BDA1-2D4B-A2CB-9411FBBF2F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039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5670"/>
            <a:ext cx="2256326" cy="168389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5671"/>
            <a:ext cx="3833446" cy="8481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9567"/>
            <a:ext cx="2256326" cy="67976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C0E15C-1C57-44F8-D541-307D003ECA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5A0C0E-72B6-5F9C-E7E6-146AFCC903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D13E09-982D-19A9-62FF-824C3A3DC8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73F2-9777-6543-952D-4C96834082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2087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56425"/>
            <a:ext cx="4114800" cy="8212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7956"/>
            <a:ext cx="4114800" cy="5962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77671"/>
            <a:ext cx="4114800" cy="11663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620C0E-BB03-9D37-7549-43578D3CA9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A81C7F-E8C8-D11B-DC9F-4487EE229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B3BEE-E492-8516-ED71-24CDAA0AD8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EA0A2-FE9F-1544-B890-20F9C82B12E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885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D10A56-E2F3-CB09-CB03-16E3B57EC5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D24D38-145C-ABE1-553F-9CDBB877E6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221F30-D9C9-1645-D952-B27528EE70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75908-C83B-7A4B-8FD3-E12F4CB6639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67087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7" y="883356"/>
            <a:ext cx="1457325" cy="795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3" y="883356"/>
            <a:ext cx="4266467" cy="795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89E617-B6CD-9828-2413-7C3129E6A4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56599C-2770-FF72-0DC4-ACBCC8FCA7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D39B86-DDEF-6F0A-3C8D-88837827DC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8800-24E6-2846-9092-0B6C4AF405A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643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7A77F2A-C398-D57D-3684-9703002A6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4238"/>
            <a:ext cx="58293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5E4A0A-6C11-169B-8D29-1FD4EBF097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71788"/>
            <a:ext cx="5829300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2572F8C-5FF6-95DD-DA59-F6D1497DA49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2DBAD4-3A3A-EE95-3C8A-FDB7604577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53513"/>
            <a:ext cx="217170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</a:t>
            </a: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EFFF194-4817-993A-0630-0936277013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1F5F0E1C-55DC-3342-A70B-A3E5C5D6ABC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D2CDC234-CCBF-276E-2213-C86AA8DAB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96887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7">
            <a:extLst>
              <a:ext uri="{FF2B5EF4-FFF2-40B4-BE49-F238E27FC236}">
                <a16:creationId xmlns:a16="http://schemas.microsoft.com/office/drawing/2014/main" id="{D19CAF27-873A-CC31-5209-8942642DE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51911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円/楕円 34">
            <a:extLst>
              <a:ext uri="{FF2B5EF4-FFF2-40B4-BE49-F238E27FC236}">
                <a16:creationId xmlns:a16="http://schemas.microsoft.com/office/drawing/2014/main" id="{AF1F505A-7A38-C67E-8339-BA8FE482176D}"/>
              </a:ext>
            </a:extLst>
          </p:cNvPr>
          <p:cNvSpPr/>
          <p:nvPr/>
        </p:nvSpPr>
        <p:spPr>
          <a:xfrm>
            <a:off x="230188" y="144463"/>
            <a:ext cx="6480175" cy="801687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ja-JP" sz="1600" b="1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4. </a:t>
            </a:r>
            <a:r>
              <a:rPr lang="ja-JP" altLang="en-US" sz="1600" b="1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糖尿病の食事療法</a:t>
            </a:r>
            <a:endParaRPr lang="my-MM" altLang="ja-JP" sz="16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pPr algn="ctr" eaLnBrk="1" hangingPunct="1">
              <a:lnSpc>
                <a:spcPts val="2500"/>
              </a:lnSpc>
              <a:defRPr/>
            </a:pPr>
            <a:r>
              <a:rPr lang="my-MM" altLang="ja-JP" sz="1600" b="1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၄.ဆီးချိုရောဂါအားအစားအသောက်ဖြင့်ကုသနည်း</a:t>
            </a:r>
            <a:endParaRPr lang="en-US" altLang="ja-JP" sz="16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4101" name="Oval 12" descr="編み込み">
            <a:extLst>
              <a:ext uri="{FF2B5EF4-FFF2-40B4-BE49-F238E27FC236}">
                <a16:creationId xmlns:a16="http://schemas.microsoft.com/office/drawing/2014/main" id="{299B2960-6D94-5C27-1AEC-9621B1497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575" y="2428875"/>
            <a:ext cx="4443413" cy="2376488"/>
          </a:xfrm>
          <a:prstGeom prst="ellips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rgbClr val="FF99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grpSp>
        <p:nvGrpSpPr>
          <p:cNvPr id="4102" name="グループ化 5">
            <a:extLst>
              <a:ext uri="{FF2B5EF4-FFF2-40B4-BE49-F238E27FC236}">
                <a16:creationId xmlns:a16="http://schemas.microsoft.com/office/drawing/2014/main" id="{C60D15A3-0ECA-3690-A610-00B5A31A7C29}"/>
              </a:ext>
            </a:extLst>
          </p:cNvPr>
          <p:cNvGrpSpPr>
            <a:grpSpLocks/>
          </p:cNvGrpSpPr>
          <p:nvPr/>
        </p:nvGrpSpPr>
        <p:grpSpPr bwMode="auto">
          <a:xfrm>
            <a:off x="2565400" y="2376488"/>
            <a:ext cx="3408363" cy="1909762"/>
            <a:chOff x="2305834" y="2272853"/>
            <a:chExt cx="4057650" cy="2354263"/>
          </a:xfrm>
        </p:grpSpPr>
        <p:pic>
          <p:nvPicPr>
            <p:cNvPr id="4131" name="Picture 4">
              <a:extLst>
                <a:ext uri="{FF2B5EF4-FFF2-40B4-BE49-F238E27FC236}">
                  <a16:creationId xmlns:a16="http://schemas.microsoft.com/office/drawing/2014/main" id="{7F9B0A6D-19D9-5484-21CA-EAAF8586D2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359" y="3580953"/>
              <a:ext cx="2651125" cy="96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32" name="Picture 5">
              <a:extLst>
                <a:ext uri="{FF2B5EF4-FFF2-40B4-BE49-F238E27FC236}">
                  <a16:creationId xmlns:a16="http://schemas.microsoft.com/office/drawing/2014/main" id="{71438308-E13E-7FB1-9372-B5A663B497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534" y="2272853"/>
              <a:ext cx="1327150" cy="1220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33" name="Picture 6">
              <a:extLst>
                <a:ext uri="{FF2B5EF4-FFF2-40B4-BE49-F238E27FC236}">
                  <a16:creationId xmlns:a16="http://schemas.microsoft.com/office/drawing/2014/main" id="{3517DA9E-DDC3-FC23-E199-7C60F22A00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459" y="2361753"/>
              <a:ext cx="1143000" cy="108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34" name="Picture 20">
              <a:extLst>
                <a:ext uri="{FF2B5EF4-FFF2-40B4-BE49-F238E27FC236}">
                  <a16:creationId xmlns:a16="http://schemas.microsoft.com/office/drawing/2014/main" id="{E08D38D8-246B-5B09-633F-95DCE607BA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834" y="3458716"/>
              <a:ext cx="1295400" cy="11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103" name="AutoShape 28">
            <a:extLst>
              <a:ext uri="{FF2B5EF4-FFF2-40B4-BE49-F238E27FC236}">
                <a16:creationId xmlns:a16="http://schemas.microsoft.com/office/drawing/2014/main" id="{2CE5C5C2-FCA6-771F-98D7-1292D123C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600" y="4200525"/>
            <a:ext cx="2763838" cy="1212850"/>
          </a:xfrm>
          <a:prstGeom prst="wedgeRectCallout">
            <a:avLst>
              <a:gd name="adj1" fmla="val 11940"/>
              <a:gd name="adj2" fmla="val -7750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【</a:t>
            </a:r>
            <a:r>
              <a:rPr lang="ja-JP" altLang="en-US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主菜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】</a:t>
            </a:r>
            <a:r>
              <a:rPr lang="en-US" altLang="ja-JP" sz="18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</a:t>
            </a:r>
            <a:r>
              <a:rPr lang="en-US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“</a:t>
            </a:r>
            <a:r>
              <a:rPr lang="my-MM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အဓိကဟင်း</a:t>
            </a:r>
            <a:r>
              <a:rPr lang="en-US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肉・魚・卵・豆腐など</a:t>
            </a:r>
            <a:endParaRPr lang="en-GB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my-MM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အသား၊ ငါး၊ ဥ၊ ပဲပြားစသည်</a:t>
            </a:r>
            <a:endParaRPr lang="ja-JP" altLang="en-US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たんぱく質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と</a:t>
            </a: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脂質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を多く含む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my-MM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အထူးသဖြင့် </a:t>
            </a:r>
            <a:r>
              <a:rPr lang="my-MM" altLang="ja-JP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အသားဓာတ်</a:t>
            </a:r>
            <a:r>
              <a:rPr lang="my-MM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နှင့်</a:t>
            </a:r>
            <a:r>
              <a:rPr lang="my-MM" altLang="ja-JP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အဆီဓာတ်</a:t>
            </a:r>
            <a:r>
              <a:rPr lang="my-MM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အများအပြားပါ</a:t>
            </a:r>
            <a:endParaRPr lang="ja-JP" altLang="en-US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sp>
        <p:nvSpPr>
          <p:cNvPr id="15367" name="AutoShape 27">
            <a:extLst>
              <a:ext uri="{FF2B5EF4-FFF2-40B4-BE49-F238E27FC236}">
                <a16:creationId xmlns:a16="http://schemas.microsoft.com/office/drawing/2014/main" id="{2FA93495-689D-4F51-AF45-19236F6F4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21175"/>
            <a:ext cx="2573338" cy="1103313"/>
          </a:xfrm>
          <a:prstGeom prst="wedgeRectCallout">
            <a:avLst>
              <a:gd name="adj1" fmla="val 24264"/>
              <a:gd name="adj2" fmla="val -759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【</a:t>
            </a:r>
            <a:r>
              <a:rPr lang="ja-JP" altLang="en-US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主食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】 </a:t>
            </a:r>
            <a:r>
              <a:rPr lang="en-US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“</a:t>
            </a:r>
            <a:r>
              <a:rPr lang="my-MM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အဓိကအစားအစာ</a:t>
            </a:r>
            <a:r>
              <a:rPr lang="en-US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”</a:t>
            </a:r>
          </a:p>
          <a:p>
            <a:pPr algn="ctr" eaLnBrk="1" hangingPunct="1">
              <a:lnSpc>
                <a:spcPts val="1800"/>
              </a:lnSpc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ご飯・パン・麺類</a:t>
            </a:r>
            <a:r>
              <a:rPr lang="my-MM" altLang="ja-JP" sz="1100" b="1">
                <a:latin typeface="Pyidaungsu" pitchFamily="34" charset="0"/>
              </a:rPr>
              <a:t>ထမင်း၊ပေါင်မုန့်၊ခေါက်ဆွဲအမျိုးအစားများ</a:t>
            </a:r>
            <a:endParaRPr lang="ja-JP" altLang="en-US" sz="1100" b="1">
              <a:latin typeface="Pyidaungsu" pitchFamily="34" charset="0"/>
              <a:ea typeface="HG丸ｺﾞｼｯｸM-PRO" panose="020F0600000000000000" pitchFamily="34" charset="-128"/>
            </a:endParaRPr>
          </a:p>
          <a:p>
            <a:pPr algn="ctr" eaLnBrk="1" hangingPunct="1"/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</a:rPr>
              <a:t>糖質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</a:rPr>
              <a:t>を多く含む</a:t>
            </a:r>
            <a:endParaRPr lang="en-GB" altLang="ja-JP" sz="1000" b="1">
              <a:latin typeface="Pyidaungsu" pitchFamily="34" charset="0"/>
              <a:ea typeface="HG丸ｺﾞｼｯｸM-PRO" panose="020F0600000000000000" pitchFamily="34" charset="-128"/>
            </a:endParaRPr>
          </a:p>
          <a:p>
            <a:pPr algn="ctr" eaLnBrk="1" hangingPunct="1">
              <a:lnSpc>
                <a:spcPts val="1800"/>
              </a:lnSpc>
            </a:pPr>
            <a:r>
              <a:rPr lang="my-MM" altLang="ja-JP" sz="1000" b="1">
                <a:latin typeface="Pyidaungsu" pitchFamily="34" charset="0"/>
              </a:rPr>
              <a:t>အထူးဖြင့်</a:t>
            </a:r>
            <a:r>
              <a:rPr lang="my-MM" altLang="ja-JP" sz="1000" b="1">
                <a:solidFill>
                  <a:srgbClr val="FF0000"/>
                </a:solidFill>
                <a:latin typeface="Pyidaungsu" pitchFamily="34" charset="0"/>
              </a:rPr>
              <a:t>သကြားဓာတ်</a:t>
            </a:r>
            <a:r>
              <a:rPr lang="my-MM" altLang="ja-JP" sz="1000" b="1">
                <a:latin typeface="Pyidaungsu" pitchFamily="34" charset="0"/>
              </a:rPr>
              <a:t>အများအပြားပါ</a:t>
            </a:r>
            <a:endParaRPr lang="ja-JP" altLang="en-US" sz="1000" b="1">
              <a:latin typeface="Pyidaungsu" pitchFamily="34" charset="0"/>
              <a:ea typeface="HG丸ｺﾞｼｯｸM-PRO" panose="020F0600000000000000" pitchFamily="34" charset="-128"/>
            </a:endParaRPr>
          </a:p>
        </p:txBody>
      </p:sp>
      <p:sp>
        <p:nvSpPr>
          <p:cNvPr id="4105" name="Oval 23">
            <a:extLst>
              <a:ext uri="{FF2B5EF4-FFF2-40B4-BE49-F238E27FC236}">
                <a16:creationId xmlns:a16="http://schemas.microsoft.com/office/drawing/2014/main" id="{8F0D28AE-8B6F-7382-C12E-12262FBF7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75" y="7489825"/>
            <a:ext cx="4824413" cy="1054100"/>
          </a:xfrm>
          <a:prstGeom prst="ellipse">
            <a:avLst/>
          </a:prstGeom>
          <a:solidFill>
            <a:srgbClr val="FFFF66"/>
          </a:soli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en-US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【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汁物・漬け物</a:t>
            </a:r>
            <a:r>
              <a:rPr lang="en-US" altLang="ja-JP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】 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“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အရည်ဟင်း၊ ချဉ်ဖတ်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塩分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が多いので１日にどちらか１品！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အငန်ဓာတ်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များသောကြောင့် ထိုအထဲမှ ၁နေ့လျှင် ၁မျိုးသာ</a:t>
            </a:r>
            <a:r>
              <a:rPr lang="ja-JP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！</a:t>
            </a:r>
            <a:endParaRPr lang="ja-JP" altLang="en-US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pic>
        <p:nvPicPr>
          <p:cNvPr id="4106" name="Picture 7">
            <a:extLst>
              <a:ext uri="{FF2B5EF4-FFF2-40B4-BE49-F238E27FC236}">
                <a16:creationId xmlns:a16="http://schemas.microsoft.com/office/drawing/2014/main" id="{B9EA1082-2B75-94A4-D7E9-1FB69FD9A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7510463"/>
            <a:ext cx="7524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25">
            <a:extLst>
              <a:ext uri="{FF2B5EF4-FFF2-40B4-BE49-F238E27FC236}">
                <a16:creationId xmlns:a16="http://schemas.microsoft.com/office/drawing/2014/main" id="{025B5B85-F75C-B431-058F-E2C146461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7729538"/>
            <a:ext cx="67945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8" name="左中かっこ 4">
            <a:extLst>
              <a:ext uri="{FF2B5EF4-FFF2-40B4-BE49-F238E27FC236}">
                <a16:creationId xmlns:a16="http://schemas.microsoft.com/office/drawing/2014/main" id="{F8296A62-E40D-1A45-8421-D924465B2BA9}"/>
              </a:ext>
            </a:extLst>
          </p:cNvPr>
          <p:cNvSpPr>
            <a:spLocks/>
          </p:cNvSpPr>
          <p:nvPr/>
        </p:nvSpPr>
        <p:spPr bwMode="auto">
          <a:xfrm>
            <a:off x="806450" y="1493838"/>
            <a:ext cx="531813" cy="4051300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EB303431-0791-5C0C-FECF-C448CB2A3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3" y="2789238"/>
            <a:ext cx="719137" cy="1782762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b="1" dirty="0">
                <a:ea typeface="HG丸ｺﾞｼｯｸM-PRO" pitchFamily="50" charset="-128"/>
              </a:rPr>
              <a:t>毎回の食事</a:t>
            </a:r>
            <a:endParaRPr lang="en-US" altLang="ja-JP" sz="1200" b="1" dirty="0">
              <a:ea typeface="HG丸ｺﾞｼｯｸM-PRO" pitchFamily="50" charset="-128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  <a:defRPr/>
            </a:pPr>
            <a:r>
              <a:rPr lang="my-MM" altLang="ja-JP" sz="1800" b="1" dirty="0">
                <a:ea typeface="HG丸ｺﾞｼｯｸM-PRO" pitchFamily="50" charset="-128"/>
              </a:rPr>
              <a:t>အနပ်တိုင်း</a:t>
            </a:r>
            <a:endParaRPr lang="en-US" altLang="ja-JP" sz="1800" b="1" dirty="0">
              <a:ea typeface="HG丸ｺﾞｼｯｸM-PRO" pitchFamily="50" charset="-128"/>
            </a:endParaRPr>
          </a:p>
        </p:txBody>
      </p:sp>
      <p:sp>
        <p:nvSpPr>
          <p:cNvPr id="4110" name="Oval 22">
            <a:extLst>
              <a:ext uri="{FF2B5EF4-FFF2-40B4-BE49-F238E27FC236}">
                <a16:creationId xmlns:a16="http://schemas.microsoft.com/office/drawing/2014/main" id="{45D2BA57-4ED4-7731-3C68-79F75C202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6264275"/>
            <a:ext cx="2844800" cy="1430338"/>
          </a:xfrm>
          <a:prstGeom prst="ellipse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【</a:t>
            </a:r>
            <a:r>
              <a:rPr lang="ja-JP" altLang="en-US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乳製品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】</a:t>
            </a:r>
            <a:r>
              <a:rPr lang="en-US" altLang="ja-JP" sz="12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“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နို့ထွက်ကုန်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たんぱく質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と</a:t>
            </a: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脂質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を多く含む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အထူးသဖြင့် </a:t>
            </a:r>
            <a:r>
              <a:rPr lang="my-MM" altLang="ja-JP" sz="11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အသားဓာတ်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နှင့်</a:t>
            </a:r>
            <a:r>
              <a:rPr lang="my-MM" altLang="ja-JP" sz="11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အဆီဓာတ်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အများအပြားပါ</a:t>
            </a:r>
            <a:endParaRPr lang="ja-JP" altLang="en-US" sz="11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１日に牛乳コップ１杯か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၁နေ့လျှင် နွားနို့၁ခွက် သို့မဟုတ်</a:t>
            </a:r>
            <a:endParaRPr lang="ja-JP" altLang="en-US" sz="11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ヨーグルト１ヶ 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ဒိန်ချဉ် ၁ဗူး</a:t>
            </a:r>
            <a:endParaRPr lang="ja-JP" altLang="en-US" sz="11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pic>
        <p:nvPicPr>
          <p:cNvPr id="4111" name="Picture 18">
            <a:extLst>
              <a:ext uri="{FF2B5EF4-FFF2-40B4-BE49-F238E27FC236}">
                <a16:creationId xmlns:a16="http://schemas.microsoft.com/office/drawing/2014/main" id="{7E3F1341-4C0A-9659-3120-337DB7D8C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75" y="5508625"/>
            <a:ext cx="4476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24">
            <a:extLst>
              <a:ext uri="{FF2B5EF4-FFF2-40B4-BE49-F238E27FC236}">
                <a16:creationId xmlns:a16="http://schemas.microsoft.com/office/drawing/2014/main" id="{F5A36551-374B-1177-EB34-5C6082AA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6048375"/>
            <a:ext cx="509587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3" name="Oval 21">
            <a:extLst>
              <a:ext uri="{FF2B5EF4-FFF2-40B4-BE49-F238E27FC236}">
                <a16:creationId xmlns:a16="http://schemas.microsoft.com/office/drawing/2014/main" id="{297901F1-D330-045B-BB8A-10FBA71D8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700" y="6408738"/>
            <a:ext cx="1981200" cy="1143000"/>
          </a:xfrm>
          <a:prstGeom prst="ellipse">
            <a:avLst/>
          </a:prstGeom>
          <a:solidFill>
            <a:srgbClr val="99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6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【</a:t>
            </a:r>
            <a:r>
              <a:rPr lang="ja-JP" altLang="en-US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果物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】</a:t>
            </a:r>
            <a:r>
              <a:rPr lang="en-US" altLang="ja-JP" sz="14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“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အသီးအနှံ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”</a:t>
            </a:r>
            <a:endParaRPr lang="ja-JP" altLang="ja-JP" sz="11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糖質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を多く含む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အထူးသဖြင့်</a:t>
            </a:r>
            <a:r>
              <a:rPr lang="my-MM" altLang="ja-JP" sz="11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သကြားဓာတ်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</a:t>
            </a:r>
            <a:endParaRPr lang="en-US" altLang="ja-JP" sz="11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များအပြားပါ</a:t>
            </a:r>
            <a:endParaRPr lang="en-US" altLang="ja-JP" sz="11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4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pic>
        <p:nvPicPr>
          <p:cNvPr id="4114" name="Picture 10">
            <a:extLst>
              <a:ext uri="{FF2B5EF4-FFF2-40B4-BE49-F238E27FC236}">
                <a16:creationId xmlns:a16="http://schemas.microsoft.com/office/drawing/2014/main" id="{DCC7F3B9-F80A-F1C3-E144-F0AE1C589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238" y="5905500"/>
            <a:ext cx="481012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5" name="AutoShape 31">
            <a:extLst>
              <a:ext uri="{FF2B5EF4-FFF2-40B4-BE49-F238E27FC236}">
                <a16:creationId xmlns:a16="http://schemas.microsoft.com/office/drawing/2014/main" id="{A1C8548C-2A0F-C13F-ED80-C6A6D409A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5643563"/>
            <a:ext cx="1982787" cy="576262"/>
          </a:xfrm>
          <a:prstGeom prst="wedgeRectCallout">
            <a:avLst>
              <a:gd name="adj1" fmla="val -33574"/>
              <a:gd name="adj2" fmla="val 9305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>
              <a:ea typeface="HG丸ｺﾞｼｯｸM-PRO" panose="020F0600000000000000" pitchFamily="34" charset="-128"/>
            </a:endParaRPr>
          </a:p>
        </p:txBody>
      </p:sp>
      <p:sp>
        <p:nvSpPr>
          <p:cNvPr id="4116" name="AutoShape 31">
            <a:extLst>
              <a:ext uri="{FF2B5EF4-FFF2-40B4-BE49-F238E27FC236}">
                <a16:creationId xmlns:a16="http://schemas.microsoft.com/office/drawing/2014/main" id="{EB0603D3-7663-A782-5AC5-90B65C8FA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638" y="5459413"/>
            <a:ext cx="2574925" cy="877887"/>
          </a:xfrm>
          <a:prstGeom prst="wedgeRectCallout">
            <a:avLst>
              <a:gd name="adj1" fmla="val 18412"/>
              <a:gd name="adj2" fmla="val 6334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果物や乳製品は間食に利用するのもよいでしょう！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အသီးအနှံနှင့်နို့ထွက်ကုန်များသည်သွားရေစာအဖြစ်စားသုံးလျှင်လည်းကောင်းသည်</a:t>
            </a:r>
            <a:r>
              <a:rPr lang="ja-JP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！</a:t>
            </a:r>
            <a:endParaRPr lang="ja-JP" altLang="en-US" sz="14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pic>
        <p:nvPicPr>
          <p:cNvPr id="4117" name="Picture 11">
            <a:extLst>
              <a:ext uri="{FF2B5EF4-FFF2-40B4-BE49-F238E27FC236}">
                <a16:creationId xmlns:a16="http://schemas.microsoft.com/office/drawing/2014/main" id="{BD7D6C3C-8483-B81D-F8EE-84EF81456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6092825"/>
            <a:ext cx="7080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8" name="左中かっこ 4">
            <a:extLst>
              <a:ext uri="{FF2B5EF4-FFF2-40B4-BE49-F238E27FC236}">
                <a16:creationId xmlns:a16="http://schemas.microsoft.com/office/drawing/2014/main" id="{21A32B07-7D3C-D6C5-5798-C42A980D8D40}"/>
              </a:ext>
            </a:extLst>
          </p:cNvPr>
          <p:cNvSpPr>
            <a:spLocks/>
          </p:cNvSpPr>
          <p:nvPr/>
        </p:nvSpPr>
        <p:spPr bwMode="auto">
          <a:xfrm>
            <a:off x="777875" y="6121400"/>
            <a:ext cx="531813" cy="1573213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16519229-A688-BDD5-DDA1-E36B3520B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8" y="5976938"/>
            <a:ext cx="719137" cy="19335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b="1" dirty="0">
                <a:ea typeface="HG丸ｺﾞｼｯｸM-PRO" pitchFamily="50" charset="-128"/>
              </a:rPr>
              <a:t>１日に１回とる</a:t>
            </a:r>
            <a:endParaRPr lang="my-MM" altLang="ja-JP" sz="1200" b="1" dirty="0">
              <a:ea typeface="HG丸ｺﾞｼｯｸM-PRO" pitchFamily="50" charset="-128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  <a:defRPr/>
            </a:pPr>
            <a:r>
              <a:rPr lang="my-MM" altLang="ja-JP" sz="1400" b="1" dirty="0">
                <a:ea typeface="HG丸ｺﾞｼｯｸM-PRO" pitchFamily="50" charset="-128"/>
              </a:rPr>
              <a:t>၁နေ့လျှင်၁ကြိမ်စားသုံး</a:t>
            </a:r>
          </a:p>
        </p:txBody>
      </p:sp>
      <p:grpSp>
        <p:nvGrpSpPr>
          <p:cNvPr id="4120" name="グループ化 8">
            <a:extLst>
              <a:ext uri="{FF2B5EF4-FFF2-40B4-BE49-F238E27FC236}">
                <a16:creationId xmlns:a16="http://schemas.microsoft.com/office/drawing/2014/main" id="{662BC863-CD12-A7E4-97E2-AD82F05CA8D5}"/>
              </a:ext>
            </a:extLst>
          </p:cNvPr>
          <p:cNvGrpSpPr>
            <a:grpSpLocks/>
          </p:cNvGrpSpPr>
          <p:nvPr/>
        </p:nvGrpSpPr>
        <p:grpSpPr bwMode="auto">
          <a:xfrm>
            <a:off x="2708275" y="1368425"/>
            <a:ext cx="3897313" cy="1277938"/>
            <a:chOff x="2708275" y="1130857"/>
            <a:chExt cx="3897313" cy="1277949"/>
          </a:xfrm>
        </p:grpSpPr>
        <p:sp>
          <p:nvSpPr>
            <p:cNvPr id="2080" name="AutoShape 29">
              <a:extLst>
                <a:ext uri="{FF2B5EF4-FFF2-40B4-BE49-F238E27FC236}">
                  <a16:creationId xmlns:a16="http://schemas.microsoft.com/office/drawing/2014/main" id="{75502C04-68C2-FFC8-9E4F-67EC1E7FC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275" y="1130857"/>
              <a:ext cx="3897313" cy="1003309"/>
            </a:xfrm>
            <a:prstGeom prst="wedgeRectCallout">
              <a:avLst>
                <a:gd name="adj1" fmla="val 9190"/>
                <a:gd name="adj2" fmla="val 9027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lnSpc>
                  <a:spcPts val="2300"/>
                </a:lnSpc>
                <a:defRPr/>
              </a:pPr>
              <a:r>
                <a:rPr lang="en-US" altLang="ja-JP" sz="105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【</a:t>
              </a:r>
              <a:r>
                <a:rPr lang="ja-JP" altLang="en-US" sz="105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副菜</a:t>
              </a:r>
              <a:r>
                <a:rPr lang="en-US" altLang="ja-JP" sz="105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】</a:t>
              </a:r>
              <a:r>
                <a:rPr lang="ja-JP" altLang="en-US" sz="10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野菜・海藻・きのこなど</a:t>
              </a:r>
              <a:endParaRPr lang="ja-JP" altLang="en-US" sz="105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 algn="ctr" eaLnBrk="1" hangingPunct="1">
                <a:lnSpc>
                  <a:spcPts val="1800"/>
                </a:lnSpc>
                <a:defRPr/>
              </a:pPr>
              <a:r>
                <a:rPr lang="en-US" altLang="ja-JP" sz="11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“</a:t>
              </a:r>
              <a:r>
                <a:rPr lang="my-MM" altLang="ja-JP" sz="11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အရံဟင်း</a:t>
              </a:r>
              <a:r>
                <a:rPr lang="en-US" altLang="ja-JP" sz="11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”</a:t>
              </a:r>
              <a:r>
                <a:rPr lang="my-MM" altLang="ja-JP" sz="11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ဟင်းသီးဟင်းရွက်၊ပင်လယ်ရေမှော်၊မှိုစသည်</a:t>
              </a:r>
              <a:endParaRPr lang="ja-JP" altLang="en-US" sz="11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 algn="ctr" eaLnBrk="1" hangingPunct="1">
                <a:defRPr/>
              </a:pPr>
              <a:r>
                <a:rPr lang="ja-JP" altLang="en-US" sz="10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主に</a:t>
              </a:r>
              <a:r>
                <a:rPr lang="ja-JP" altLang="en-US" sz="1000" b="1" dirty="0">
                  <a:solidFill>
                    <a:srgbClr val="FF0000"/>
                  </a:solidFill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ビタミン・ミネラル・食物繊維</a:t>
              </a:r>
              <a:r>
                <a:rPr lang="ja-JP" altLang="en-US" sz="10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を多く含む</a:t>
              </a:r>
              <a:endParaRPr lang="my-MM" altLang="ja-JP" sz="10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 algn="ctr" eaLnBrk="1" hangingPunct="1">
                <a:lnSpc>
                  <a:spcPts val="1800"/>
                </a:lnSpc>
                <a:defRPr/>
              </a:pPr>
              <a:r>
                <a:rPr lang="my-MM" altLang="ja-JP" sz="12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အထူးသဖြင့် </a:t>
              </a:r>
              <a:r>
                <a:rPr lang="my-MM" altLang="ja-JP" sz="1200" b="1" dirty="0">
                  <a:solidFill>
                    <a:srgbClr val="FF0000"/>
                  </a:solidFill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ဗီတာမင်၊သတ္တုဓာတ်၊အမျှင်ဓာတ်</a:t>
              </a:r>
              <a:r>
                <a:rPr lang="my-MM" altLang="ja-JP" sz="12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တို့ </a:t>
              </a:r>
              <a:r>
                <a:rPr lang="my-MM" altLang="ja-JP" sz="1100" b="1" dirty="0"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များစွာပါဝင်</a:t>
              </a:r>
              <a:endParaRPr lang="ja-JP" altLang="en-US" sz="11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</p:txBody>
        </p:sp>
        <p:sp>
          <p:nvSpPr>
            <p:cNvPr id="4129" name="二等辺三角形 1">
              <a:extLst>
                <a:ext uri="{FF2B5EF4-FFF2-40B4-BE49-F238E27FC236}">
                  <a16:creationId xmlns:a16="http://schemas.microsoft.com/office/drawing/2014/main" id="{F1567D24-2CDD-AF8C-7CF7-7075DB445D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821591" y="2151061"/>
              <a:ext cx="706438" cy="257745"/>
            </a:xfrm>
            <a:prstGeom prst="triangle">
              <a:avLst>
                <a:gd name="adj" fmla="val 9891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cxnSp>
          <p:nvCxnSpPr>
            <p:cNvPr id="4130" name="直線コネクタ 4">
              <a:extLst>
                <a:ext uri="{FF2B5EF4-FFF2-40B4-BE49-F238E27FC236}">
                  <a16:creationId xmlns:a16="http://schemas.microsoft.com/office/drawing/2014/main" id="{6AA1710C-EA79-E439-BDAA-46D18429B6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25120" y="2151061"/>
              <a:ext cx="669600" cy="0"/>
            </a:xfrm>
            <a:prstGeom prst="line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21" name="Oval 23">
            <a:extLst>
              <a:ext uri="{FF2B5EF4-FFF2-40B4-BE49-F238E27FC236}">
                <a16:creationId xmlns:a16="http://schemas.microsoft.com/office/drawing/2014/main" id="{86705D5D-1F64-0FE0-6859-2E10DE624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413" y="8569325"/>
            <a:ext cx="4824412" cy="1054100"/>
          </a:xfrm>
          <a:prstGeom prst="ellipse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【</a:t>
            </a:r>
            <a:r>
              <a:rPr lang="ja-JP" altLang="en-US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油脂類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】</a:t>
            </a:r>
            <a:r>
              <a:rPr lang="en-US" altLang="ja-JP" sz="14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“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ဆီအမျိုးအစား</a:t>
            </a:r>
            <a:r>
              <a:rPr lang="en-US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カロリーが高い</a:t>
            </a: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ので揚げ物は週１～２回！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solidFill>
                  <a:srgbClr val="FF0000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ကယ်လိုရီများ</a:t>
            </a: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သောကြောင့်အကြော်စာများသည် တစ်ပတ်လျှင်၁ - ၂ ကြိမ်သာ</a:t>
            </a:r>
            <a:r>
              <a:rPr lang="ja-JP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！</a:t>
            </a:r>
            <a:endParaRPr lang="en-US" altLang="ja-JP" sz="11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オイル・ドレッシング等の量に注意！</a:t>
            </a:r>
            <a:endParaRPr lang="my-MM" altLang="ja-JP" sz="1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 algn="ct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my-MM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ဆီ၊ဆော့စ်စသည်တို့၏ပမာဏအားသတိပြုပါ</a:t>
            </a:r>
            <a:r>
              <a:rPr lang="ja-JP" altLang="ja-JP" sz="11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！</a:t>
            </a:r>
          </a:p>
        </p:txBody>
      </p:sp>
      <p:pic>
        <p:nvPicPr>
          <p:cNvPr id="4122" name="Picture 36" descr="GUM03_CL16040">
            <a:extLst>
              <a:ext uri="{FF2B5EF4-FFF2-40B4-BE49-F238E27FC236}">
                <a16:creationId xmlns:a16="http://schemas.microsoft.com/office/drawing/2014/main" id="{9422453A-73BF-2C5C-50CC-76388DC08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84">
            <a:off x="5922963" y="9002713"/>
            <a:ext cx="2682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スライド番号プレースホルダー 1">
            <a:extLst>
              <a:ext uri="{FF2B5EF4-FFF2-40B4-BE49-F238E27FC236}">
                <a16:creationId xmlns:a16="http://schemas.microsoft.com/office/drawing/2014/main" id="{5DC0621B-C851-DC40-E56F-B79085846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35600" y="9571038"/>
            <a:ext cx="142875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0D6C51-255E-614D-910E-0D825FD2B5A7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ja-JP" sz="1400"/>
          </a:p>
        </p:txBody>
      </p:sp>
      <p:pic>
        <p:nvPicPr>
          <p:cNvPr id="4124" name="Picture 15">
            <a:extLst>
              <a:ext uri="{FF2B5EF4-FFF2-40B4-BE49-F238E27FC236}">
                <a16:creationId xmlns:a16="http://schemas.microsoft.com/office/drawing/2014/main" id="{5BB1EF4F-144B-8F53-A789-4607E666F4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9688"/>
            <a:ext cx="398463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id="{1D4A4DC3-E32B-C3C8-9BB5-675F86018D21}"/>
              </a:ext>
            </a:extLst>
          </p:cNvPr>
          <p:cNvSpPr txBox="1">
            <a:spLocks/>
          </p:cNvSpPr>
          <p:nvPr/>
        </p:nvSpPr>
        <p:spPr>
          <a:xfrm>
            <a:off x="49213" y="958850"/>
            <a:ext cx="6815137" cy="481013"/>
          </a:xfrm>
          <a:prstGeom prst="rect">
            <a:avLst/>
          </a:prstGeom>
          <a:noFill/>
        </p:spPr>
        <p:txBody>
          <a:bodyPr>
            <a:normAutofit fontScale="77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b="1" kern="0" dirty="0">
                <a:solidFill>
                  <a:srgbClr val="4E81BD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en-US" sz="1400" b="1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毎回の食事で、主食・主菜・副菜をそろえて、バランス良く</a:t>
            </a:r>
            <a:endParaRPr lang="my-MM" altLang="ja-JP" sz="14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pPr eaLnBrk="1" hangingPunct="1">
              <a:lnSpc>
                <a:spcPts val="1800"/>
              </a:lnSpc>
              <a:defRPr/>
            </a:pPr>
            <a:r>
              <a:rPr lang="ja-JP" altLang="en-US" sz="1800" b="1" kern="0" dirty="0">
                <a:solidFill>
                  <a:srgbClr val="4E81BD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 </a:t>
            </a:r>
            <a:r>
              <a:rPr lang="my-MM" altLang="ja-JP" sz="1800" b="1" kern="0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အနပ်တိုင်းတွင် အဓိကအစားအစာ၊ အဓိကဟင်းနှင့်အရံဟင်းတို့စုံလင်စေပြီး မျှတစေခြင်း</a:t>
            </a:r>
            <a:endParaRPr lang="ja-JP" altLang="en-US" sz="1800" b="1" kern="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02925A2-3B23-6313-6987-5F0C514C6A7A}"/>
              </a:ext>
            </a:extLst>
          </p:cNvPr>
          <p:cNvSpPr txBox="1"/>
          <p:nvPr/>
        </p:nvSpPr>
        <p:spPr>
          <a:xfrm>
            <a:off x="5357813" y="28575"/>
            <a:ext cx="9017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4127" name="フッター プレースホルダー 1">
            <a:extLst>
              <a:ext uri="{FF2B5EF4-FFF2-40B4-BE49-F238E27FC236}">
                <a16:creationId xmlns:a16="http://schemas.microsoft.com/office/drawing/2014/main" id="{514F0A85-6691-7247-27C6-A69B1463A8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490788" y="9558338"/>
            <a:ext cx="238760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/>
              <a:t>4. </a:t>
            </a:r>
            <a:r>
              <a:rPr lang="ja-JP" altLang="en-US" sz="1100"/>
              <a:t>糖尿病の食事療法</a:t>
            </a:r>
            <a:endParaRPr lang="my-MM" altLang="ja-JP" sz="1100"/>
          </a:p>
          <a:p>
            <a:pPr>
              <a:spcBef>
                <a:spcPct val="0"/>
              </a:spcBef>
              <a:buFontTx/>
              <a:buNone/>
            </a:pPr>
            <a:r>
              <a:rPr lang="my-MM" altLang="ja-JP" sz="800">
                <a:latin typeface="Pyidaungsu" pitchFamily="34" charset="0"/>
              </a:rPr>
              <a:t>၄.ဆီးချိုရောဂါအားအစားအသောက်ဖြင့်ကုသနည်း</a:t>
            </a:r>
            <a:endParaRPr lang="en-US" altLang="ja-JP" sz="800">
              <a:latin typeface="Pyidaungsu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C92556A5-E79A-EE1F-8065-52D0648F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-158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6147" name="Rectangle 15">
            <a:extLst>
              <a:ext uri="{FF2B5EF4-FFF2-40B4-BE49-F238E27FC236}">
                <a16:creationId xmlns:a16="http://schemas.microsoft.com/office/drawing/2014/main" id="{9A729F9B-6700-AC50-A632-B6B1CBA1B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785813"/>
            <a:ext cx="6583363" cy="30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ja-JP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みそ汁、スープ類は具</a:t>
            </a: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をたくさん入れて、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1</a:t>
            </a: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日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1</a:t>
            </a: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杯にする</a:t>
            </a:r>
            <a:endParaRPr lang="ja-JP" altLang="en-US" sz="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めん類のつゆは、飲まずに残す　　　</a:t>
            </a:r>
            <a:endParaRPr lang="ja-JP" altLang="en-US" sz="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漬け物は小皿に１日１皿にし、醤油はかけない</a:t>
            </a:r>
            <a:endParaRPr lang="en-US" altLang="ja-JP" sz="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醤油はかけるより、皿に出してつけるようにしましょう</a:t>
            </a:r>
            <a:endParaRPr lang="ja-JP" altLang="en-US" sz="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塩分の多いものを知って、量や回数に気をつけましょう</a:t>
            </a:r>
            <a:endParaRPr lang="my-MM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၁.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Miso soup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 ဟင်းချိုအမျိုးအစားများသည် အဖတ်များများထည့်ပြီး ၁နေ့လျှင်၁ခွက်သာသောက်ရန်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၂. ခေါက်ဆွဲအမျိုးအစားများ၏ဟင်းရည်အား မသောက်ဘဲချန်ရန်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၃. ချဉ်ဖတ်အား ပန်းကန်အသေးဖြင့်၁နေ့၁ပန်းကန်သာစားပြီး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shoyu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မဆမ်းရန်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၄.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Shoyu 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အား ဆမ်းစားခြင်းထက် ပန်းကန်ထဲထည့်ပြီးတို့စားရန်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၅. အငန်ဓာတ်များသောအရာများကိုသိထားပြီး ပမာဏနှင့်အကြိမ်ရေကိုသတိပြုရန်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6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sp>
        <p:nvSpPr>
          <p:cNvPr id="6148" name="Rectangle 17">
            <a:extLst>
              <a:ext uri="{FF2B5EF4-FFF2-40B4-BE49-F238E27FC236}">
                <a16:creationId xmlns:a16="http://schemas.microsoft.com/office/drawing/2014/main" id="{35E1849D-A48F-4713-5EC8-8983EA805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5213"/>
            <a:ext cx="48006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600"/>
            </a:br>
            <a:endParaRPr lang="ja-JP" altLang="ja-JP" sz="240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Century" panose="02040604050505020304" pitchFamily="18" charset="0"/>
                <a:cs typeface="Times New Roman" panose="02020603050405020304" pitchFamily="18" charset="0"/>
              </a:rPr>
              <a:t>　　　　　　</a:t>
            </a:r>
            <a:r>
              <a:rPr lang="ja-JP" altLang="en-US" sz="1400">
                <a:latin typeface="Century" panose="02040604050505020304" pitchFamily="18" charset="0"/>
                <a:cs typeface="Times New Roman" panose="02020603050405020304" pitchFamily="18" charset="0"/>
              </a:rPr>
              <a:t>					</a:t>
            </a:r>
            <a:endParaRPr lang="ja-JP" altLang="en-US" sz="600"/>
          </a:p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87AD38D3-CAD1-53F1-EC1C-47E1A7017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4802188"/>
            <a:ext cx="6427788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・酸味を使う</a:t>
            </a:r>
            <a:r>
              <a:rPr lang="ja-JP" altLang="en-US" sz="12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　</a:t>
            </a:r>
            <a:endParaRPr lang="en-US" altLang="ja-JP" sz="12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酢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レモン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ゆず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すだち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かぼすなど</a:t>
            </a:r>
            <a:endParaRPr lang="my-MM" altLang="ja-JP" sz="12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・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အချဉ်ဓာတ်သုံးခြင်း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ရှာလကာရည်၊ သံပရိုသီး၊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Yuzu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Sudachi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Kabosu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စသည်</a:t>
            </a:r>
            <a:endParaRPr lang="en-US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8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・香辛料</a:t>
            </a:r>
            <a:r>
              <a:rPr lang="en-US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香味野菜を使う</a:t>
            </a:r>
            <a:r>
              <a:rPr lang="ja-JP" altLang="en-US" sz="14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コショウ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カレー粉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辛子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わさび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唐辛子など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しそ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生姜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にんにく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ねぎ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みょうが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みつば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ごま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のりなど</a:t>
            </a:r>
            <a:endParaRPr lang="my-MM" altLang="ja-JP" sz="12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・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ဟင်းခတ်အမွှေးအကြိုင်၊ ဟင်းခတ်ဟင်းသီးဟင်းရွက်များသုံးခြင်း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 ငရုတ်ကောင်း၊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curry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အမှုန့်၊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karashi 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wasabi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 ငရုတ်သီးစသည်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Shiso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၊ဂျင်း၊ ကြက်သွန်ဖြူ၊ ကြက်သွန်မြိတ်၊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myoga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mitsuba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 နှမ်း၊ ရေညှိစသည် </a:t>
            </a:r>
            <a:endParaRPr lang="en-US" altLang="ja-JP" sz="28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8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・だし</a:t>
            </a:r>
            <a:r>
              <a:rPr lang="en-US" altLang="ja-JP" sz="12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､</a:t>
            </a:r>
            <a:r>
              <a:rPr lang="ja-JP" altLang="en-US" sz="12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うまみ味を使う</a:t>
            </a:r>
            <a:r>
              <a:rPr lang="ja-JP" altLang="en-US" sz="12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かつお節、昆布、煮干、きのこ類など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　市販の顆粒だしは塩分があるので注意</a:t>
            </a:r>
            <a:endParaRPr lang="my-MM" altLang="ja-JP" sz="12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・</a:t>
            </a:r>
            <a:r>
              <a:rPr lang="en-US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Dashi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၊</a:t>
            </a:r>
            <a:r>
              <a:rPr lang="en-US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Umami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အရသာကိုသုံးခြင်း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Katsuobushi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 ရေမှော်၊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Niboshi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၊ မှိုအမျိုးအစားများစသည်</a:t>
            </a:r>
            <a:endParaRPr lang="ja-JP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  စျေးကွက်ထဲရှိ </a:t>
            </a:r>
            <a:r>
              <a:rPr lang="en-US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Dashi </a:t>
            </a:r>
            <a:r>
              <a:rPr lang="my-MM" altLang="ja-JP" sz="1400">
                <a:latin typeface="Pyidaungsu" pitchFamily="34" charset="0"/>
                <a:ea typeface="HG丸ｺﾞｼｯｸM-PRO" panose="020F0600000000000000" pitchFamily="34" charset="-128"/>
                <a:cs typeface="Pyidaungsu" pitchFamily="34" charset="0"/>
              </a:rPr>
              <a:t>အမှုန့်များသည် အငန်ဓာတ်ပါဝင်နေသောကြောင့် သတိပြုပါ</a:t>
            </a:r>
            <a:endParaRPr lang="en-US" altLang="ja-JP" sz="1400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8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pic>
        <p:nvPicPr>
          <p:cNvPr id="6150" name="図 2">
            <a:extLst>
              <a:ext uri="{FF2B5EF4-FFF2-40B4-BE49-F238E27FC236}">
                <a16:creationId xmlns:a16="http://schemas.microsoft.com/office/drawing/2014/main" id="{68901B20-59FF-34BF-1701-A025BDEB8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5078413"/>
            <a:ext cx="312738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図 3">
            <a:extLst>
              <a:ext uri="{FF2B5EF4-FFF2-40B4-BE49-F238E27FC236}">
                <a16:creationId xmlns:a16="http://schemas.microsoft.com/office/drawing/2014/main" id="{AFA179A4-25D6-56B4-CDCF-4949DD3C6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593">
            <a:off x="6146800" y="6132513"/>
            <a:ext cx="3714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スライド番号プレースホルダー 1">
            <a:extLst>
              <a:ext uri="{FF2B5EF4-FFF2-40B4-BE49-F238E27FC236}">
                <a16:creationId xmlns:a16="http://schemas.microsoft.com/office/drawing/2014/main" id="{D3EC75D0-0C0D-7CA3-62F3-49851C20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604375"/>
            <a:ext cx="142875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8BEA90-C888-3247-BED4-F1C3344D9107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ja-JP" sz="1400"/>
          </a:p>
        </p:txBody>
      </p:sp>
      <p:pic>
        <p:nvPicPr>
          <p:cNvPr id="6153" name="Picture 15">
            <a:extLst>
              <a:ext uri="{FF2B5EF4-FFF2-40B4-BE49-F238E27FC236}">
                <a16:creationId xmlns:a16="http://schemas.microsoft.com/office/drawing/2014/main" id="{440E8582-EEF5-C8F9-66C8-EF1A89B49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548BB73D-BD84-F989-C45B-C540A4E3B41E}"/>
              </a:ext>
            </a:extLst>
          </p:cNvPr>
          <p:cNvSpPr txBox="1">
            <a:spLocks/>
          </p:cNvSpPr>
          <p:nvPr/>
        </p:nvSpPr>
        <p:spPr>
          <a:xfrm>
            <a:off x="322263" y="269875"/>
            <a:ext cx="5759450" cy="49212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b="1">
                <a:solidFill>
                  <a:srgbClr val="4E81BD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</a:rPr>
              <a:t>★</a:t>
            </a:r>
            <a:r>
              <a:rPr lang="ja-JP" altLang="en-US" sz="2000" b="1">
                <a:latin typeface="HG丸ｺﾞｼｯｸM-PRO" panose="020F0600000000000000" pitchFamily="34" charset="-128"/>
                <a:ea typeface="HG丸ｺﾞｼｯｸM-PRO" panose="020F0600000000000000" pitchFamily="34" charset="-128"/>
              </a:rPr>
              <a:t>減塩の方法</a:t>
            </a:r>
            <a:r>
              <a:rPr lang="my-MM" altLang="ja-JP" sz="2000" b="1">
                <a:latin typeface="HG丸ｺﾞｼｯｸM-PRO" panose="020F0600000000000000" pitchFamily="34" charset="-128"/>
                <a:ea typeface="HG丸ｺﾞｼｯｸM-PRO" panose="020F0600000000000000" pitchFamily="34" charset="-128"/>
              </a:rPr>
              <a:t> </a:t>
            </a:r>
            <a:r>
              <a:rPr lang="ja-JP" altLang="en-US" sz="2000" b="1">
                <a:solidFill>
                  <a:srgbClr val="4E81BD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</a:rPr>
              <a:t>★ </a:t>
            </a:r>
            <a:r>
              <a:rPr lang="my-MM" altLang="ja-JP" sz="2000" b="1">
                <a:solidFill>
                  <a:schemeClr val="tx2"/>
                </a:solidFill>
                <a:latin typeface="Pyidaungsu" pitchFamily="34" charset="0"/>
              </a:rPr>
              <a:t>အငန်လျှော့နည်း</a:t>
            </a:r>
            <a:endParaRPr lang="en-US" altLang="ja-JP" sz="2000" b="1">
              <a:latin typeface="Pyidaungsu" pitchFamily="34" charset="0"/>
              <a:ea typeface="HG丸ｺﾞｼｯｸM-PRO" panose="020F0600000000000000" pitchFamily="34" charset="-128"/>
              <a:cs typeface="Pyidaungsu" pitchFamily="34" charset="0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E6A34B8-041A-0F26-D94A-2A640FBC5090}"/>
              </a:ext>
            </a:extLst>
          </p:cNvPr>
          <p:cNvSpPr txBox="1">
            <a:spLocks/>
          </p:cNvSpPr>
          <p:nvPr/>
        </p:nvSpPr>
        <p:spPr>
          <a:xfrm>
            <a:off x="301625" y="4176713"/>
            <a:ext cx="5759450" cy="7493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1400" b="1" kern="0" dirty="0">
                <a:solidFill>
                  <a:srgbClr val="4E81BD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en-US" sz="1400" b="1" kern="0" dirty="0">
                <a:solidFill>
                  <a:schemeClr val="tx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塩を減らしても美味しく食べる方法</a:t>
            </a:r>
            <a:r>
              <a:rPr lang="my-MM" altLang="ja-JP" sz="1400" b="1" kern="0" dirty="0">
                <a:solidFill>
                  <a:schemeClr val="tx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</a:p>
          <a:p>
            <a:pPr algn="l" eaLnBrk="1" hangingPunct="1">
              <a:lnSpc>
                <a:spcPts val="2300"/>
              </a:lnSpc>
              <a:defRPr/>
            </a:pPr>
            <a:r>
              <a:rPr lang="ja-JP" altLang="en-US" sz="1500" b="1" kern="0" dirty="0">
                <a:solidFill>
                  <a:srgbClr val="4E81BD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 </a:t>
            </a:r>
            <a:r>
              <a:rPr lang="my-MM" altLang="ja-JP" sz="1500" b="1" dirty="0">
                <a:latin typeface="Pyidaungsu" pitchFamily="34" charset="0"/>
                <a:cs typeface="Pyidaungsu" pitchFamily="34" charset="0"/>
              </a:rPr>
              <a:t>အငန်ဓာတ်လျှော့သော်လည်းအရသာရှိရှိစားနိုင်သည့်နည်းလမ်း</a:t>
            </a:r>
            <a:endParaRPr lang="en-US" altLang="ja-JP" sz="15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6156" name="フッター プレースホルダー 1">
            <a:extLst>
              <a:ext uri="{FF2B5EF4-FFF2-40B4-BE49-F238E27FC236}">
                <a16:creationId xmlns:a16="http://schemas.microsoft.com/office/drawing/2014/main" id="{BBBE96AE-4972-AA66-5776-ED773F2F20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420938" y="9505950"/>
            <a:ext cx="217170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/>
              <a:t>4. </a:t>
            </a:r>
            <a:r>
              <a:rPr lang="ja-JP" altLang="en-US" sz="1100"/>
              <a:t>糖尿病の食事療法</a:t>
            </a:r>
            <a:endParaRPr lang="my-MM" altLang="ja-JP" sz="1100"/>
          </a:p>
          <a:p>
            <a:pPr>
              <a:spcBef>
                <a:spcPct val="0"/>
              </a:spcBef>
              <a:buFontTx/>
              <a:buNone/>
            </a:pPr>
            <a:r>
              <a:rPr lang="my-MM" altLang="ja-JP" sz="800">
                <a:latin typeface="Pyidaungsu" pitchFamily="34" charset="0"/>
              </a:rPr>
              <a:t>၄.ဆီးချိုရောဂါအားအစားအသောက်ဖြင့်ကုသနည်း</a:t>
            </a:r>
            <a:endParaRPr lang="en-US" altLang="ja-JP" sz="800">
              <a:latin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DC0299D-3124-7540-C65E-DA44E6CF6FCE}"/>
              </a:ext>
            </a:extLst>
          </p:cNvPr>
          <p:cNvSpPr txBox="1"/>
          <p:nvPr/>
        </p:nvSpPr>
        <p:spPr>
          <a:xfrm>
            <a:off x="5357813" y="28575"/>
            <a:ext cx="9017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4">
            <a:extLst>
              <a:ext uri="{FF2B5EF4-FFF2-40B4-BE49-F238E27FC236}">
                <a16:creationId xmlns:a16="http://schemas.microsoft.com/office/drawing/2014/main" id="{367EE384-31AF-71F1-2C35-A18E84B13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-158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195" name="Rectangle 17">
            <a:extLst>
              <a:ext uri="{FF2B5EF4-FFF2-40B4-BE49-F238E27FC236}">
                <a16:creationId xmlns:a16="http://schemas.microsoft.com/office/drawing/2014/main" id="{72363080-71F0-A960-8289-B52A89CF3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5213"/>
            <a:ext cx="48006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600"/>
            </a:br>
            <a:endParaRPr lang="ja-JP" altLang="ja-JP" sz="240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Century" panose="02040604050505020304" pitchFamily="18" charset="0"/>
                <a:cs typeface="Times New Roman" panose="02020603050405020304" pitchFamily="18" charset="0"/>
              </a:rPr>
              <a:t>　　　　　　</a:t>
            </a:r>
            <a:r>
              <a:rPr lang="ja-JP" altLang="en-US" sz="1400">
                <a:latin typeface="Century" panose="02040604050505020304" pitchFamily="18" charset="0"/>
                <a:cs typeface="Times New Roman" panose="02020603050405020304" pitchFamily="18" charset="0"/>
              </a:rPr>
              <a:t>					</a:t>
            </a:r>
            <a:endParaRPr lang="ja-JP" altLang="en-US" sz="600"/>
          </a:p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196" name="Rectangle 15">
            <a:extLst>
              <a:ext uri="{FF2B5EF4-FFF2-40B4-BE49-F238E27FC236}">
                <a16:creationId xmlns:a16="http://schemas.microsoft.com/office/drawing/2014/main" id="{E55D7202-82A7-D6EC-56C5-FE5B170A3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347663"/>
            <a:ext cx="6411913" cy="706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</a:rPr>
              <a:t>・だし割じょうゆを使う</a:t>
            </a:r>
            <a:endParaRPr lang="ja-JP" altLang="en-US" sz="1200" b="1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latin typeface="Pyidaungsu" pitchFamily="34" charset="0"/>
                <a:ea typeface="HG丸ｺﾞｼｯｸM-PRO" panose="020F0600000000000000" pitchFamily="34" charset="-128"/>
              </a:rPr>
              <a:t>　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だし割り醤油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</a:rPr>
              <a:t>(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醤油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</a:rPr>
              <a:t>2: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だし汁</a:t>
            </a:r>
            <a:r>
              <a:rPr lang="en-US" altLang="ja-JP" sz="1200">
                <a:latin typeface="Pyidaungsu" pitchFamily="34" charset="0"/>
                <a:ea typeface="HG丸ｺﾞｼｯｸM-PRO" panose="020F0600000000000000" pitchFamily="34" charset="-128"/>
              </a:rPr>
              <a:t>1)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や酢醤油の利用</a:t>
            </a:r>
            <a:endParaRPr lang="my-MM" altLang="ja-JP" sz="1200"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</a:rPr>
              <a:t>・</a:t>
            </a:r>
            <a:r>
              <a:rPr lang="en-US" altLang="ja-JP" sz="1400" b="1">
                <a:solidFill>
                  <a:schemeClr val="accent2"/>
                </a:solidFill>
                <a:latin typeface="Pyidaungsu" pitchFamily="34" charset="0"/>
              </a:rPr>
              <a:t>Dashi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</a:rPr>
              <a:t>ရောထားသော</a:t>
            </a:r>
            <a:r>
              <a:rPr lang="en-US" altLang="ja-JP" sz="1400" b="1">
                <a:solidFill>
                  <a:schemeClr val="accent2"/>
                </a:solidFill>
                <a:latin typeface="Pyidaungsu" pitchFamily="34" charset="0"/>
              </a:rPr>
              <a:t>Shoyu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</a:rPr>
              <a:t>ကို အသုံးပြုခြင်း 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</a:rPr>
              <a:t>  </a:t>
            </a:r>
            <a:r>
              <a:rPr lang="en-US" altLang="ja-JP" sz="1400">
                <a:latin typeface="Pyidaungsu" pitchFamily="34" charset="0"/>
              </a:rPr>
              <a:t>Dashi</a:t>
            </a:r>
            <a:r>
              <a:rPr lang="my-MM" altLang="ja-JP" sz="1400">
                <a:latin typeface="Pyidaungsu" pitchFamily="34" charset="0"/>
              </a:rPr>
              <a:t>ရောထားသော</a:t>
            </a:r>
            <a:r>
              <a:rPr lang="en-US" altLang="ja-JP" sz="1400">
                <a:latin typeface="Pyidaungsu" pitchFamily="34" charset="0"/>
              </a:rPr>
              <a:t>Shoyu </a:t>
            </a:r>
            <a:r>
              <a:rPr lang="my-MM" altLang="ja-JP" sz="1400">
                <a:latin typeface="Pyidaungsu" pitchFamily="34" charset="0"/>
              </a:rPr>
              <a:t>(</a:t>
            </a:r>
            <a:r>
              <a:rPr lang="en-US" altLang="ja-JP" sz="1400">
                <a:latin typeface="Pyidaungsu" pitchFamily="34" charset="0"/>
              </a:rPr>
              <a:t>Shoyu 2 : Dashi</a:t>
            </a:r>
            <a:r>
              <a:rPr lang="my-MM" altLang="ja-JP" sz="1400">
                <a:latin typeface="Pyidaungsu" pitchFamily="34" charset="0"/>
              </a:rPr>
              <a:t>အရည်</a:t>
            </a:r>
            <a:r>
              <a:rPr lang="en-US" altLang="ja-JP" sz="1400">
                <a:latin typeface="Pyidaungsu" pitchFamily="34" charset="0"/>
              </a:rPr>
              <a:t>1</a:t>
            </a:r>
            <a:r>
              <a:rPr lang="my-MM" altLang="ja-JP" sz="1400">
                <a:latin typeface="Pyidaungsu" pitchFamily="34" charset="0"/>
              </a:rPr>
              <a:t>)</a:t>
            </a:r>
            <a:r>
              <a:rPr lang="en-US" altLang="ja-JP" sz="1400">
                <a:latin typeface="Pyidaungsu" pitchFamily="34" charset="0"/>
              </a:rPr>
              <a:t> </a:t>
            </a:r>
            <a:r>
              <a:rPr lang="my-MM" altLang="ja-JP" sz="1400">
                <a:latin typeface="Pyidaungsu" pitchFamily="34" charset="0"/>
              </a:rPr>
              <a:t>နှင့်ရှာလကာရည်</a:t>
            </a:r>
            <a:r>
              <a:rPr lang="en-US" altLang="ja-JP" sz="1400">
                <a:latin typeface="Pyidaungsu" pitchFamily="34" charset="0"/>
              </a:rPr>
              <a:t> Shoyu </a:t>
            </a:r>
            <a:r>
              <a:rPr lang="my-MM" altLang="ja-JP" sz="1400">
                <a:latin typeface="Pyidaungsu" pitchFamily="34" charset="0"/>
              </a:rPr>
              <a:t>အားအသုံးပြုခြင်း</a:t>
            </a:r>
            <a:endParaRPr lang="en-US" altLang="ja-JP" sz="14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b="1">
              <a:solidFill>
                <a:schemeClr val="accent2"/>
              </a:solidFill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</a:rPr>
              <a:t>・調理の仕方を工夫する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　焼き目や油の風味を利用する</a:t>
            </a:r>
            <a:endParaRPr lang="en-US" altLang="ja-JP" sz="12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　最後に表面に味をつける</a:t>
            </a:r>
            <a:endParaRPr lang="my-MM" altLang="ja-JP" sz="1200"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</a:rPr>
              <a:t>・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</a:rPr>
              <a:t>ဟင်းချက်နည်းအားထွင်ဆခြင်း</a:t>
            </a:r>
            <a:endParaRPr lang="ja-JP" altLang="ja-JP" sz="1400" b="1">
              <a:solidFill>
                <a:schemeClr val="accent2"/>
              </a:solidFill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en-US" altLang="ja-JP" sz="1400">
                <a:latin typeface="Pyidaungsu" pitchFamily="34" charset="0"/>
              </a:rPr>
              <a:t>  </a:t>
            </a:r>
            <a:r>
              <a:rPr lang="my-MM" altLang="ja-JP" sz="1400">
                <a:latin typeface="Pyidaungsu" pitchFamily="34" charset="0"/>
              </a:rPr>
              <a:t>အကင်အရောင်နှင့် ဆီ၏အနံ့အရသာကိုအသုံးပြုခြင်း</a:t>
            </a:r>
            <a:endParaRPr lang="ja-JP" altLang="ja-JP" sz="1400"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</a:rPr>
              <a:t>  နောက်ဆုံးမှမျက်နှာပြင်တွင်အရသာကိုထည့်ခြင်း</a:t>
            </a:r>
            <a:endParaRPr lang="en-US" altLang="ja-JP" sz="14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800" b="1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</a:rPr>
              <a:t>・新鮮な材料を使う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latin typeface="Pyidaungsu" pitchFamily="34" charset="0"/>
                <a:ea typeface="HG丸ｺﾞｼｯｸM-PRO" panose="020F0600000000000000" pitchFamily="34" charset="-128"/>
              </a:rPr>
              <a:t>　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魚介類・野菜など素材の持ち味を生かす</a:t>
            </a:r>
            <a:endParaRPr lang="my-MM" altLang="ja-JP" sz="1200"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</a:rPr>
              <a:t>・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</a:rPr>
              <a:t>လတ်ဆတ်သောကုန်ကြမ်းကိုအသုံးပြုခြင်း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</a:rPr>
              <a:t>  ပင်လယ်စာများ၊ဟင်းသီးဟင်းရွက်များ၏ပင်ကိုယ်အရသာကိုအသုံးချခြင်း</a:t>
            </a:r>
            <a:endParaRPr lang="en-US" altLang="ja-JP" sz="14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800" b="1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</a:rPr>
              <a:t>・一品に重点をおいて味付けする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b="1">
                <a:latin typeface="Pyidaungsu" pitchFamily="34" charset="0"/>
                <a:ea typeface="HG丸ｺﾞｼｯｸM-PRO" panose="020F0600000000000000" pitchFamily="34" charset="-128"/>
              </a:rPr>
              <a:t>　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もの足りない時はおかずのひとつだけをしっかり味付　</a:t>
            </a:r>
            <a:endParaRPr lang="en-US" altLang="ja-JP" sz="12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　しましょう</a:t>
            </a:r>
            <a:endParaRPr lang="my-MM" altLang="ja-JP" sz="1200"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</a:rPr>
              <a:t>・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</a:rPr>
              <a:t>ဟင်းတစ်မျိုးတည်းကိုသာအဓိကထားပြီးအရသာထည့်ခြင်း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</a:rPr>
              <a:t>  ပါးစပ်မတွေ့သောအခါ ဟင်းများထဲမှတစ်မျိုးတည်းကိုသာ သေချာစွာအရသာထည့်ပါ</a:t>
            </a:r>
            <a:endParaRPr lang="en-US" altLang="ja-JP" sz="14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800" b="1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Pyidaungsu" pitchFamily="34" charset="0"/>
                <a:ea typeface="HG丸ｺﾞｼｯｸM-PRO" panose="020F0600000000000000" pitchFamily="34" charset="-128"/>
              </a:rPr>
              <a:t>・いい温度で食べる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Pyidaungsu" pitchFamily="34" charset="0"/>
                <a:ea typeface="HG丸ｺﾞｼｯｸM-PRO" panose="020F0600000000000000" pitchFamily="34" charset="-128"/>
              </a:rPr>
              <a:t>　</a:t>
            </a: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温かい料理は温かいうちに、冷たい料理は冷たいうち</a:t>
            </a:r>
            <a:endParaRPr lang="en-US" altLang="ja-JP" sz="1200">
              <a:latin typeface="Pyidaungsu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latin typeface="Pyidaungsu" pitchFamily="34" charset="0"/>
                <a:ea typeface="HG丸ｺﾞｼｯｸM-PRO" panose="020F0600000000000000" pitchFamily="34" charset="-128"/>
              </a:rPr>
              <a:t>　に食べると満足します</a:t>
            </a:r>
            <a:endParaRPr lang="my-MM" altLang="ja-JP" sz="1200"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ja-JP" altLang="ja-JP" sz="1400" b="1">
                <a:solidFill>
                  <a:schemeClr val="accent2"/>
                </a:solidFill>
                <a:latin typeface="Pyidaungsu" pitchFamily="34" charset="0"/>
              </a:rPr>
              <a:t>・</a:t>
            </a:r>
            <a:r>
              <a:rPr lang="my-MM" altLang="ja-JP" sz="1400" b="1">
                <a:solidFill>
                  <a:schemeClr val="accent2"/>
                </a:solidFill>
                <a:latin typeface="Pyidaungsu" pitchFamily="34" charset="0"/>
              </a:rPr>
              <a:t>ကောင်းမွန်သောအပူချိန်တွင်စားခြင်း</a:t>
            </a:r>
            <a:endParaRPr lang="ja-JP" altLang="ja-JP" sz="1400">
              <a:solidFill>
                <a:schemeClr val="accent2"/>
              </a:solidFill>
              <a:latin typeface="Pyidaungsu" pitchFamily="34" charset="0"/>
            </a:endParaRPr>
          </a:p>
          <a:p>
            <a:pPr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my-MM" altLang="ja-JP" sz="1400">
                <a:latin typeface="Pyidaungsu" pitchFamily="34" charset="0"/>
              </a:rPr>
              <a:t>  ပူနွေးသောအစားအစာအားပူသည့်အချိန်တွင်၊ အေးသောအစားအစာအားအေးသည့်အချိန်တွင်  စားသုံးလျှင် စိတ်ကျေနပ်မှုရမည်</a:t>
            </a:r>
            <a:endParaRPr lang="ja-JP" altLang="ja-JP" sz="1400">
              <a:latin typeface="Pyidaungsu" pitchFamily="34" charset="0"/>
            </a:endParaRPr>
          </a:p>
        </p:txBody>
      </p:sp>
      <p:sp>
        <p:nvSpPr>
          <p:cNvPr id="8197" name="スライド番号プレースホルダー 1">
            <a:extLst>
              <a:ext uri="{FF2B5EF4-FFF2-40B4-BE49-F238E27FC236}">
                <a16:creationId xmlns:a16="http://schemas.microsoft.com/office/drawing/2014/main" id="{52FB69A7-48F8-9B98-6934-40B89D0E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604375"/>
            <a:ext cx="142875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641B6B-AEBF-EA4B-B97E-B2DD2C531A85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ja-JP" sz="1400"/>
          </a:p>
        </p:txBody>
      </p:sp>
      <p:pic>
        <p:nvPicPr>
          <p:cNvPr id="8198" name="Picture 15">
            <a:extLst>
              <a:ext uri="{FF2B5EF4-FFF2-40B4-BE49-F238E27FC236}">
                <a16:creationId xmlns:a16="http://schemas.microsoft.com/office/drawing/2014/main" id="{13665F46-BECD-C36E-A3DF-01D1F788C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フッター プレースホルダー 1">
            <a:extLst>
              <a:ext uri="{FF2B5EF4-FFF2-40B4-BE49-F238E27FC236}">
                <a16:creationId xmlns:a16="http://schemas.microsoft.com/office/drawing/2014/main" id="{EE952B1E-0BBC-9215-C1BF-8B256A24F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9502775"/>
            <a:ext cx="217170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200"/>
              <a:t>4. </a:t>
            </a:r>
            <a:r>
              <a:rPr lang="ja-JP" altLang="en-US" sz="1200"/>
              <a:t>糖尿病の食事療法</a:t>
            </a:r>
            <a:endParaRPr lang="my-MM" altLang="ja-JP" sz="1200"/>
          </a:p>
          <a:p>
            <a:pPr>
              <a:spcBef>
                <a:spcPct val="0"/>
              </a:spcBef>
              <a:buFontTx/>
              <a:buNone/>
            </a:pPr>
            <a:r>
              <a:rPr lang="my-MM" altLang="ja-JP" sz="800">
                <a:latin typeface="Pyidaungsu" pitchFamily="34" charset="0"/>
              </a:rPr>
              <a:t>၄.ဆီးချိုရောဂါအားအစားအသောက်ဖြင့်ကုသနည်း</a:t>
            </a:r>
            <a:endParaRPr lang="en-US" altLang="ja-JP" sz="800">
              <a:latin typeface="Pyidaungsu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D7C16D9-DC88-8103-768B-98E1C67632B5}"/>
              </a:ext>
            </a:extLst>
          </p:cNvPr>
          <p:cNvSpPr txBox="1"/>
          <p:nvPr/>
        </p:nvSpPr>
        <p:spPr>
          <a:xfrm>
            <a:off x="5357813" y="28575"/>
            <a:ext cx="9017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pic>
        <p:nvPicPr>
          <p:cNvPr id="8201" name="図 1">
            <a:extLst>
              <a:ext uri="{FF2B5EF4-FFF2-40B4-BE49-F238E27FC236}">
                <a16:creationId xmlns:a16="http://schemas.microsoft.com/office/drawing/2014/main" id="{EB510935-AAC1-66FB-5834-A221F5A9E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863" flipH="1">
            <a:off x="5749925" y="1531938"/>
            <a:ext cx="3397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981C36-0694-4D18-95B6-3A7B10769E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7CFFD4-7FBE-4E2F-8E7B-6057152D3E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5344</TotalTime>
  <Words>1543</Words>
  <Application>Microsoft Macintosh PowerPoint</Application>
  <PresentationFormat>ユーザー設定</PresentationFormat>
  <Paragraphs>120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Times New Roman</vt:lpstr>
      <vt:lpstr>ＭＳ Ｐゴシック</vt:lpstr>
      <vt:lpstr>Arial</vt:lpstr>
      <vt:lpstr>Calibri</vt:lpstr>
      <vt:lpstr>Pyidaungsu</vt:lpstr>
      <vt:lpstr>HG丸ｺﾞｼｯｸM-PRO</vt:lpstr>
      <vt:lpstr>Century</vt:lpstr>
      <vt:lpstr>標準デザイン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NEC-PCuser</dc:creator>
  <cp:lastModifiedBy>稲垣 典子</cp:lastModifiedBy>
  <cp:revision>125</cp:revision>
  <cp:lastPrinted>2022-02-24T05:56:24Z</cp:lastPrinted>
  <dcterms:created xsi:type="dcterms:W3CDTF">2003-10-17T06:00:37Z</dcterms:created>
  <dcterms:modified xsi:type="dcterms:W3CDTF">2022-10-06T08:02:47Z</dcterms:modified>
</cp:coreProperties>
</file>