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docx" ContentType="application/vnd.openxmlformats-officedocument.wordprocessingml.documen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5" r:id="rId2"/>
    <p:sldId id="268" r:id="rId3"/>
    <p:sldId id="267" r:id="rId4"/>
    <p:sldId id="269" r:id="rId5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26D"/>
    <a:srgbClr val="FF00FF"/>
    <a:srgbClr val="FFFFFF"/>
    <a:srgbClr val="4676B5"/>
    <a:srgbClr val="CCECFF"/>
    <a:srgbClr val="0000FF"/>
    <a:srgbClr val="FF0066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08"/>
    <p:restoredTop sz="94665"/>
  </p:normalViewPr>
  <p:slideViewPr>
    <p:cSldViewPr>
      <p:cViewPr>
        <p:scale>
          <a:sx n="100" d="100"/>
          <a:sy n="100" d="100"/>
        </p:scale>
        <p:origin x="-486" y="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/>
          <a:lstStyle>
            <a:lvl1pPr algn="r">
              <a:defRPr sz="1200"/>
            </a:lvl1pPr>
          </a:lstStyle>
          <a:p>
            <a:fld id="{E445A1AE-5561-42EE-A458-C4931407F6D6}" type="datetimeFigureOut">
              <a:rPr kumimoji="1" lang="ja-JP" altLang="en-US" smtClean="0"/>
              <a:pPr/>
              <a:t>2022/7/13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241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08" tIns="45554" rIns="91108" bIns="4555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108" tIns="45554" rIns="91108" bIns="4555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 anchor="b"/>
          <a:lstStyle>
            <a:lvl1pPr algn="r">
              <a:defRPr sz="1200"/>
            </a:lvl1pPr>
          </a:lstStyle>
          <a:p>
            <a:fld id="{7915F86C-3DB1-4F6B-BA14-3104AA8BDD8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85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5F86C-3DB1-4F6B-BA14-3104AA8BDD8A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2308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5F86C-3DB1-4F6B-BA14-3104AA8BDD8A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7105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1AD4-E4E6-0744-BB3A-2E4E3C7C5E50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5. </a:t>
            </a:r>
            <a:r>
              <a:rPr kumimoji="1" lang="ja-JP" altLang="en-US"/>
              <a:t>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76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D456-6EB5-FC46-8F83-104608152E9F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5. </a:t>
            </a:r>
            <a:r>
              <a:rPr kumimoji="1" lang="ja-JP" altLang="en-US"/>
              <a:t>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1789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43B91-C193-A547-A6BF-9EEF374CEACD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5. </a:t>
            </a:r>
            <a:r>
              <a:rPr kumimoji="1" lang="ja-JP" altLang="en-US"/>
              <a:t>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10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D239-EE2D-814C-B6D0-6432AD8FE246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5. </a:t>
            </a:r>
            <a:r>
              <a:rPr kumimoji="1" lang="ja-JP" altLang="en-US"/>
              <a:t>糖尿病の運動療法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61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6615-E102-534F-8920-2EFC40826858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5. </a:t>
            </a:r>
            <a:r>
              <a:rPr kumimoji="1" lang="ja-JP" altLang="en-US"/>
              <a:t>糖尿病の運動療法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347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8ED80-76B1-C841-847E-8E890CEC9DAB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5. </a:t>
            </a:r>
            <a:r>
              <a:rPr kumimoji="1" lang="ja-JP" altLang="en-US"/>
              <a:t>糖尿病の運動療法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68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1333F-6B97-4245-8FB0-09E33B0B9A2B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5. </a:t>
            </a:r>
            <a:r>
              <a:rPr kumimoji="1" lang="ja-JP" altLang="en-US"/>
              <a:t>糖尿病の運動療法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686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6C66-8140-364A-9940-5CEF71F457CB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5. </a:t>
            </a:r>
            <a:r>
              <a:rPr kumimoji="1" lang="ja-JP" altLang="en-US"/>
              <a:t>糖尿病の運動療法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941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F494E-1E65-274C-AC9C-8BCA81276696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5. </a:t>
            </a:r>
            <a:r>
              <a:rPr kumimoji="1" lang="ja-JP" altLang="en-US"/>
              <a:t>糖尿病の運動療法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071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01F8-E37B-4E46-B90F-91DFFBD60EE6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5. </a:t>
            </a:r>
            <a:r>
              <a:rPr kumimoji="1" lang="ja-JP" altLang="en-US"/>
              <a:t>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7486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521D4-6578-B245-A621-FDB57069978E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5. </a:t>
            </a:r>
            <a:r>
              <a:rPr kumimoji="1" lang="ja-JP" altLang="en-US"/>
              <a:t>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76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48C1C-3E72-E049-B107-2B734C771678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5. </a:t>
            </a:r>
            <a:r>
              <a:rPr kumimoji="1" lang="ja-JP" altLang="en-US"/>
              <a:t>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751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1.wmf"/><Relationship Id="rId7" Type="http://schemas.openxmlformats.org/officeDocument/2006/relationships/package" Target="../embeddings/Microsoft_Word_Document.docx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package" Target="../embeddings/Microsoft_Word_Document.docx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1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7" Type="http://schemas.openxmlformats.org/officeDocument/2006/relationships/image" Target="../media/image16.png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 txBox="1">
            <a:spLocks/>
          </p:cNvSpPr>
          <p:nvPr/>
        </p:nvSpPr>
        <p:spPr>
          <a:xfrm>
            <a:off x="426951" y="0"/>
            <a:ext cx="6132004" cy="154184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ja-JP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1299" y="934608"/>
            <a:ext cx="6963308" cy="7146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solidFill>
                  <a:schemeClr val="accent1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</a:t>
            </a:r>
            <a:r>
              <a:rPr lang="ja-JP" altLang="en-US" sz="1400" b="1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糖尿病の人が運動を</a:t>
            </a:r>
            <a:r>
              <a:rPr kumimoji="1" lang="ja-JP" altLang="en-US" sz="1400" b="1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続けると、</a:t>
            </a:r>
            <a:endParaRPr kumimoji="1" lang="en-US" altLang="ja-JP" sz="1400" b="1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400" b="1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</a:t>
            </a:r>
            <a:r>
              <a:rPr kumimoji="1" lang="ja-JP" altLang="en-US" sz="1400" b="1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こんないいことがあります</a:t>
            </a:r>
            <a:endParaRPr kumimoji="1" lang="en-US" altLang="ja-JP" sz="1400" b="1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2500"/>
              </a:lnSpc>
            </a:pPr>
            <a:r>
              <a:rPr lang="ja-JP" altLang="en-US" sz="1400" b="1" dirty="0">
                <a:solidFill>
                  <a:schemeClr val="accent1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 </a:t>
            </a:r>
            <a:r>
              <a:rPr lang="my-MM" altLang="ja-JP" sz="1400" b="1" dirty="0">
                <a:latin typeface="Pyidaungsu" pitchFamily="34" charset="0"/>
                <a:cs typeface="Pyidaungsu" pitchFamily="34" charset="0"/>
              </a:rPr>
              <a:t>ဆီးချိုရောဂါသည်များအားကစားဆက်လုပ်လျှင်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2500"/>
              </a:lnSpc>
            </a:pPr>
            <a:r>
              <a:rPr lang="my-MM" altLang="ja-JP" sz="1400" b="1" dirty="0">
                <a:latin typeface="Pyidaungsu" pitchFamily="34" charset="0"/>
                <a:cs typeface="Pyidaungsu" pitchFamily="34" charset="0"/>
              </a:rPr>
              <a:t>   အောက်ပါကောင်းသောအချက်များရနိုင်သည်</a:t>
            </a:r>
            <a:endParaRPr kumimoji="1" lang="en-US" altLang="ja-JP" sz="1400" b="1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lang="en-US" altLang="ja-JP" b="1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4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・血糖値が下がる</a:t>
            </a:r>
            <a:endParaRPr lang="en-US" altLang="ja-JP" sz="600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</a:t>
            </a:r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ブドウ糖をエネルギーとして使います。</a:t>
            </a:r>
            <a:endParaRPr lang="en-US" altLang="ja-JP" sz="12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血糖値が高くなる食べた後１～</a:t>
            </a:r>
            <a:r>
              <a:rPr lang="en-US" altLang="ja-JP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2</a:t>
            </a:r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時間に運動するといいです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。</a:t>
            </a:r>
            <a:endParaRPr lang="my-MM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1800"/>
              </a:lnSpc>
            </a:pPr>
            <a:r>
              <a:rPr lang="ja-JP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・</a:t>
            </a:r>
            <a:r>
              <a:rPr lang="my-MM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သွေးတွင်းသကြားဓာတ်ပါဝင်မှုကိန်းကျခြင်း</a:t>
            </a:r>
            <a:endParaRPr lang="ja-JP" altLang="ja-JP" sz="1000" dirty="0">
              <a:solidFill>
                <a:srgbClr val="4676B5"/>
              </a:solidFill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1800"/>
              </a:lnSpc>
            </a:pPr>
            <a:r>
              <a:rPr lang="my-MM" altLang="ja-JP" sz="1000">
                <a:latin typeface="Pyidaungsu" pitchFamily="34" charset="0"/>
                <a:cs typeface="Pyidaungsu" pitchFamily="34" charset="0"/>
              </a:rPr>
              <a:t>     </a:t>
            </a: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ဂလူးကို့စ်အားစွမ်းအင်အဖြစ်အသုံးပြုသည်။</a:t>
            </a:r>
            <a:endParaRPr lang="ja-JP" altLang="ja-JP" sz="1000" dirty="0"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18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    သကြားဓာတ်ပါဝင်မှုကိန်းမြင့်လာသည့်အစာစားပြီးနောက် ၁ - ၂နာရီအတွင်း အားကစားလုပ်လျှင်ကောင်းသည်။</a:t>
            </a:r>
            <a:endParaRPr lang="en-US" altLang="ja-JP" sz="10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1800"/>
              </a:lnSpc>
            </a:pPr>
            <a:endParaRPr lang="en-US" altLang="ja-JP" sz="8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lang="en-US" altLang="ja-JP" sz="8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4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・血糖値が下がりやすいからだをつくる</a:t>
            </a:r>
            <a:endParaRPr lang="en-US" altLang="ja-JP" sz="600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</a:t>
            </a:r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筋肉が糖を取り込みます。</a:t>
            </a:r>
            <a:endParaRPr lang="my-MM" altLang="ja-JP" sz="12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1800"/>
              </a:lnSpc>
            </a:pPr>
            <a:r>
              <a:rPr lang="ja-JP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・</a:t>
            </a:r>
            <a:r>
              <a:rPr lang="my-MM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သကြားဓာတ်ပါဝင်မှုကိန်းကျလွယ်သည့်ခန္ဓာကိုယ်ကိုတည်ဆောက်ခြင်း</a:t>
            </a:r>
            <a:endParaRPr lang="ja-JP" altLang="ja-JP" sz="1000" dirty="0">
              <a:solidFill>
                <a:srgbClr val="4676B5"/>
              </a:solidFill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18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     ကြွက်သားများကသကြားဓာတ်ကိုယူဆောင်သွားပေးသည်။</a:t>
            </a:r>
            <a:endParaRPr lang="en-US" altLang="ja-JP" sz="10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8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　　　</a:t>
            </a:r>
            <a:endParaRPr lang="en-US" altLang="ja-JP" sz="8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lang="en-US" altLang="ja-JP" sz="8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4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・体重が減る</a:t>
            </a:r>
            <a:endParaRPr lang="en-US" altLang="ja-JP" sz="600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</a:t>
            </a:r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エネルギーを使うので体重が減ります。</a:t>
            </a:r>
            <a:endParaRPr lang="my-MM" altLang="ja-JP" sz="12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1800"/>
              </a:lnSpc>
            </a:pPr>
            <a:r>
              <a:rPr lang="ja-JP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・</a:t>
            </a:r>
            <a:r>
              <a:rPr lang="my-MM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ကိုယ်အလေးချိန်ကျခြင်း</a:t>
            </a:r>
            <a:endParaRPr lang="ja-JP" altLang="ja-JP" sz="1000" dirty="0">
              <a:solidFill>
                <a:srgbClr val="4676B5"/>
              </a:solidFill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18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     စွမ်းအင်ကိုအသုံးပြုသောကြောင့်ကိုယ်အလေးချိန်ကျသည်။</a:t>
            </a:r>
            <a:endParaRPr lang="en-US" altLang="ja-JP" sz="10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lang="en-US" altLang="ja-JP" sz="8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lang="en-US" altLang="ja-JP" sz="8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4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・心肺機能が高まる</a:t>
            </a:r>
            <a:endParaRPr lang="en-US" altLang="ja-JP" sz="600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</a:t>
            </a:r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血液の流れがよくなります。</a:t>
            </a:r>
            <a:endParaRPr lang="en-US" altLang="ja-JP" sz="12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血圧が下がります。</a:t>
            </a:r>
            <a:endParaRPr lang="en-US" altLang="ja-JP" sz="12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血圧が下がると合併症になりにくくなります。</a:t>
            </a:r>
            <a:endParaRPr lang="en-US" altLang="ja-JP" sz="5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1800"/>
              </a:lnSpc>
            </a:pPr>
            <a:r>
              <a:rPr lang="ja-JP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・</a:t>
            </a:r>
            <a:r>
              <a:rPr lang="my-MM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နှလုံးနှင့်အဆုတ်၏လုပ်ဆောင်မှုကိုအားကောင်းစေခြင်း</a:t>
            </a:r>
            <a:endParaRPr lang="ja-JP" altLang="ja-JP" sz="1000" dirty="0">
              <a:solidFill>
                <a:srgbClr val="4676B5"/>
              </a:solidFill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18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    သွေးလည်ပတ်မှုကောင်းလာမည်။</a:t>
            </a:r>
            <a:endParaRPr lang="ja-JP" altLang="ja-JP" sz="1000" dirty="0"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18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    သွေးဖိအားကျမည်။</a:t>
            </a:r>
            <a:endParaRPr lang="ja-JP" altLang="ja-JP" sz="1000" dirty="0"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18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    သွေးဖိအားကျလျှင် နောက်ဆက်တွဲရောဂါများအဖြစ်မလွယ်ပါ။</a:t>
            </a:r>
            <a:endParaRPr lang="en-US" altLang="ja-JP" sz="10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sp>
        <p:nvSpPr>
          <p:cNvPr id="16" name="円/楕円 15"/>
          <p:cNvSpPr/>
          <p:nvPr/>
        </p:nvSpPr>
        <p:spPr>
          <a:xfrm>
            <a:off x="229489" y="204713"/>
            <a:ext cx="6408712" cy="726222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5. </a:t>
            </a:r>
            <a:r>
              <a:rPr lang="ja-JP" altLang="en-US" sz="16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糖尿病の運動療法</a:t>
            </a:r>
            <a:endParaRPr lang="my-MM" altLang="ja-JP" sz="16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/>
            <a:r>
              <a:rPr lang="my-MM" altLang="ja-JP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၅. ဆီးချိုရောဂါအား အားကစားဖြင့်ကုသနည်း</a:t>
            </a:r>
            <a:endParaRPr lang="ja-JP" altLang="ja-JP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728" y="4355976"/>
            <a:ext cx="1080897" cy="974228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032" y="1106483"/>
            <a:ext cx="3071241" cy="1305277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042" y="5508104"/>
            <a:ext cx="936756" cy="1070578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pic>
        <p:nvPicPr>
          <p:cNvPr id="12" name="Picture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18798" y="20768"/>
            <a:ext cx="438807" cy="432539"/>
          </a:xfrm>
          <a:prstGeom prst="rect">
            <a:avLst/>
          </a:prstGeom>
        </p:spPr>
      </p:pic>
      <p:graphicFrame>
        <p:nvGraphicFramePr>
          <p:cNvPr id="9" name="オブジェクト 8">
            <a:extLst>
              <a:ext uri="{FF2B5EF4-FFF2-40B4-BE49-F238E27FC236}">
                <a16:creationId xmlns:a16="http://schemas.microsoft.com/office/drawing/2014/main" id="{F795CD2E-A21A-B646-9694-AAA42EDCE4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6306585"/>
              </p:ext>
            </p:extLst>
          </p:nvPr>
        </p:nvGraphicFramePr>
        <p:xfrm>
          <a:off x="600075" y="4446270"/>
          <a:ext cx="5657850" cy="251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書" r:id="rId7" imgW="5143500" imgH="228600" progId="Word.Document.12">
                  <p:embed/>
                </p:oleObj>
              </mc:Choice>
              <mc:Fallback>
                <p:oleObj name="文書" r:id="rId7" imgW="5143500" imgH="228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0075" y="4446270"/>
                        <a:ext cx="5657850" cy="2514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CEB3C3F-FD18-CA4C-A225-AB944D865526}"/>
              </a:ext>
            </a:extLst>
          </p:cNvPr>
          <p:cNvSpPr txBox="1"/>
          <p:nvPr/>
        </p:nvSpPr>
        <p:spPr>
          <a:xfrm>
            <a:off x="5357248" y="28144"/>
            <a:ext cx="902811" cy="5257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chemeClr val="bg1">
                    <a:lumMod val="50000"/>
                  </a:schemeClr>
                </a:solidFill>
              </a:rPr>
              <a:t>日本語版</a:t>
            </a:r>
            <a:endParaRPr kumimoji="1" lang="en-US" altLang="ja-JP" sz="14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ts val="1700"/>
              </a:lnSpc>
            </a:pPr>
            <a:r>
              <a:rPr kumimoji="1" lang="my-MM" altLang="ja-JP" sz="1100" dirty="0">
                <a:solidFill>
                  <a:schemeClr val="bg1">
                    <a:lumMod val="50000"/>
                  </a:schemeClr>
                </a:solidFill>
              </a:rPr>
              <a:t>န်မာဘာသာ</a:t>
            </a:r>
            <a:endParaRPr kumimoji="1" lang="ja-JP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FC7450A-77A8-5248-B26C-2C8E9D4CB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8685967"/>
            <a:ext cx="2171700" cy="486833"/>
          </a:xfrm>
        </p:spPr>
        <p:txBody>
          <a:bodyPr/>
          <a:lstStyle/>
          <a:p>
            <a:r>
              <a:rPr kumimoji="1" lang="en-US" altLang="ja-JP" sz="1100" dirty="0"/>
              <a:t>5. </a:t>
            </a:r>
            <a:r>
              <a:rPr kumimoji="1" lang="ja-JP" altLang="en-US" sz="1100" dirty="0"/>
              <a:t>糖尿病の運動療法</a:t>
            </a:r>
            <a:endParaRPr kumimoji="1" lang="my-MM" altLang="ja-JP" sz="1100" dirty="0"/>
          </a:p>
          <a:p>
            <a:r>
              <a:rPr lang="my-MM" altLang="ja-JP" sz="800" b="1" dirty="0">
                <a:latin typeface="Pyidaungsu" pitchFamily="34" charset="0"/>
                <a:cs typeface="Pyidaungsu" pitchFamily="34" charset="0"/>
              </a:rPr>
              <a:t>၅. ဆီးချိုရောဂါအား အားကစားဖြင့်ကုသနည်း</a:t>
            </a:r>
            <a:endParaRPr lang="ja-JP" altLang="ja-JP" sz="8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78854" y="4532434"/>
            <a:ext cx="5180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my-MM" altLang="ja-JP" sz="500" dirty="0">
                <a:latin typeface="Pyidaungsu" pitchFamily="34" charset="0"/>
                <a:cs typeface="Pyidaungsu" pitchFamily="34" charset="0"/>
              </a:rPr>
              <a:t>ကြွက်သား</a:t>
            </a:r>
            <a:endParaRPr kumimoji="1" lang="en-US" altLang="ja-JP" sz="500" dirty="0">
              <a:latin typeface="Pyidaungsu" pitchFamily="34" charset="0"/>
              <a:cs typeface="Pyidaungsu" pitchFamily="34" charset="0"/>
            </a:endParaRPr>
          </a:p>
          <a:p>
            <a:endParaRPr kumimoji="1" lang="ja-JP" altLang="en-US" sz="5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17971" y="4552127"/>
            <a:ext cx="51807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my-MM" altLang="ja-JP" sz="500" dirty="0">
                <a:latin typeface="Pyidaungsu" pitchFamily="34" charset="0"/>
                <a:cs typeface="Pyidaungsu" pitchFamily="34" charset="0"/>
              </a:rPr>
              <a:t>သွေးကြော</a:t>
            </a:r>
            <a:endParaRPr kumimoji="1" lang="ja-JP" altLang="en-US" sz="5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02966" y="5338827"/>
            <a:ext cx="51807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my-MM" altLang="ja-JP" sz="500" dirty="0">
                <a:latin typeface="Pyidaungsu" pitchFamily="34" charset="0"/>
                <a:cs typeface="Pyidaungsu" pitchFamily="34" charset="0"/>
              </a:rPr>
              <a:t>ဂလူးကို့စ်</a:t>
            </a:r>
            <a:endParaRPr kumimoji="1" lang="ja-JP" altLang="en-US" sz="5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67755" y="1973091"/>
            <a:ext cx="92870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altLang="ja-JP" sz="500" dirty="0">
                <a:solidFill>
                  <a:srgbClr val="00F26D"/>
                </a:solidFill>
                <a:latin typeface="Pyidaungsu" pitchFamily="34" charset="0"/>
                <a:cs typeface="Pyidaungsu" pitchFamily="34" charset="0"/>
              </a:rPr>
              <a:t>အစားစားပြီးနောက် </a:t>
            </a:r>
          </a:p>
          <a:p>
            <a:r>
              <a:rPr lang="my-MM" altLang="ja-JP" sz="500" dirty="0">
                <a:solidFill>
                  <a:srgbClr val="00F26D"/>
                </a:solidFill>
                <a:latin typeface="Pyidaungsu" pitchFamily="34" charset="0"/>
                <a:cs typeface="Pyidaungsu" pitchFamily="34" charset="0"/>
              </a:rPr>
              <a:t>အားကစားလုပ်သောအခါ</a:t>
            </a:r>
            <a:endParaRPr lang="ja-JP" altLang="en-US" sz="500" dirty="0">
              <a:solidFill>
                <a:srgbClr val="00F26D"/>
              </a:solidFill>
              <a:latin typeface="Pyidaungsu" pitchFamily="34" charset="0"/>
              <a:cs typeface="Pyidaungsu" pitchFamily="34" charset="0"/>
            </a:endParaRPr>
          </a:p>
          <a:p>
            <a:endParaRPr kumimoji="1" lang="ja-JP" altLang="en-US" sz="500" dirty="0">
              <a:solidFill>
                <a:srgbClr val="00F26D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331075" y="1360152"/>
            <a:ext cx="1053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my-MM" altLang="ja-JP" sz="500" dirty="0">
                <a:solidFill>
                  <a:srgbClr val="FF00FF"/>
                </a:solidFill>
                <a:latin typeface="Pyidaungsu" pitchFamily="34" charset="0"/>
                <a:cs typeface="Pyidaungsu" pitchFamily="34" charset="0"/>
              </a:rPr>
              <a:t>အစားစားပြီးနောက် </a:t>
            </a:r>
          </a:p>
          <a:p>
            <a:r>
              <a:rPr lang="my-MM" altLang="ja-JP" sz="500" dirty="0">
                <a:solidFill>
                  <a:srgbClr val="FF00FF"/>
                </a:solidFill>
                <a:latin typeface="Pyidaungsu" pitchFamily="34" charset="0"/>
                <a:cs typeface="Pyidaungsu" pitchFamily="34" charset="0"/>
              </a:rPr>
              <a:t>အားကစားမလုပ်သောအခါ</a:t>
            </a:r>
            <a:endParaRPr kumimoji="1" lang="ja-JP" altLang="en-US" sz="500" dirty="0">
              <a:solidFill>
                <a:srgbClr val="FF00FF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58315" y="941403"/>
            <a:ext cx="8830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my-MM" altLang="ja-JP" sz="500" dirty="0">
                <a:solidFill>
                  <a:schemeClr val="accent2">
                    <a:lumMod val="75000"/>
                  </a:schemeClr>
                </a:solidFill>
                <a:latin typeface="Pyidaungsu" pitchFamily="34" charset="0"/>
                <a:cs typeface="Pyidaungsu" pitchFamily="34" charset="0"/>
              </a:rPr>
              <a:t>အားကစားလုပ်ခြငး၏</a:t>
            </a:r>
          </a:p>
          <a:p>
            <a:r>
              <a:rPr lang="my-MM" altLang="ja-JP" sz="500" dirty="0">
                <a:solidFill>
                  <a:schemeClr val="accent2">
                    <a:lumMod val="75000"/>
                  </a:schemeClr>
                </a:solidFill>
                <a:latin typeface="Pyidaungsu" pitchFamily="34" charset="0"/>
                <a:cs typeface="Pyidaungsu" pitchFamily="34" charset="0"/>
              </a:rPr>
              <a:t>ကြီးမားရောအကျိုးကျေးဇူး</a:t>
            </a:r>
            <a:endParaRPr kumimoji="1" lang="ja-JP" altLang="en-US" sz="500" dirty="0">
              <a:solidFill>
                <a:schemeClr val="accent2">
                  <a:lumMod val="75000"/>
                </a:schemeClr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4CA0FD58-290C-4484-B0E3-88187C247B61}"/>
              </a:ext>
            </a:extLst>
          </p:cNvPr>
          <p:cNvSpPr txBox="1"/>
          <p:nvPr/>
        </p:nvSpPr>
        <p:spPr>
          <a:xfrm>
            <a:off x="4255814" y="4164099"/>
            <a:ext cx="51807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dirty="0">
                <a:latin typeface="Pyidaungsu" pitchFamily="34" charset="0"/>
                <a:cs typeface="Pyidaungsu" pitchFamily="34" charset="0"/>
              </a:rPr>
              <a:t>glycogen</a:t>
            </a:r>
            <a:endParaRPr kumimoji="1" lang="ja-JP" altLang="en-US" sz="700" dirty="0">
              <a:latin typeface="Pyidaungsu" pitchFamily="34" charset="0"/>
              <a:cs typeface="Pyidaungsu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900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 txBox="1">
            <a:spLocks/>
          </p:cNvSpPr>
          <p:nvPr/>
        </p:nvSpPr>
        <p:spPr>
          <a:xfrm>
            <a:off x="426951" y="0"/>
            <a:ext cx="6132004" cy="154184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ja-JP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1299" y="539552"/>
            <a:ext cx="6963308" cy="3120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sz="8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4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・善玉コレステロールが増える</a:t>
            </a:r>
            <a:endParaRPr lang="en-US" altLang="ja-JP" sz="600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</a:t>
            </a:r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動脈硬化になりにくくなります。</a:t>
            </a:r>
            <a:endParaRPr lang="en-US" altLang="ja-JP" sz="5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1800"/>
              </a:lnSpc>
            </a:pPr>
            <a:r>
              <a:rPr lang="ja-JP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・</a:t>
            </a:r>
            <a:r>
              <a:rPr lang="my-MM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ကောင်းသောကိုလက်စထရောဓာတ်များမည</a:t>
            </a: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်</a:t>
            </a:r>
            <a:endParaRPr lang="ja-JP" altLang="ja-JP" sz="1000" dirty="0"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18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     သွေးကြောကျဉ်းခြင်းအဖြစ်မလွယ်ပါ။</a:t>
            </a:r>
            <a:endParaRPr lang="ja-JP" altLang="ja-JP" sz="1000" dirty="0">
              <a:latin typeface="Pyidaungsu" pitchFamily="34" charset="0"/>
              <a:cs typeface="Pyidaungsu" pitchFamily="34" charset="0"/>
            </a:endParaRPr>
          </a:p>
          <a:p>
            <a:endParaRPr lang="en-US" altLang="ja-JP" sz="8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lang="en-US" altLang="ja-JP" sz="8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4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・</a:t>
            </a:r>
            <a:r>
              <a:rPr lang="ja-JP" altLang="en-US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ほかにも</a:t>
            </a:r>
            <a:endParaRPr lang="en-US" altLang="ja-JP" sz="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</a:t>
            </a:r>
            <a:r>
              <a:rPr lang="ja-JP" altLang="en-US" sz="12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筋肉</a:t>
            </a:r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がつきます。</a:t>
            </a:r>
            <a:endParaRPr lang="en-US" altLang="ja-JP" sz="12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</a:t>
            </a:r>
            <a:r>
              <a:rPr lang="ja-JP" altLang="en-US" sz="12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骨が丈夫</a:t>
            </a:r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になります。</a:t>
            </a:r>
            <a:endParaRPr lang="en-US" altLang="ja-JP" sz="12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</a:t>
            </a:r>
            <a:r>
              <a:rPr lang="ja-JP" altLang="en-US" sz="12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ストレス</a:t>
            </a:r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が減ります。</a:t>
            </a:r>
            <a:endParaRPr lang="my-MM" altLang="ja-JP" sz="12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1800"/>
              </a:lnSpc>
            </a:pPr>
            <a:r>
              <a:rPr lang="ja-JP" altLang="ja-JP" sz="1000" dirty="0">
                <a:latin typeface="Pyidaungsu" pitchFamily="34" charset="0"/>
                <a:cs typeface="Pyidaungsu" pitchFamily="34" charset="0"/>
              </a:rPr>
              <a:t>・</a:t>
            </a: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အခြား</a:t>
            </a:r>
            <a:endParaRPr lang="ja-JP" altLang="ja-JP" sz="1000" dirty="0"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18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    </a:t>
            </a:r>
            <a:r>
              <a:rPr lang="my-MM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ကြွက်သား</a:t>
            </a: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တတ်မည်။</a:t>
            </a:r>
            <a:endParaRPr lang="ja-JP" altLang="ja-JP" sz="1000" dirty="0"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18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    </a:t>
            </a:r>
            <a:r>
              <a:rPr lang="my-MM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အရိုးသန်မာ</a:t>
            </a: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မည်။</a:t>
            </a:r>
            <a:endParaRPr lang="ja-JP" altLang="ja-JP" sz="1000" dirty="0"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1800"/>
              </a:lnSpc>
            </a:pPr>
            <a:r>
              <a:rPr lang="my-MM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     စိတ်ဖိစီးမှု</a:t>
            </a: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လျော့ကျမည်။</a:t>
            </a:r>
            <a:r>
              <a:rPr lang="ja-JP" altLang="en-US" sz="10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</a:t>
            </a:r>
            <a:endParaRPr lang="en-US" altLang="ja-JP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sp>
        <p:nvSpPr>
          <p:cNvPr id="6" name="雲形吹き出し 5"/>
          <p:cNvSpPr/>
          <p:nvPr/>
        </p:nvSpPr>
        <p:spPr>
          <a:xfrm>
            <a:off x="321886" y="3626614"/>
            <a:ext cx="2341966" cy="1378785"/>
          </a:xfrm>
          <a:prstGeom prst="cloudCallout">
            <a:avLst>
              <a:gd name="adj1" fmla="val 60025"/>
              <a:gd name="adj2" fmla="val 19417"/>
            </a:avLst>
          </a:prstGeom>
          <a:solidFill>
            <a:srgbClr val="FFFFC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1</a:t>
            </a:r>
            <a:r>
              <a:rPr kumimoji="1" lang="ja-JP" altLang="en-US" sz="12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回</a:t>
            </a:r>
            <a:r>
              <a:rPr kumimoji="1" lang="en-US" altLang="ja-JP" sz="12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20</a:t>
            </a:r>
            <a:r>
              <a:rPr kumimoji="1" lang="ja-JP" altLang="en-US" sz="12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分～</a:t>
            </a:r>
            <a:r>
              <a:rPr kumimoji="1" lang="en-US" altLang="ja-JP" sz="12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60</a:t>
            </a:r>
            <a:r>
              <a:rPr kumimoji="1" lang="ja-JP" altLang="en-US" sz="12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分</a:t>
            </a:r>
            <a:endParaRPr kumimoji="1" lang="en-US" altLang="ja-JP" sz="12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週</a:t>
            </a:r>
            <a:r>
              <a:rPr kumimoji="1" lang="en-US" altLang="ja-JP" sz="12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3〜5</a:t>
            </a:r>
            <a:r>
              <a:rPr kumimoji="1" lang="ja-JP" altLang="en-US" sz="12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回</a:t>
            </a:r>
            <a:endParaRPr kumimoji="1" lang="my-MM" altLang="ja-JP" sz="12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algn="ctr">
              <a:lnSpc>
                <a:spcPts val="1800"/>
              </a:lnSpc>
            </a:pPr>
            <a:r>
              <a:rPr lang="my-MM" altLang="ja-JP" sz="10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၁ကြိမ် မိနစ် ၂၀ - ၆၀</a:t>
            </a:r>
            <a:endParaRPr lang="ja-JP" altLang="ja-JP" sz="10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algn="ctr">
              <a:lnSpc>
                <a:spcPts val="1800"/>
              </a:lnSpc>
            </a:pPr>
            <a:r>
              <a:rPr lang="my-MM" altLang="ja-JP" sz="10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တစ်ပတ်လျှင် ၃- ၅ ကြိမ်</a:t>
            </a:r>
            <a:endParaRPr kumimoji="1" lang="ja-JP" altLang="en-US" sz="10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8" name="雲形吹き出し 7"/>
          <p:cNvSpPr/>
          <p:nvPr/>
        </p:nvSpPr>
        <p:spPr>
          <a:xfrm>
            <a:off x="3971956" y="1547664"/>
            <a:ext cx="2769412" cy="2297055"/>
          </a:xfrm>
          <a:prstGeom prst="cloudCallout">
            <a:avLst>
              <a:gd name="adj1" fmla="val -55845"/>
              <a:gd name="adj2" fmla="val 42518"/>
            </a:avLst>
          </a:prstGeom>
          <a:solidFill>
            <a:srgbClr val="FFFFC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無理なく！楽しく！</a:t>
            </a:r>
            <a:endParaRPr kumimoji="1" lang="en-US" altLang="ja-JP" sz="12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続けることが</a:t>
            </a:r>
            <a:endParaRPr lang="en-US" altLang="ja-JP" sz="12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大切です★</a:t>
            </a:r>
            <a:endParaRPr lang="my-MM" altLang="ja-JP" sz="12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algn="ctr">
              <a:lnSpc>
                <a:spcPts val="1800"/>
              </a:lnSpc>
            </a:pPr>
            <a:r>
              <a:rPr lang="my-MM" altLang="ja-JP" sz="10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အတင်းအကျပ်မဟုတ်ဘဲ</a:t>
            </a:r>
            <a:r>
              <a:rPr lang="ja-JP" altLang="ja-JP" sz="10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！</a:t>
            </a:r>
            <a:r>
              <a:rPr lang="my-MM" altLang="ja-JP" sz="10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ပျော်ပျော်ရွှင်ရွင်ဖြင့်</a:t>
            </a:r>
            <a:r>
              <a:rPr lang="ja-JP" altLang="ja-JP" sz="10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！</a:t>
            </a:r>
            <a:r>
              <a:rPr lang="my-MM" altLang="ja-JP" sz="10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ဆက်လုပ်ခြင်းသည်</a:t>
            </a:r>
            <a:endParaRPr lang="ja-JP" altLang="ja-JP" sz="10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algn="ctr">
              <a:lnSpc>
                <a:spcPts val="1800"/>
              </a:lnSpc>
            </a:pPr>
            <a:r>
              <a:rPr lang="my-MM" altLang="ja-JP" sz="10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အရေးကြီးသည်</a:t>
            </a:r>
            <a:r>
              <a:rPr lang="ja-JP" altLang="ja-JP" sz="10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★</a:t>
            </a: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438" y="3467111"/>
            <a:ext cx="1368290" cy="1221360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  <p:pic>
        <p:nvPicPr>
          <p:cNvPr id="12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18798" y="20768"/>
            <a:ext cx="438807" cy="432539"/>
          </a:xfrm>
          <a:prstGeom prst="rect">
            <a:avLst/>
          </a:prstGeom>
        </p:spPr>
      </p:pic>
      <p:graphicFrame>
        <p:nvGraphicFramePr>
          <p:cNvPr id="9" name="オブジェクト 8">
            <a:extLst>
              <a:ext uri="{FF2B5EF4-FFF2-40B4-BE49-F238E27FC236}">
                <a16:creationId xmlns:a16="http://schemas.microsoft.com/office/drawing/2014/main" id="{F795CD2E-A21A-B646-9694-AAA42EDCE4E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7250" y="4457700"/>
          <a:ext cx="51435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書" r:id="rId5" imgW="5143500" imgH="228600" progId="Word.Document.12">
                  <p:embed/>
                </p:oleObj>
              </mc:Choice>
              <mc:Fallback>
                <p:oleObj name="文書" r:id="rId5" imgW="5143500" imgH="228600" progId="Word.Document.12">
                  <p:embed/>
                  <p:pic>
                    <p:nvPicPr>
                      <p:cNvPr id="9" name="オブジェクト 8">
                        <a:extLst>
                          <a:ext uri="{FF2B5EF4-FFF2-40B4-BE49-F238E27FC236}">
                            <a16:creationId xmlns:a16="http://schemas.microsoft.com/office/drawing/2014/main" id="{F795CD2E-A21A-B646-9694-AAA42EDCE4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7250" y="4457700"/>
                        <a:ext cx="5143500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CEB3C3F-FD18-CA4C-A225-AB944D865526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FC7450A-77A8-5248-B26C-2C8E9D4CB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8685967"/>
            <a:ext cx="2171700" cy="486833"/>
          </a:xfrm>
        </p:spPr>
        <p:txBody>
          <a:bodyPr/>
          <a:lstStyle/>
          <a:p>
            <a:r>
              <a:rPr kumimoji="1" lang="en-US" altLang="ja-JP" sz="1100" dirty="0"/>
              <a:t>5. </a:t>
            </a:r>
            <a:r>
              <a:rPr kumimoji="1" lang="ja-JP" altLang="en-US" sz="1100" dirty="0"/>
              <a:t>糖尿病の運動療法</a:t>
            </a:r>
            <a:endParaRPr kumimoji="1" lang="my-MM" altLang="ja-JP" sz="1100" dirty="0"/>
          </a:p>
          <a:p>
            <a:r>
              <a:rPr lang="my-MM" altLang="ja-JP" sz="800" b="1" dirty="0">
                <a:latin typeface="Pyidaungsu" pitchFamily="34" charset="0"/>
                <a:cs typeface="Pyidaungsu" pitchFamily="34" charset="0"/>
              </a:rPr>
              <a:t>၅. ဆီးချိုရောဂါအား အားကစားဖြင့်ကုသနည်း</a:t>
            </a:r>
            <a:endParaRPr lang="ja-JP" altLang="ja-JP" sz="800" dirty="0">
              <a:latin typeface="Pyidaungsu" pitchFamily="34" charset="0"/>
              <a:cs typeface="Pyidaungsu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20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44624" y="395536"/>
            <a:ext cx="6589347" cy="5135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solidFill>
                  <a:schemeClr val="accent1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</a:t>
            </a:r>
            <a:r>
              <a:rPr lang="ja-JP" altLang="en-US" sz="1400" b="1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糖尿病にいい運動</a:t>
            </a:r>
            <a:endParaRPr lang="en-US" altLang="ja-JP" sz="1400" b="1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2300"/>
              </a:lnSpc>
            </a:pPr>
            <a:r>
              <a:rPr lang="ja-JP" altLang="ja-JP" sz="1400" b="1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★</a:t>
            </a:r>
            <a:r>
              <a:rPr lang="my-MM" altLang="ja-JP" sz="1400" b="1" dirty="0">
                <a:latin typeface="Pyidaungsu" pitchFamily="34" charset="0"/>
                <a:cs typeface="Pyidaungsu" pitchFamily="34" charset="0"/>
              </a:rPr>
              <a:t>ဆီးချိုရောဂါအတွက်ကောင်းသောအားကစား</a:t>
            </a:r>
            <a:endParaRPr lang="en-US" altLang="ja-JP" sz="1400" b="1" dirty="0"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2300"/>
              </a:lnSpc>
            </a:pPr>
            <a:endParaRPr lang="en-US" altLang="ja-JP" sz="1400" b="1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  有酸素運動や筋力トレーニングを組みわせるのがいいです</a:t>
            </a:r>
            <a:endParaRPr lang="en-US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1800"/>
              </a:lnSpc>
            </a:pPr>
            <a:r>
              <a:rPr lang="my-MM" altLang="ja-JP" sz="1100" dirty="0">
                <a:latin typeface="Pyidaungsu" pitchFamily="34" charset="0"/>
                <a:cs typeface="Pyidaungsu" pitchFamily="34" charset="0"/>
              </a:rPr>
              <a:t>သွေးထဲသို့အောက်ဆီဂျင်ပိုရောက်စေသည့်အားကစားနှင့်ကာယလေ့ကျင့်ခြင်းတို့အားပေါင်းစပ်ခြင်းကကောင်းပါသည်။</a:t>
            </a:r>
            <a:endParaRPr kumimoji="1" lang="en-US" altLang="ja-JP" sz="1100" b="1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kumimoji="1" lang="ja-JP" altLang="en-US" b="1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・</a:t>
            </a:r>
            <a:r>
              <a:rPr kumimoji="1" lang="ja-JP" altLang="en-US" sz="1400" b="1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有酸素運動　→　</a:t>
            </a:r>
            <a:r>
              <a:rPr kumimoji="1" lang="ja-JP" altLang="en-US" sz="1200" b="1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息を止めないで話しながらできる強さ</a:t>
            </a:r>
            <a:r>
              <a:rPr lang="ja-JP" altLang="en-US" sz="1200" b="1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の</a:t>
            </a:r>
            <a:r>
              <a:rPr kumimoji="1" lang="ja-JP" altLang="en-US" sz="1200" b="1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運動</a:t>
            </a:r>
            <a:endParaRPr kumimoji="1" lang="my-MM" altLang="ja-JP" sz="1200" b="1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2100"/>
              </a:lnSpc>
            </a:pPr>
            <a:r>
              <a:rPr lang="ja-JP" altLang="ja-JP" sz="1100" b="1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・</a:t>
            </a:r>
            <a:r>
              <a:rPr lang="my-MM" altLang="ja-JP" sz="1100" b="1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သွေးထဲသို့အောက်ဆီဂျင်ပိုရောက်စေသည့်အားကစား</a:t>
            </a:r>
            <a:r>
              <a:rPr lang="ja-JP" altLang="ja-JP" sz="1100" b="1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→</a:t>
            </a:r>
            <a:r>
              <a:rPr lang="my-MM" altLang="ja-JP" sz="1100" b="1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အသက်ရှူမရပ်ဘဲစကားပြောရင်းဖြင့်လုပ်နိုင်သည့်အားကစား</a:t>
            </a:r>
            <a:endParaRPr lang="ja-JP" altLang="ja-JP" sz="1100" dirty="0">
              <a:solidFill>
                <a:srgbClr val="4676B5"/>
              </a:solidFill>
              <a:latin typeface="Pyidaungsu" pitchFamily="34" charset="0"/>
              <a:cs typeface="Pyidaungsu" pitchFamily="34" charset="0"/>
            </a:endParaRPr>
          </a:p>
          <a:p>
            <a:endParaRPr kumimoji="1" lang="en-US" altLang="ja-JP" sz="1600" b="1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lang="en-US" altLang="ja-JP" sz="1600" b="1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kumimoji="1" lang="en-US" altLang="ja-JP" sz="1600" b="1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kumimoji="1" lang="en-US" altLang="ja-JP" sz="1600" b="1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lang="en-US" altLang="ja-JP" sz="1600" b="1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kumimoji="1" lang="en-US" altLang="ja-JP" sz="1600" b="1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lang="en-US" altLang="ja-JP" b="1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kumimoji="1" lang="en-US" altLang="ja-JP" b="1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lang="en-US" altLang="ja-JP" b="1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kumimoji="1" lang="en-US" altLang="ja-JP" b="1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b="1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・</a:t>
            </a:r>
            <a:r>
              <a:rPr lang="ja-JP" altLang="en-US" sz="1600" b="1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筋力トレーニング　→　</a:t>
            </a:r>
            <a:r>
              <a:rPr lang="ja-JP" altLang="en-US" sz="1400" b="1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筋力・筋肉量が増える運動</a:t>
            </a:r>
            <a:endParaRPr lang="en-US" altLang="ja-JP" sz="1400" b="1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2100"/>
              </a:lnSpc>
            </a:pPr>
            <a:r>
              <a:rPr lang="ja-JP" altLang="ja-JP" sz="1100" b="1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・</a:t>
            </a:r>
            <a:r>
              <a:rPr lang="my-MM" altLang="ja-JP" sz="1100" b="1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ကာယလေ့ကျင့်ခြင်း</a:t>
            </a:r>
            <a:r>
              <a:rPr lang="ja-JP" altLang="ja-JP" sz="1100" b="1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→</a:t>
            </a:r>
            <a:r>
              <a:rPr lang="my-MM" altLang="ja-JP" sz="1100" b="1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ကာယ၊ ကြွက်သားပမာဏ တိုးတတ်လာစေသောအားကစား</a:t>
            </a:r>
            <a:endParaRPr kumimoji="1" lang="ja-JP" altLang="en-US" sz="1100" b="1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sp>
        <p:nvSpPr>
          <p:cNvPr id="18" name="六角形 17"/>
          <p:cNvSpPr/>
          <p:nvPr/>
        </p:nvSpPr>
        <p:spPr>
          <a:xfrm>
            <a:off x="132731" y="3020442"/>
            <a:ext cx="2564041" cy="1325888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 anchorCtr="0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ウォーキングや</a:t>
            </a:r>
            <a:endParaRPr kumimoji="1" lang="en-US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ゆっくりのジョギング</a:t>
            </a:r>
            <a:endParaRPr lang="my-MM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>
              <a:lnSpc>
                <a:spcPts val="2000"/>
              </a:lnSpc>
            </a:pPr>
            <a:r>
              <a:rPr lang="my-MM" altLang="ja-JP" sz="10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လမ်းလျှောက်ခြင်း နှင့်</a:t>
            </a:r>
            <a:endParaRPr lang="ja-JP" altLang="ja-JP" sz="10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algn="ctr">
              <a:lnSpc>
                <a:spcPts val="2000"/>
              </a:lnSpc>
            </a:pPr>
            <a:r>
              <a:rPr lang="my-MM" altLang="ja-JP" sz="10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ဖြည်းညှင်းစွာပြေးခြင်း</a:t>
            </a:r>
            <a:endParaRPr lang="ja-JP" altLang="ja-JP" sz="10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19" name="六角形 18"/>
          <p:cNvSpPr/>
          <p:nvPr/>
        </p:nvSpPr>
        <p:spPr>
          <a:xfrm>
            <a:off x="4597227" y="3039768"/>
            <a:ext cx="2144141" cy="1289312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 anchorCtr="0"/>
          <a:lstStyle/>
          <a:p>
            <a:r>
              <a:rPr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水泳</a:t>
            </a:r>
            <a:endParaRPr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水中ウォーク</a:t>
            </a:r>
            <a:endParaRPr lang="my-MM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2000"/>
              </a:lnSpc>
            </a:pPr>
            <a:r>
              <a:rPr lang="my-MM" altLang="ja-JP" sz="10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ရေကူးခြင်း</a:t>
            </a:r>
            <a:endParaRPr lang="ja-JP" altLang="ja-JP" sz="10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2000"/>
              </a:lnSpc>
            </a:pPr>
            <a:r>
              <a:rPr lang="my-MM" altLang="ja-JP" sz="10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ရေထဲလမ်းလျှောက်ခြင်း</a:t>
            </a:r>
            <a:endParaRPr lang="ja-JP" altLang="ja-JP" sz="10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0" name="六角形 19"/>
          <p:cNvSpPr/>
          <p:nvPr/>
        </p:nvSpPr>
        <p:spPr>
          <a:xfrm>
            <a:off x="2696772" y="3020442"/>
            <a:ext cx="1900455" cy="1308638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 anchorCtr="0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ラジオ体操</a:t>
            </a:r>
            <a:endParaRPr lang="my-MM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>
              <a:lnSpc>
                <a:spcPts val="2000"/>
              </a:lnSpc>
            </a:pPr>
            <a:r>
              <a:rPr lang="my-MM" altLang="ja-JP" sz="10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ရေဒီယိုဖွင့်ကာ ကိုယ်လက်လှုပ်ရှားခြင်း</a:t>
            </a:r>
            <a:endParaRPr lang="ja-JP" altLang="ja-JP" sz="10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947" y="3582687"/>
            <a:ext cx="858754" cy="917305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831" y="2351624"/>
            <a:ext cx="762271" cy="728887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339" y="2195736"/>
            <a:ext cx="936822" cy="884775"/>
          </a:xfrm>
          <a:prstGeom prst="rect">
            <a:avLst/>
          </a:prstGeom>
        </p:spPr>
      </p:pic>
      <p:sp>
        <p:nvSpPr>
          <p:cNvPr id="23" name="六角形 22"/>
          <p:cNvSpPr/>
          <p:nvPr/>
        </p:nvSpPr>
        <p:spPr>
          <a:xfrm>
            <a:off x="1024985" y="5450421"/>
            <a:ext cx="2412020" cy="1308638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 anchorCtr="0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椅子につかまって</a:t>
            </a:r>
            <a:endParaRPr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スクワット</a:t>
            </a:r>
            <a:endParaRPr lang="en-US" altLang="ja-JP" sz="10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algn="ctr">
              <a:lnSpc>
                <a:spcPts val="2000"/>
              </a:lnSpc>
            </a:pPr>
            <a:r>
              <a:rPr lang="my-MM" altLang="ja-JP" sz="10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ထိုင်ခုံအားကိုင်ပြီး</a:t>
            </a:r>
            <a:endParaRPr lang="ja-JP" altLang="ja-JP" sz="10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algn="ctr">
              <a:lnSpc>
                <a:spcPts val="2000"/>
              </a:lnSpc>
            </a:pPr>
            <a:r>
              <a:rPr lang="my-MM" altLang="ja-JP" sz="10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ထိုင်ထလုပ်ခြင်း</a:t>
            </a:r>
            <a:endParaRPr lang="ja-JP" altLang="ja-JP" sz="10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7" name="六角形 26"/>
          <p:cNvSpPr/>
          <p:nvPr/>
        </p:nvSpPr>
        <p:spPr>
          <a:xfrm>
            <a:off x="3465252" y="5444049"/>
            <a:ext cx="2412020" cy="1308638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 anchorCtr="0"/>
          <a:lstStyle/>
          <a:p>
            <a:pPr algn="ctr"/>
            <a:r>
              <a:rPr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ふくらはぎの</a:t>
            </a:r>
            <a:endParaRPr lang="en-US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筋肉トレーニング</a:t>
            </a:r>
            <a:endParaRPr lang="my-MM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>
              <a:lnSpc>
                <a:spcPts val="2000"/>
              </a:lnSpc>
            </a:pPr>
            <a:r>
              <a:rPr lang="my-MM" altLang="ja-JP" sz="10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ခြေသလုံး၏</a:t>
            </a:r>
            <a:endParaRPr lang="ja-JP" altLang="ja-JP" sz="10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algn="ctr">
              <a:lnSpc>
                <a:spcPts val="2000"/>
              </a:lnSpc>
            </a:pPr>
            <a:r>
              <a:rPr lang="my-MM" altLang="ja-JP" sz="10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ကြွက်သားလေ့ကျင့်ခြင်း</a:t>
            </a:r>
            <a:endParaRPr lang="ja-JP" altLang="ja-JP" sz="10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5087517" y="8549663"/>
            <a:ext cx="1600200" cy="486833"/>
          </a:xfrm>
        </p:spPr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3</a:t>
            </a:fld>
            <a:endParaRPr kumimoji="1" lang="ja-JP" altLang="en-US" dirty="0"/>
          </a:p>
        </p:txBody>
      </p:sp>
      <p:pic>
        <p:nvPicPr>
          <p:cNvPr id="21" name="Picture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08905" y="52063"/>
            <a:ext cx="438807" cy="43253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DFA91A4-FA2F-A441-8886-45D5960643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282" y="5509922"/>
            <a:ext cx="787386" cy="113499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6F5B927-6864-5A4C-90FE-799BCBE420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015" y="5364088"/>
            <a:ext cx="591373" cy="1481304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A9C53EE-BEC6-B14C-92E9-12CC5CFF65DD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7" name="フッター プレースホルダー 6">
            <a:extLst>
              <a:ext uri="{FF2B5EF4-FFF2-40B4-BE49-F238E27FC236}">
                <a16:creationId xmlns:a16="http://schemas.microsoft.com/office/drawing/2014/main" id="{0034DF88-ED12-F643-BAE4-B378403AC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8667819"/>
            <a:ext cx="2171700" cy="486833"/>
          </a:xfrm>
        </p:spPr>
        <p:txBody>
          <a:bodyPr/>
          <a:lstStyle/>
          <a:p>
            <a:r>
              <a:rPr kumimoji="1" lang="en-US" altLang="ja-JP" sz="1100" dirty="0"/>
              <a:t>5. </a:t>
            </a:r>
            <a:r>
              <a:rPr kumimoji="1" lang="ja-JP" altLang="en-US" sz="1100" dirty="0"/>
              <a:t>糖尿病の運動療法</a:t>
            </a:r>
            <a:endParaRPr kumimoji="1" lang="my-MM" altLang="ja-JP" sz="1100" dirty="0"/>
          </a:p>
          <a:p>
            <a:r>
              <a:rPr lang="my-MM" altLang="ja-JP" sz="800" b="1" dirty="0">
                <a:latin typeface="Pyidaungsu" pitchFamily="34" charset="0"/>
                <a:cs typeface="Pyidaungsu" pitchFamily="34" charset="0"/>
              </a:rPr>
              <a:t>၅. ဆီးချိုရောဂါအား အားကစားဖြင့်ကုသနည်း</a:t>
            </a:r>
            <a:endParaRPr lang="ja-JP" altLang="ja-JP" sz="800" dirty="0">
              <a:latin typeface="Pyidaungsu" pitchFamily="34" charset="0"/>
              <a:cs typeface="Pyidaungsu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976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-103440" y="364531"/>
            <a:ext cx="4236095" cy="679077"/>
          </a:xfrm>
          <a:noFill/>
        </p:spPr>
        <p:txBody>
          <a:bodyPr>
            <a:normAutofit fontScale="90000"/>
          </a:bodyPr>
          <a:lstStyle/>
          <a:p>
            <a:pPr algn="l">
              <a:lnSpc>
                <a:spcPts val="2500"/>
              </a:lnSpc>
            </a:pPr>
            <a:r>
              <a:rPr lang="ja-JP" altLang="en-US" sz="1600" b="1" dirty="0">
                <a:solidFill>
                  <a:schemeClr val="accent1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       ★</a:t>
            </a:r>
            <a:r>
              <a:rPr lang="ja-JP" altLang="en-US" sz="1600" b="1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運動をする時に気を付けること</a:t>
            </a:r>
            <a:br>
              <a:rPr lang="my-MM" altLang="ja-JP" sz="1800" b="1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</a:br>
            <a:r>
              <a:rPr lang="my-MM" altLang="ja-JP" sz="1800" b="1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      </a:t>
            </a:r>
            <a:r>
              <a:rPr lang="ja-JP" altLang="ja-JP" sz="1600" b="1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★</a:t>
            </a:r>
            <a:r>
              <a:rPr lang="my-MM" altLang="ja-JP" sz="1600" b="1" dirty="0">
                <a:latin typeface="Pyidaungsu" pitchFamily="34" charset="0"/>
                <a:cs typeface="Pyidaungsu" pitchFamily="34" charset="0"/>
              </a:rPr>
              <a:t>အားကစားလုပ်ရာတွင်သတိထားရန်အချက်များ</a:t>
            </a:r>
            <a:endParaRPr kumimoji="1" lang="ja-JP" altLang="en-US" sz="1600" b="1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sp>
        <p:nvSpPr>
          <p:cNvPr id="4" name="Rectangle 101"/>
          <p:cNvSpPr>
            <a:spLocks noGrp="1" noChangeArrowheads="1"/>
          </p:cNvSpPr>
          <p:nvPr>
            <p:ph idx="1"/>
          </p:nvPr>
        </p:nvSpPr>
        <p:spPr bwMode="auto">
          <a:xfrm>
            <a:off x="6281" y="1115616"/>
            <a:ext cx="6484902" cy="727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ja-JP" altLang="en-US" sz="1400" dirty="0">
                <a:solidFill>
                  <a:srgbClr val="1C256A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　</a:t>
            </a:r>
            <a:r>
              <a:rPr lang="ja-JP" altLang="en-US" sz="14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・はじめる前に検査を受けます</a:t>
            </a:r>
            <a:endParaRPr lang="en-US" altLang="ja-JP" sz="1400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0" indent="0">
              <a:buNone/>
            </a:pPr>
            <a:r>
              <a:rPr lang="ja-JP" altLang="en-US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       </a:t>
            </a:r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合併症がある人、血糖値がよくない人は運動をしない方がいい</a:t>
            </a:r>
            <a:endParaRPr lang="en-US" altLang="ja-JP" sz="12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0" indent="0">
              <a:buNone/>
            </a:pPr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　時があります。</a:t>
            </a:r>
            <a:endParaRPr lang="my-MM" altLang="ja-JP" sz="12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0" indent="0">
              <a:lnSpc>
                <a:spcPts val="2000"/>
              </a:lnSpc>
              <a:buNone/>
            </a:pPr>
            <a:r>
              <a:rPr lang="my-MM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      </a:t>
            </a:r>
            <a:r>
              <a:rPr lang="ja-JP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・</a:t>
            </a:r>
            <a:r>
              <a:rPr lang="my-MM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မစတင်မီစစ်ဆေးမှုကိုလက်ခံရမည်</a:t>
            </a:r>
            <a:endParaRPr lang="ja-JP" altLang="ja-JP" sz="1000" dirty="0">
              <a:solidFill>
                <a:srgbClr val="4676B5"/>
              </a:solidFill>
              <a:latin typeface="Pyidaungsu" pitchFamily="34" charset="0"/>
              <a:cs typeface="Pyidaungsu" pitchFamily="34" charset="0"/>
            </a:endParaRPr>
          </a:p>
          <a:p>
            <a:pPr marL="0" indent="0">
              <a:lnSpc>
                <a:spcPts val="2000"/>
              </a:lnSpc>
              <a:buNone/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          နောက်ဆက်တွဲရောဂါရှိနေသူ၊သကြားဓာတ်ပါဝင်မှုကိန်းမကောင်းသောသူသည်        </a:t>
            </a:r>
          </a:p>
          <a:p>
            <a:pPr marL="0" indent="0">
              <a:lnSpc>
                <a:spcPts val="2000"/>
              </a:lnSpc>
              <a:buNone/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       အားကစားမလုပ်ခြင်းကကောင်း</a:t>
            </a:r>
            <a:endParaRPr lang="en-US" altLang="ja-JP" sz="1000" dirty="0">
              <a:latin typeface="Pyidaungsu" pitchFamily="34" charset="0"/>
              <a:cs typeface="Pyidaungsu" pitchFamily="34" charset="0"/>
            </a:endParaRPr>
          </a:p>
          <a:p>
            <a:pPr marL="0" indent="0">
              <a:lnSpc>
                <a:spcPts val="2000"/>
              </a:lnSpc>
              <a:buNone/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သည့်အခါမျိုးလည်းရှိသည်။</a:t>
            </a:r>
            <a:endParaRPr lang="en-US" altLang="ja-JP" sz="10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0" indent="0">
              <a:buNone/>
            </a:pPr>
            <a:r>
              <a:rPr lang="ja-JP" altLang="en-US" sz="18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</a:t>
            </a:r>
            <a:r>
              <a:rPr lang="ja-JP" altLang="en-US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・準備体操・整理体操をします　</a:t>
            </a:r>
            <a:r>
              <a:rPr lang="ja-JP" altLang="en-US" sz="14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</a:t>
            </a:r>
            <a:endParaRPr lang="en-US" altLang="ja-JP" sz="1400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0" indent="0">
              <a:buNone/>
            </a:pP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</a:t>
            </a:r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けがを防ぎましょう。</a:t>
            </a:r>
            <a:endParaRPr lang="my-MM" altLang="ja-JP" sz="12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0" indent="0">
              <a:lnSpc>
                <a:spcPts val="2000"/>
              </a:lnSpc>
              <a:buNone/>
            </a:pPr>
            <a:r>
              <a:rPr lang="my-MM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       </a:t>
            </a:r>
            <a:r>
              <a:rPr lang="ja-JP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・</a:t>
            </a:r>
            <a:r>
              <a:rPr lang="my-MM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အကြိုလေကျင့်ခန်း၊ အကြောလျော့ခြင်းကိုလုပ်မည်</a:t>
            </a:r>
            <a:endParaRPr lang="ja-JP" altLang="ja-JP" sz="1000" dirty="0">
              <a:solidFill>
                <a:srgbClr val="4676B5"/>
              </a:solidFill>
              <a:latin typeface="Pyidaungsu" pitchFamily="34" charset="0"/>
              <a:cs typeface="Pyidaungsu" pitchFamily="34" charset="0"/>
            </a:endParaRPr>
          </a:p>
          <a:p>
            <a:pPr marL="0" indent="0">
              <a:lnSpc>
                <a:spcPts val="2000"/>
              </a:lnSpc>
              <a:buNone/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           ထိခိုက်ဒဏ်ရာမရအောင်ကာကွယ်ရန်။</a:t>
            </a:r>
            <a:endParaRPr lang="ja-JP" altLang="en-US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0" indent="0">
              <a:buNone/>
            </a:pPr>
            <a:r>
              <a:rPr lang="ja-JP" altLang="en-US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　</a:t>
            </a:r>
            <a:r>
              <a:rPr lang="ja-JP" altLang="en-US" sz="14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・無理をしない </a:t>
            </a:r>
            <a:endParaRPr lang="en-US" altLang="ja-JP" sz="1400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0" indent="0">
              <a:buNone/>
            </a:pPr>
            <a:r>
              <a:rPr lang="ja-JP" altLang="en-US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  </a:t>
            </a:r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からだの調子がよくないときは休みましょう</a:t>
            </a:r>
            <a:r>
              <a:rPr lang="en-US" altLang="ja-JP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</a:t>
            </a:r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。</a:t>
            </a:r>
            <a:r>
              <a:rPr lang="en-US" altLang="ja-JP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</a:t>
            </a:r>
            <a:endParaRPr lang="my-MM" altLang="ja-JP" sz="12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0" indent="0">
              <a:lnSpc>
                <a:spcPts val="2000"/>
              </a:lnSpc>
              <a:buNone/>
            </a:pPr>
            <a:r>
              <a:rPr lang="my-MM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       </a:t>
            </a:r>
            <a:r>
              <a:rPr lang="ja-JP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・</a:t>
            </a:r>
            <a:r>
              <a:rPr lang="my-MM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အတင်းအကျပ်မလုပ်ခြင်း</a:t>
            </a:r>
            <a:endParaRPr lang="ja-JP" altLang="ja-JP" sz="1000" dirty="0">
              <a:solidFill>
                <a:srgbClr val="4676B5"/>
              </a:solidFill>
              <a:latin typeface="Pyidaungsu" pitchFamily="34" charset="0"/>
              <a:cs typeface="Pyidaungsu" pitchFamily="34" charset="0"/>
            </a:endParaRPr>
          </a:p>
          <a:p>
            <a:pPr marL="0" indent="0">
              <a:lnSpc>
                <a:spcPts val="2000"/>
              </a:lnSpc>
              <a:buNone/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           ခန္ဓာကိုယ်အခြေအနေမကောင်းသောအခါ နားရန်။</a:t>
            </a:r>
            <a:endParaRPr lang="ja-JP" altLang="en-US" sz="10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0" indent="0">
              <a:buNone/>
            </a:pPr>
            <a:r>
              <a:rPr lang="ja-JP" altLang="en-US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　</a:t>
            </a:r>
            <a:r>
              <a:rPr lang="ja-JP" altLang="en-US" sz="14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・水分補をとり、太陽の光（紫外線）</a:t>
            </a:r>
            <a:endParaRPr lang="en-US" altLang="ja-JP" sz="1400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0" indent="0">
              <a:buNone/>
            </a:pPr>
            <a:r>
              <a:rPr lang="en-US" altLang="ja-JP" sz="14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      </a:t>
            </a:r>
            <a:r>
              <a:rPr lang="ja-JP" altLang="en-US" sz="14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の対策もしっかりしましょう</a:t>
            </a:r>
          </a:p>
          <a:p>
            <a:pPr marL="0" indent="0">
              <a:buNone/>
            </a:pPr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  夏はとくに気をつけましょう。</a:t>
            </a:r>
            <a:endParaRPr lang="my-MM" altLang="ja-JP" sz="12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0" indent="0">
              <a:lnSpc>
                <a:spcPts val="2000"/>
              </a:lnSpc>
              <a:buNone/>
            </a:pPr>
            <a:r>
              <a:rPr lang="my-MM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       </a:t>
            </a:r>
            <a:r>
              <a:rPr lang="ja-JP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・</a:t>
            </a:r>
            <a:r>
              <a:rPr lang="my-MM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ရေဓာတ်ဖြည့်တင်းပြီး နေအလင်းရောင်(ခရမ်းလွန်ရောင်ခြည်)</a:t>
            </a:r>
            <a:endParaRPr lang="ja-JP" altLang="ja-JP" sz="1000" dirty="0">
              <a:solidFill>
                <a:srgbClr val="4676B5"/>
              </a:solidFill>
              <a:latin typeface="Pyidaungsu" pitchFamily="34" charset="0"/>
              <a:cs typeface="Pyidaungsu" pitchFamily="34" charset="0"/>
            </a:endParaRPr>
          </a:p>
          <a:p>
            <a:pPr marL="0" indent="0">
              <a:lnSpc>
                <a:spcPts val="2000"/>
              </a:lnSpc>
              <a:buNone/>
            </a:pPr>
            <a:r>
              <a:rPr lang="my-MM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            မှ ကာကွယ်ခြင်းကိုသေချာစွာလုပ်ဆောင်ရန် </a:t>
            </a:r>
          </a:p>
          <a:p>
            <a:pPr marL="0" indent="0">
              <a:lnSpc>
                <a:spcPts val="2000"/>
              </a:lnSpc>
              <a:buNone/>
            </a:pPr>
            <a:r>
              <a:rPr lang="my-MM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  </a:t>
            </a: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      အထူးသဖြင့် နွေရာသီတွင်သတိထားပါ။ 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</a:t>
            </a:r>
            <a:endParaRPr lang="en-US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0" indent="0">
              <a:buNone/>
            </a:pPr>
            <a:r>
              <a:rPr lang="ja-JP" altLang="en-US" sz="1800" dirty="0">
                <a:solidFill>
                  <a:srgbClr val="0000FF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</a:t>
            </a:r>
            <a:r>
              <a:rPr lang="ja-JP" altLang="en-US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</a:t>
            </a:r>
            <a:r>
              <a:rPr lang="ja-JP" altLang="en-US" sz="14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・糖尿病の薬を使っている人は低血糖に気をつけましょう</a:t>
            </a:r>
          </a:p>
          <a:p>
            <a:pPr marL="0" indent="0">
              <a:buNone/>
            </a:pPr>
            <a:r>
              <a:rPr lang="ja-JP" altLang="en-US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  </a:t>
            </a:r>
            <a:r>
              <a:rPr lang="ja-JP" altLang="en-US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血糖自己測定や補食など、低血糖にならないように準備しましょう。</a:t>
            </a:r>
            <a:endParaRPr lang="my-MM" altLang="ja-JP" sz="12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0" indent="0">
              <a:lnSpc>
                <a:spcPts val="2000"/>
              </a:lnSpc>
              <a:buNone/>
            </a:pPr>
            <a:r>
              <a:rPr lang="my-MM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       </a:t>
            </a:r>
            <a:r>
              <a:rPr lang="ja-JP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・</a:t>
            </a:r>
            <a:r>
              <a:rPr lang="my-MM" altLang="ja-JP" sz="10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ဆီးချိုရောဂါဆေးသုံးစွဲနေသူသည် ဆီးချိုကျခြင်းအားသတိထားရန်</a:t>
            </a:r>
            <a:endParaRPr lang="ja-JP" altLang="ja-JP" sz="1000" dirty="0">
              <a:solidFill>
                <a:srgbClr val="4676B5"/>
              </a:solidFill>
              <a:latin typeface="Pyidaungsu" pitchFamily="34" charset="0"/>
              <a:cs typeface="Pyidaungsu" pitchFamily="34" charset="0"/>
            </a:endParaRPr>
          </a:p>
          <a:p>
            <a:pPr marL="0" indent="0">
              <a:lnSpc>
                <a:spcPts val="2000"/>
              </a:lnSpc>
              <a:buNone/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           မိမိဘာသာသကြားဓာတ်တိုင်းတာခြင်းနှင့် ဖြည့်စွက်စားသောက်ခြင်းစသည် ဆီးချိုကျခြင်းမဖြစ်စေရန်    </a:t>
            </a:r>
            <a:r>
              <a:rPr lang="en-US" altLang="ja-JP" sz="1000" dirty="0">
                <a:latin typeface="Pyidaungsu" pitchFamily="34" charset="0"/>
                <a:cs typeface="Pyidaungsu" pitchFamily="34" charset="0"/>
              </a:rPr>
              <a:t> </a:t>
            </a:r>
          </a:p>
          <a:p>
            <a:pPr marL="0" indent="0">
              <a:lnSpc>
                <a:spcPts val="2000"/>
              </a:lnSpc>
              <a:buNone/>
            </a:pPr>
            <a:r>
              <a:rPr lang="en-US" altLang="ja-JP" sz="1000" dirty="0">
                <a:latin typeface="Pyidaungsu" pitchFamily="34" charset="0"/>
                <a:cs typeface="Pyidaungsu" pitchFamily="34" charset="0"/>
              </a:rPr>
              <a:t>            </a:t>
            </a: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ကြိုတင်ပြင်ဆင်ထားရန်။</a:t>
            </a:r>
            <a:endParaRPr lang="ja-JP" altLang="ja-JP" sz="1000" dirty="0">
              <a:latin typeface="Pyidaungsu" pitchFamily="34" charset="0"/>
              <a:cs typeface="Pyidaungsu" pitchFamily="34" charset="0"/>
            </a:endParaRPr>
          </a:p>
        </p:txBody>
      </p:sp>
      <p:pic>
        <p:nvPicPr>
          <p:cNvPr id="39" name="図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021" y="539552"/>
            <a:ext cx="1109223" cy="851596"/>
          </a:xfrm>
          <a:prstGeom prst="rect">
            <a:avLst/>
          </a:prstGeom>
        </p:spPr>
      </p:pic>
      <p:pic>
        <p:nvPicPr>
          <p:cNvPr id="40" name="図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080" y="3582228"/>
            <a:ext cx="956338" cy="728639"/>
          </a:xfrm>
          <a:prstGeom prst="rect">
            <a:avLst/>
          </a:prstGeom>
        </p:spPr>
      </p:pic>
      <p:pic>
        <p:nvPicPr>
          <p:cNvPr id="41" name="図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259" y="3623643"/>
            <a:ext cx="810255" cy="804341"/>
          </a:xfrm>
          <a:prstGeom prst="rect">
            <a:avLst/>
          </a:prstGeom>
        </p:spPr>
      </p:pic>
      <p:pic>
        <p:nvPicPr>
          <p:cNvPr id="42" name="図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381" y="5431486"/>
            <a:ext cx="822623" cy="58067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5087517" y="8549663"/>
            <a:ext cx="1600200" cy="486833"/>
          </a:xfrm>
        </p:spPr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4</a:t>
            </a:fld>
            <a:endParaRPr kumimoji="1" lang="ja-JP" altLang="en-US" dirty="0"/>
          </a:p>
        </p:txBody>
      </p:sp>
      <p:pic>
        <p:nvPicPr>
          <p:cNvPr id="21" name="Picture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08905" y="52063"/>
            <a:ext cx="438807" cy="43253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F3F9E8A-35B0-004D-923A-A9840C0E2D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7152" y="4597755"/>
            <a:ext cx="571970" cy="1130941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A9C53EE-BEC6-B14C-92E9-12CC5CFF65DD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7" name="フッター プレースホルダー 6">
            <a:extLst>
              <a:ext uri="{FF2B5EF4-FFF2-40B4-BE49-F238E27FC236}">
                <a16:creationId xmlns:a16="http://schemas.microsoft.com/office/drawing/2014/main" id="{0034DF88-ED12-F643-BAE4-B378403AC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8667819"/>
            <a:ext cx="2171700" cy="486833"/>
          </a:xfrm>
        </p:spPr>
        <p:txBody>
          <a:bodyPr/>
          <a:lstStyle/>
          <a:p>
            <a:r>
              <a:rPr kumimoji="1" lang="en-US" altLang="ja-JP" dirty="0"/>
              <a:t>5. </a:t>
            </a:r>
            <a:r>
              <a:rPr kumimoji="1" lang="ja-JP" altLang="en-US" dirty="0"/>
              <a:t>糖尿病の運動療法</a:t>
            </a:r>
            <a:endParaRPr kumimoji="1" lang="my-MM" altLang="ja-JP" dirty="0"/>
          </a:p>
          <a:p>
            <a:r>
              <a:rPr lang="my-MM" altLang="ja-JP" sz="800" b="1" dirty="0">
                <a:latin typeface="Pyidaungsu" pitchFamily="34" charset="0"/>
                <a:cs typeface="Pyidaungsu" pitchFamily="34" charset="0"/>
              </a:rPr>
              <a:t>၅. ဆီးချိုရောဂါအား အားကစားဖြင့်ကုသနည်း</a:t>
            </a:r>
            <a:endParaRPr lang="ja-JP" altLang="ja-JP" sz="800" dirty="0">
              <a:latin typeface="Pyidaungsu" pitchFamily="34" charset="0"/>
              <a:cs typeface="Pyidaungsu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898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DABBF5-4AC1-44A0-8875-98BBB04A2D22}"/>
</file>

<file path=customXml/itemProps2.xml><?xml version="1.0" encoding="utf-8"?>
<ds:datastoreItem xmlns:ds="http://schemas.openxmlformats.org/officeDocument/2006/customXml" ds:itemID="{333A20A2-8559-4109-A2EF-8F84621E6A0D}"/>
</file>

<file path=docProps/app.xml><?xml version="1.0" encoding="utf-8"?>
<Properties xmlns="http://schemas.openxmlformats.org/officeDocument/2006/extended-properties" xmlns:vt="http://schemas.openxmlformats.org/officeDocument/2006/docPropsVTypes">
  <TotalTime>3662</TotalTime>
  <Words>1928</Words>
  <Application>Microsoft Office PowerPoint</Application>
  <PresentationFormat>画面に合わせる (4:3)</PresentationFormat>
  <Paragraphs>152</Paragraphs>
  <Slides>4</Slides>
  <Notes>2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Pyidaungsu</vt:lpstr>
      <vt:lpstr>Arial</vt:lpstr>
      <vt:lpstr>Calibri</vt:lpstr>
      <vt:lpstr>Office ​​テーマ</vt:lpstr>
      <vt:lpstr>文書</vt:lpstr>
      <vt:lpstr>PowerPoint プレゼンテーション</vt:lpstr>
      <vt:lpstr>PowerPoint プレゼンテーション</vt:lpstr>
      <vt:lpstr>PowerPoint プレゼンテーション</vt:lpstr>
      <vt:lpstr>        ★運動をする時に気を付けること        ★အားကစားလုပ်ရာတွင်သတိထားရန်အချက်များ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JDOIT3</dc:creator>
  <cp:lastModifiedBy>作成者</cp:lastModifiedBy>
  <cp:revision>126</cp:revision>
  <cp:lastPrinted>2022-02-24T05:56:33Z</cp:lastPrinted>
  <dcterms:created xsi:type="dcterms:W3CDTF">2014-07-08T04:33:36Z</dcterms:created>
  <dcterms:modified xsi:type="dcterms:W3CDTF">2022-07-13T10:18:43Z</dcterms:modified>
</cp:coreProperties>
</file>