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8" r:id="rId2"/>
    <p:sldId id="273" r:id="rId3"/>
    <p:sldId id="263" r:id="rId4"/>
    <p:sldId id="274" r:id="rId5"/>
    <p:sldId id="269" r:id="rId6"/>
  </p:sldIdLst>
  <p:sldSz cx="6858000" cy="9144000" type="screen4x3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FFCC"/>
    <a:srgbClr val="9933FF"/>
    <a:srgbClr val="FF0000"/>
    <a:srgbClr val="0000CC"/>
    <a:srgbClr val="00FF00"/>
    <a:srgbClr val="FF33CC"/>
    <a:srgbClr val="0066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60"/>
    <p:restoredTop sz="94673"/>
  </p:normalViewPr>
  <p:slideViewPr>
    <p:cSldViewPr>
      <p:cViewPr>
        <p:scale>
          <a:sx n="100" d="100"/>
          <a:sy n="100" d="100"/>
        </p:scale>
        <p:origin x="132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7A5F1F-5398-4F95-AB96-AB1204FAE700}" type="datetimeFigureOut">
              <a:rPr kumimoji="1" lang="ja-JP" altLang="en-US" smtClean="0"/>
              <a:pPr/>
              <a:t>2022/7/26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2006600" y="746125"/>
            <a:ext cx="27940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71CFD0-4F48-4779-A96E-CCE3489AF8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6556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006600" y="746125"/>
            <a:ext cx="2794000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71CFD0-4F48-4779-A96E-CCE3489AF8BF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58703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006600" y="746125"/>
            <a:ext cx="2794000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71CFD0-4F48-4779-A96E-CCE3489AF8BF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75941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006600" y="746125"/>
            <a:ext cx="2794000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71CFD0-4F48-4779-A96E-CCE3489AF8BF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72985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006600" y="746125"/>
            <a:ext cx="2794000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71CFD0-4F48-4779-A96E-CCE3489AF8BF}" type="slidenum">
              <a:rPr kumimoji="1" lang="ja-JP" altLang="en-US" smtClean="0"/>
              <a:pPr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65818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006600" y="746125"/>
            <a:ext cx="2794000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71CFD0-4F48-4779-A96E-CCE3489AF8BF}" type="slidenum">
              <a:rPr kumimoji="1" lang="ja-JP" altLang="en-US" smtClean="0"/>
              <a:pPr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3001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F5B70-1354-8744-B0CE-C5DDAA3C2795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6.</a:t>
            </a:r>
            <a:r>
              <a:rPr kumimoji="1" lang="ja-JP" altLang="en-US"/>
              <a:t>「糖尿病」の飲み薬　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D3EBA-0076-CA47-B113-C8AEE6346B2D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6.</a:t>
            </a:r>
            <a:r>
              <a:rPr kumimoji="1" lang="ja-JP" altLang="en-US"/>
              <a:t>「糖尿病」の飲み薬　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4D6B1-7AE4-7B47-96C7-478ED0D2F65A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6.</a:t>
            </a:r>
            <a:r>
              <a:rPr kumimoji="1" lang="ja-JP" altLang="en-US"/>
              <a:t>「糖尿病」の飲み薬　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42900" y="2133602"/>
            <a:ext cx="3028950" cy="603461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86150" y="2133602"/>
            <a:ext cx="3028950" cy="603461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1E68C-40A8-1E45-8264-B2F03101EE6E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6.</a:t>
            </a:r>
            <a:r>
              <a:rPr kumimoji="1" lang="ja-JP" altLang="en-US"/>
              <a:t>「糖尿病」の飲み薬　</a:t>
            </a: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4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4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4B7F2-2B35-8A46-85DB-49228BC11912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6.</a:t>
            </a:r>
            <a:r>
              <a:rPr kumimoji="1" lang="ja-JP" altLang="en-US"/>
              <a:t>「糖尿病」の飲み薬　</a:t>
            </a: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8E866-9FA2-3A45-B5D5-F9382B972AA2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6.</a:t>
            </a:r>
            <a:r>
              <a:rPr kumimoji="1" lang="ja-JP" altLang="en-US"/>
              <a:t>「糖尿病」の飲み薬　</a:t>
            </a: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82046-4282-A643-B80A-748B7F4D9347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6.</a:t>
            </a:r>
            <a:r>
              <a:rPr kumimoji="1" lang="ja-JP" altLang="en-US"/>
              <a:t>「糖尿病」の飲み薬　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4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9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29710-4BF0-5C44-A0F6-4A9DF8EE91D5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6.</a:t>
            </a:r>
            <a:r>
              <a:rPr kumimoji="1" lang="ja-JP" altLang="en-US"/>
              <a:t>「糖尿病」の飲み薬　</a:t>
            </a: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4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4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9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2A726-5F6D-C74F-B3AB-5358B9E50519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6.</a:t>
            </a:r>
            <a:r>
              <a:rPr kumimoji="1" lang="ja-JP" altLang="en-US"/>
              <a:t>「糖尿病」の飲み薬　</a:t>
            </a: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063C9-2588-1446-AAD1-05093AA8D1FD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6.</a:t>
            </a:r>
            <a:r>
              <a:rPr kumimoji="1" lang="ja-JP" altLang="en-US"/>
              <a:t>「糖尿病」の飲み薬　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66186"/>
            <a:ext cx="1543050" cy="7802033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42900" y="366186"/>
            <a:ext cx="4514850" cy="7802033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68DA2-B4D2-9840-848C-6E8882A5187D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6.</a:t>
            </a:r>
            <a:r>
              <a:rPr kumimoji="1" lang="ja-JP" altLang="en-US"/>
              <a:t>「糖尿病」の飲み薬　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59B0B2-AC96-7B4D-8D8C-F6302181ED54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-US" altLang="ja-JP"/>
              <a:t>6.</a:t>
            </a:r>
            <a:r>
              <a:rPr kumimoji="1" lang="ja-JP" altLang="en-US"/>
              <a:t>「糖尿病」の飲み薬　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685784" rtl="0" eaLnBrk="1" latinLnBrk="0" hangingPunct="1"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69" indent="-257169" algn="l" defTabSz="685784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98" indent="-214307" algn="l" defTabSz="685784" rtl="0" eaLnBrk="1" latinLnBrk="0" hangingPunct="1">
        <a:spcBef>
          <a:spcPct val="20000"/>
        </a:spcBef>
        <a:buFont typeface="Arial" pitchFamily="34" charset="0"/>
        <a:buChar char="–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9" indent="-171446" algn="l" defTabSz="685784" rtl="0" eaLnBrk="1" latinLnBrk="0" hangingPunct="1">
        <a:spcBef>
          <a:spcPct val="20000"/>
        </a:spcBef>
        <a:buFont typeface="Arial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4" rtl="0" eaLnBrk="1" latinLnBrk="0" hangingPunct="1">
        <a:spcBef>
          <a:spcPct val="20000"/>
        </a:spcBef>
        <a:buFont typeface="Arial" pitchFamily="34" charset="0"/>
        <a:buChar char="–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1" indent="-171446" algn="l" defTabSz="685784" rtl="0" eaLnBrk="1" latinLnBrk="0" hangingPunct="1">
        <a:spcBef>
          <a:spcPct val="20000"/>
        </a:spcBef>
        <a:buFont typeface="Arial" pitchFamily="34" charset="0"/>
        <a:buChar char="»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4" rtl="0" eaLnBrk="1" latinLnBrk="0" hangingPunct="1">
        <a:spcBef>
          <a:spcPct val="20000"/>
        </a:spcBef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4" rtl="0" eaLnBrk="1" latinLnBrk="0" hangingPunct="1">
        <a:spcBef>
          <a:spcPct val="20000"/>
        </a:spcBef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4" rtl="0" eaLnBrk="1" latinLnBrk="0" hangingPunct="1">
        <a:spcBef>
          <a:spcPct val="20000"/>
        </a:spcBef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4" rtl="0" eaLnBrk="1" latinLnBrk="0" hangingPunct="1">
        <a:spcBef>
          <a:spcPct val="20000"/>
        </a:spcBef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4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4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正方形/長方形 31"/>
          <p:cNvSpPr/>
          <p:nvPr/>
        </p:nvSpPr>
        <p:spPr>
          <a:xfrm>
            <a:off x="2668214" y="4312603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9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3107529" y="4625579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3214687" y="5697149"/>
            <a:ext cx="910835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47" name="正方形/長方形 46"/>
          <p:cNvSpPr/>
          <p:nvPr/>
        </p:nvSpPr>
        <p:spPr>
          <a:xfrm rot="2983020">
            <a:off x="3876097" y="4189694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139" name="正方形/長方形 138"/>
          <p:cNvSpPr/>
          <p:nvPr/>
        </p:nvSpPr>
        <p:spPr>
          <a:xfrm>
            <a:off x="3696893" y="5107785"/>
            <a:ext cx="214314" cy="482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87" name="円/楕円 86"/>
          <p:cNvSpPr/>
          <p:nvPr/>
        </p:nvSpPr>
        <p:spPr>
          <a:xfrm>
            <a:off x="669950" y="201788"/>
            <a:ext cx="5495354" cy="705287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6.</a:t>
            </a:r>
            <a:r>
              <a:rPr lang="ja-JP" altLang="en-US" sz="14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「</a:t>
            </a:r>
            <a:r>
              <a:rPr lang="ja-JP" altLang="ja-JP" sz="14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糖尿病</a:t>
            </a:r>
            <a:r>
              <a:rPr lang="ja-JP" altLang="en-US" sz="14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」の飲み薬</a:t>
            </a:r>
            <a:endParaRPr lang="my-MM" altLang="ja-JP" sz="14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>
              <a:lnSpc>
                <a:spcPts val="2600"/>
              </a:lnSpc>
            </a:pPr>
            <a:r>
              <a:rPr lang="my-MM" altLang="ja-JP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၆။ “ဆီးချိုရောဂါ”သောက်ဆေးများ</a:t>
            </a:r>
            <a:endParaRPr lang="en-US" altLang="ja-JP" sz="20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pic>
        <p:nvPicPr>
          <p:cNvPr id="34" name="Picture 1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35692" y="107504"/>
            <a:ext cx="329105" cy="324404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78BBCC9-9D0B-DD45-8C44-C87C983CBE18}"/>
              </a:ext>
            </a:extLst>
          </p:cNvPr>
          <p:cNvSpPr txBox="1"/>
          <p:nvPr/>
        </p:nvSpPr>
        <p:spPr>
          <a:xfrm>
            <a:off x="281344" y="3278537"/>
            <a:ext cx="6154347" cy="3381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①</a:t>
            </a:r>
            <a:r>
              <a:rPr kumimoji="1" lang="ja-JP" altLang="en-US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インスリンを出しやすくする薬</a:t>
            </a:r>
            <a:endParaRPr kumimoji="1" lang="en-US" altLang="ja-JP" b="1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lang="ja-JP" altLang="en-US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スルホニル尿素（</a:t>
            </a:r>
            <a:r>
              <a:rPr lang="en-US" altLang="ja-JP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SU</a:t>
            </a:r>
            <a:r>
              <a:rPr lang="ja-JP" altLang="en-US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）薬</a:t>
            </a:r>
            <a:endParaRPr lang="en-US" altLang="ja-JP" sz="1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kumimoji="1" lang="ja-JP" altLang="en-US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速効型インスリン分泌促進薬</a:t>
            </a:r>
            <a:endParaRPr kumimoji="1" lang="en-US" altLang="ja-JP" sz="1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lang="en-US" altLang="ja-JP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DPP-4</a:t>
            </a:r>
            <a:r>
              <a:rPr lang="ja-JP" altLang="en-US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阻害薬</a:t>
            </a:r>
            <a:endParaRPr lang="en-US" altLang="ja-JP" sz="1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kumimoji="1" lang="en-US" altLang="ja-JP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GLP-1</a:t>
            </a:r>
            <a:r>
              <a:rPr lang="ja-JP" altLang="en-US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受容体作動薬</a:t>
            </a:r>
            <a:endParaRPr lang="en-US" altLang="ja-JP" sz="1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kumimoji="1" lang="ja-JP" altLang="en-US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グリミン系（インスリンを分泌する作用と、効きやすくする作用、両方があります。</a:t>
            </a:r>
            <a:endParaRPr kumimoji="1" lang="en-US" altLang="ja-JP" sz="1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lvl="1"/>
            <a:r>
              <a:rPr lang="ja-JP" altLang="en-US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説明は次ページの　</a:t>
            </a:r>
            <a:r>
              <a:rPr lang="en-US" altLang="ja-JP" sz="11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②</a:t>
            </a:r>
            <a:r>
              <a:rPr lang="ja-JP" altLang="en-US" sz="11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インスリンを効きやすくする薬</a:t>
            </a:r>
            <a:r>
              <a:rPr lang="ja-JP" altLang="en-US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をご覧ください。</a:t>
            </a:r>
            <a:r>
              <a:rPr kumimoji="1" lang="ja-JP" altLang="en-US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）</a:t>
            </a:r>
            <a:endParaRPr kumimoji="1" lang="en-US" altLang="ja-JP" sz="1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lvl="1"/>
            <a:endParaRPr lang="my-MM" altLang="ja-JP" sz="1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>
              <a:lnSpc>
                <a:spcPts val="1800"/>
              </a:lnSpc>
            </a:pPr>
            <a:r>
              <a:rPr lang="my-MM" altLang="ja-JP" sz="1100" b="1" dirty="0">
                <a:latin typeface="Pyidaungsu" pitchFamily="34" charset="0"/>
                <a:cs typeface="Pyidaungsu" pitchFamily="34" charset="0"/>
              </a:rPr>
              <a:t>(၁) အင်ဆူလင်အထုတ်လွယ်အောင်လုပ်သောဆေး</a:t>
            </a:r>
            <a:endParaRPr lang="ja-JP" altLang="ja-JP" sz="1100" dirty="0">
              <a:latin typeface="Pyidaungsu" pitchFamily="34" charset="0"/>
              <a:cs typeface="Pyidaungsu" pitchFamily="34" charset="0"/>
            </a:endParaRPr>
          </a:p>
          <a:p>
            <a:pPr marL="628650" lvl="1" indent="-171450">
              <a:lnSpc>
                <a:spcPts val="1800"/>
              </a:lnSpc>
              <a:buSzPct val="80000"/>
              <a:buFont typeface="Wingdings" pitchFamily="2" charset="2"/>
              <a:buChar char="p"/>
            </a:pPr>
            <a:r>
              <a:rPr lang="en-US" altLang="ja-JP" sz="1000" dirty="0">
                <a:latin typeface="Pyidaungsu" pitchFamily="34" charset="0"/>
                <a:cs typeface="Pyidaungsu" pitchFamily="34" charset="0"/>
              </a:rPr>
              <a:t>Sulfonylureas</a:t>
            </a:r>
            <a:endParaRPr lang="ja-JP" altLang="ja-JP" sz="1000" dirty="0">
              <a:latin typeface="Pyidaungsu" pitchFamily="34" charset="0"/>
              <a:cs typeface="Pyidaungsu" pitchFamily="34" charset="0"/>
            </a:endParaRPr>
          </a:p>
          <a:p>
            <a:pPr marL="628650" lvl="1" indent="-171450">
              <a:lnSpc>
                <a:spcPts val="1800"/>
              </a:lnSpc>
              <a:buSzPct val="80000"/>
              <a:buFont typeface="Wingdings" pitchFamily="2" charset="2"/>
              <a:buChar char="p"/>
            </a:pPr>
            <a:r>
              <a:rPr lang="en-US" altLang="ja-JP" sz="1000" dirty="0" err="1">
                <a:latin typeface="Pyidaungsu" pitchFamily="34" charset="0"/>
                <a:cs typeface="Pyidaungsu" pitchFamily="34" charset="0"/>
              </a:rPr>
              <a:t>Glinide</a:t>
            </a:r>
            <a:endParaRPr lang="ja-JP" altLang="ja-JP" sz="1000" dirty="0">
              <a:latin typeface="Pyidaungsu" pitchFamily="34" charset="0"/>
              <a:cs typeface="Pyidaungsu" pitchFamily="34" charset="0"/>
            </a:endParaRPr>
          </a:p>
          <a:p>
            <a:pPr marL="628650" lvl="1" indent="-171450">
              <a:lnSpc>
                <a:spcPts val="1800"/>
              </a:lnSpc>
              <a:buSzPct val="80000"/>
              <a:buFont typeface="Wingdings" pitchFamily="2" charset="2"/>
              <a:buChar char="p"/>
            </a:pPr>
            <a:r>
              <a:rPr lang="en-US" altLang="ja-JP" sz="1000" dirty="0">
                <a:latin typeface="Pyidaungsu" pitchFamily="34" charset="0"/>
                <a:cs typeface="Pyidaungsu" pitchFamily="34" charset="0"/>
              </a:rPr>
              <a:t>DPP-4 inhibitors</a:t>
            </a:r>
            <a:endParaRPr lang="ja-JP" altLang="ja-JP" sz="1000" dirty="0">
              <a:latin typeface="Pyidaungsu" pitchFamily="34" charset="0"/>
              <a:cs typeface="Pyidaungsu" pitchFamily="34" charset="0"/>
            </a:endParaRPr>
          </a:p>
          <a:p>
            <a:pPr marL="628650" lvl="1" indent="-171450">
              <a:lnSpc>
                <a:spcPts val="1800"/>
              </a:lnSpc>
              <a:buSzPct val="80000"/>
              <a:buFont typeface="Wingdings" pitchFamily="2" charset="2"/>
              <a:buChar char="p"/>
            </a:pPr>
            <a:r>
              <a:rPr lang="en-US" altLang="ja-JP" sz="1000" dirty="0">
                <a:latin typeface="Pyidaungsu" pitchFamily="34" charset="0"/>
                <a:cs typeface="Pyidaungsu" pitchFamily="34" charset="0"/>
              </a:rPr>
              <a:t>GLP-1 receptor agonists</a:t>
            </a:r>
            <a:endParaRPr lang="ja-JP" altLang="ja-JP" sz="1000" dirty="0">
              <a:latin typeface="Pyidaungsu" pitchFamily="34" charset="0"/>
              <a:cs typeface="Pyidaungsu" pitchFamily="34" charset="0"/>
            </a:endParaRPr>
          </a:p>
          <a:p>
            <a:pPr marL="628650" lvl="1" indent="-171450">
              <a:lnSpc>
                <a:spcPts val="1800"/>
              </a:lnSpc>
              <a:buSzPct val="80000"/>
              <a:buFont typeface="Wingdings" pitchFamily="2" charset="2"/>
              <a:buChar char="p"/>
            </a:pPr>
            <a:r>
              <a:rPr lang="en-US" altLang="ja-JP" sz="1000" dirty="0" err="1">
                <a:latin typeface="Pyidaungsu" pitchFamily="34" charset="0"/>
                <a:cs typeface="Pyidaungsu" pitchFamily="34" charset="0"/>
              </a:rPr>
              <a:t>Glimin</a:t>
            </a: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ဆေးအုပ်စု</a:t>
            </a:r>
            <a:r>
              <a:rPr lang="en-US" altLang="ja-JP" sz="1000" dirty="0">
                <a:latin typeface="Pyidaungsu" pitchFamily="34" charset="0"/>
                <a:cs typeface="Pyidaungsu" pitchFamily="34" charset="0"/>
              </a:rPr>
              <a:t>(</a:t>
            </a: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အင်ဆူလင်ထုတ်သောလုပ်ဆောင်ချက်နှင့် ထိရောက်မှုလွယ်အောင်လုပ်သောလုပ်ဆောင်ချက် နှစ်မျိုးလုံးရှိသည်။</a:t>
            </a:r>
            <a:endParaRPr lang="en-US" altLang="ja-JP" sz="1000" dirty="0">
              <a:latin typeface="Pyidaungsu" pitchFamily="34" charset="0"/>
              <a:cs typeface="Pyidaungsu" pitchFamily="34" charset="0"/>
            </a:endParaRPr>
          </a:p>
          <a:p>
            <a:pPr lvl="1">
              <a:lnSpc>
                <a:spcPts val="1800"/>
              </a:lnSpc>
              <a:buSzPct val="80000"/>
            </a:pPr>
            <a:r>
              <a:rPr lang="en-US" altLang="ja-JP" sz="1000" dirty="0">
                <a:latin typeface="Pyidaungsu" pitchFamily="34" charset="0"/>
                <a:cs typeface="Pyidaungsu" pitchFamily="34" charset="0"/>
              </a:rPr>
              <a:t>     </a:t>
            </a: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ရှင်းလင်းချက်အားနောက်စာမျက်နှာရှိ </a:t>
            </a:r>
            <a:r>
              <a:rPr lang="my-MM" altLang="ja-JP" sz="1000" b="1" dirty="0">
                <a:latin typeface="Pyidaungsu" pitchFamily="34" charset="0"/>
                <a:cs typeface="Pyidaungsu" pitchFamily="34" charset="0"/>
              </a:rPr>
              <a:t>(၂) အင်ဆူလင်ထိရောက်မှုလွယ်အောင်လုပ်သောဆေး </a:t>
            </a: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ကိုကြည့်ပါ)</a:t>
            </a:r>
            <a:endParaRPr lang="ja-JP" altLang="ja-JP" sz="1000" dirty="0"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0C3E537-584A-E14B-8223-B9BCF956EF79}"/>
              </a:ext>
            </a:extLst>
          </p:cNvPr>
          <p:cNvSpPr txBox="1"/>
          <p:nvPr/>
        </p:nvSpPr>
        <p:spPr>
          <a:xfrm>
            <a:off x="336967" y="1467149"/>
            <a:ext cx="6184066" cy="137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飲み薬は大きく分けて</a:t>
            </a:r>
            <a:r>
              <a:rPr lang="ja-JP" altLang="en-US" sz="1400" dirty="0"/>
              <a:t>、</a:t>
            </a:r>
            <a:r>
              <a:rPr lang="en-US" altLang="ja-JP" sz="1400" b="1" u="sng" dirty="0"/>
              <a:t>①</a:t>
            </a:r>
            <a:r>
              <a:rPr lang="ja-JP" altLang="en-US" sz="1400" b="1" u="sng" dirty="0"/>
              <a:t>インスリンを出しやすくする薬</a:t>
            </a:r>
            <a:r>
              <a:rPr lang="ja-JP" altLang="en-US" sz="1400" b="1" dirty="0"/>
              <a:t>、</a:t>
            </a:r>
            <a:r>
              <a:rPr lang="en-US" altLang="ja-JP" sz="1400" b="1" u="sng" dirty="0"/>
              <a:t>②</a:t>
            </a:r>
            <a:r>
              <a:rPr lang="ja-JP" altLang="en-US" sz="1400" b="1" u="sng" dirty="0"/>
              <a:t>インスリンを効きやすくする薬</a:t>
            </a:r>
            <a:r>
              <a:rPr lang="ja-JP" altLang="en-US" sz="1400" b="1" dirty="0"/>
              <a:t>、</a:t>
            </a:r>
            <a:r>
              <a:rPr lang="en-US" altLang="ja-JP" sz="1400" b="1" u="sng" dirty="0"/>
              <a:t>③</a:t>
            </a:r>
            <a:r>
              <a:rPr lang="ja-JP" altLang="en-US" sz="1400" b="1" u="sng" dirty="0"/>
              <a:t>糖の吸収を抑制したり、排泄する薬</a:t>
            </a:r>
            <a:r>
              <a:rPr kumimoji="1" lang="ja-JP" altLang="en-US" sz="1400" dirty="0"/>
              <a:t>があります。</a:t>
            </a:r>
            <a:endParaRPr kumimoji="1" lang="my-MM" altLang="ja-JP" sz="1400" dirty="0"/>
          </a:p>
          <a:p>
            <a:pPr>
              <a:lnSpc>
                <a:spcPts val="2300"/>
              </a:lnSpc>
            </a:pPr>
            <a:r>
              <a:rPr lang="my-MM" altLang="ja-JP" sz="1100" dirty="0">
                <a:latin typeface="Pyidaungsu" pitchFamily="34" charset="0"/>
                <a:cs typeface="Pyidaungsu" pitchFamily="34" charset="0"/>
              </a:rPr>
              <a:t>သောက်ဆေးသည်အကြမ်းအားဖြင့် </a:t>
            </a:r>
            <a:r>
              <a:rPr lang="my-MM" altLang="ja-JP" sz="1100" b="1" u="sng" dirty="0">
                <a:latin typeface="Pyidaungsu" pitchFamily="34" charset="0"/>
                <a:cs typeface="Pyidaungsu" pitchFamily="34" charset="0"/>
              </a:rPr>
              <a:t>(၁) အင်ဆူလင်အထုတ်လွယ်အောင်လုပ်သောဆေး</a:t>
            </a:r>
            <a:r>
              <a:rPr lang="my-MM" altLang="ja-JP" sz="1100" b="1" dirty="0">
                <a:latin typeface="Pyidaungsu" pitchFamily="34" charset="0"/>
                <a:cs typeface="Pyidaungsu" pitchFamily="34" charset="0"/>
              </a:rPr>
              <a:t> </a:t>
            </a:r>
            <a:r>
              <a:rPr lang="my-MM" altLang="ja-JP" sz="1100" b="1" u="sng" dirty="0">
                <a:latin typeface="Pyidaungsu" pitchFamily="34" charset="0"/>
                <a:cs typeface="Pyidaungsu" pitchFamily="34" charset="0"/>
              </a:rPr>
              <a:t>(၂) အင်ဆူလင်ထိရောက်မှုလွယ်အောင်လုပ်သောဆေး</a:t>
            </a:r>
            <a:r>
              <a:rPr lang="my-MM" altLang="ja-JP" sz="1100" b="1" dirty="0">
                <a:latin typeface="Pyidaungsu" pitchFamily="34" charset="0"/>
                <a:cs typeface="Pyidaungsu" pitchFamily="34" charset="0"/>
              </a:rPr>
              <a:t> </a:t>
            </a:r>
            <a:r>
              <a:rPr lang="my-MM" altLang="ja-JP" sz="1100" b="1" u="sng" dirty="0">
                <a:latin typeface="Pyidaungsu" pitchFamily="34" charset="0"/>
                <a:cs typeface="Pyidaungsu" pitchFamily="34" charset="0"/>
              </a:rPr>
              <a:t>(၃) သကြားဓာတ်စုပ်ယူမှုကို ထိန်းပေးပြီး စွန့်ထုတ်ပေးသောဆေး</a:t>
            </a:r>
            <a:r>
              <a:rPr lang="my-MM" altLang="ja-JP" sz="1100" b="1" dirty="0">
                <a:latin typeface="Pyidaungsu" pitchFamily="34" charset="0"/>
                <a:cs typeface="Pyidaungsu" pitchFamily="34" charset="0"/>
              </a:rPr>
              <a:t> </a:t>
            </a:r>
            <a:r>
              <a:rPr lang="my-MM" altLang="ja-JP" sz="1100" dirty="0">
                <a:latin typeface="Pyidaungsu" pitchFamily="34" charset="0"/>
                <a:cs typeface="Pyidaungsu" pitchFamily="34" charset="0"/>
              </a:rPr>
              <a:t>တို့ရှိသည်။</a:t>
            </a:r>
            <a:endParaRPr kumimoji="1" lang="ja-JP" altLang="en-US" sz="1100" dirty="0"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82F2675-8D8C-DA41-BF13-3FC4B77D0C47}"/>
              </a:ext>
            </a:extLst>
          </p:cNvPr>
          <p:cNvSpPr txBox="1"/>
          <p:nvPr/>
        </p:nvSpPr>
        <p:spPr>
          <a:xfrm>
            <a:off x="5357248" y="2814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solidFill>
                  <a:schemeClr val="bg1">
                    <a:lumMod val="50000"/>
                  </a:schemeClr>
                </a:solidFill>
              </a:rPr>
              <a:t>日本語版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83681B4-96D0-AB4D-A535-35B4238C0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015716" y="8709947"/>
            <a:ext cx="1600200" cy="486833"/>
          </a:xfrm>
        </p:spPr>
        <p:txBody>
          <a:bodyPr/>
          <a:lstStyle/>
          <a:p>
            <a:fld id="{588B1CD0-F45B-4019-B02C-7398991E3BCA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  <p:sp>
        <p:nvSpPr>
          <p:cNvPr id="59" name="フッター プレースホルダー 4">
            <a:extLst>
              <a:ext uri="{FF2B5EF4-FFF2-40B4-BE49-F238E27FC236}">
                <a16:creationId xmlns:a16="http://schemas.microsoft.com/office/drawing/2014/main" id="{9EBD1DE9-6F00-4D72-B408-171476245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6872" y="8693679"/>
            <a:ext cx="2171700" cy="486833"/>
          </a:xfrm>
        </p:spPr>
        <p:txBody>
          <a:bodyPr/>
          <a:lstStyle/>
          <a:p>
            <a:r>
              <a:rPr kumimoji="1" lang="en-US" altLang="ja-JP" sz="1200" dirty="0"/>
              <a:t>6.</a:t>
            </a:r>
            <a:r>
              <a:rPr kumimoji="1" lang="ja-JP" altLang="en-US" sz="1200" dirty="0"/>
              <a:t>「糖尿病」の飲み薬</a:t>
            </a:r>
            <a:endParaRPr kumimoji="1" lang="my-MM" altLang="ja-JP" sz="1200" dirty="0"/>
          </a:p>
          <a:p>
            <a:r>
              <a:rPr lang="my-MM" altLang="ja-JP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၆.“ဆီးချိုရောဂါ”သောက်ဆေးများ</a:t>
            </a:r>
            <a:r>
              <a:rPr kumimoji="1" lang="ja-JP" altLang="en-US" sz="1200" dirty="0"/>
              <a:t>　</a:t>
            </a:r>
          </a:p>
        </p:txBody>
      </p:sp>
    </p:spTree>
    <p:extLst>
      <p:ext uri="{BB962C8B-B14F-4D97-AF65-F5344CB8AC3E}">
        <p14:creationId xmlns:p14="http://schemas.microsoft.com/office/powerpoint/2010/main" val="513197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457" y="1880312"/>
            <a:ext cx="2691172" cy="4471880"/>
          </a:xfrm>
          <a:prstGeom prst="rect">
            <a:avLst/>
          </a:prstGeom>
          <a:ln>
            <a:noFill/>
          </a:ln>
        </p:spPr>
      </p:pic>
      <p:sp>
        <p:nvSpPr>
          <p:cNvPr id="75" name="右矢印 74"/>
          <p:cNvSpPr/>
          <p:nvPr/>
        </p:nvSpPr>
        <p:spPr>
          <a:xfrm rot="7877468">
            <a:off x="3156846" y="3410785"/>
            <a:ext cx="1910051" cy="161593"/>
          </a:xfrm>
          <a:prstGeom prst="rightArrow">
            <a:avLst/>
          </a:prstGeom>
          <a:solidFill>
            <a:srgbClr val="942093"/>
          </a:solidFill>
          <a:ln w="25400">
            <a:solidFill>
              <a:srgbClr val="942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32" name="正方形/長方形 31"/>
          <p:cNvSpPr/>
          <p:nvPr/>
        </p:nvSpPr>
        <p:spPr>
          <a:xfrm>
            <a:off x="2668214" y="2340995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9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3107529" y="2653971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3214687" y="3725541"/>
            <a:ext cx="910835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47" name="正方形/長方形 46"/>
          <p:cNvSpPr/>
          <p:nvPr/>
        </p:nvSpPr>
        <p:spPr>
          <a:xfrm rot="2983020">
            <a:off x="3876097" y="2218086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78" name="フローチャート: 処理 77"/>
          <p:cNvSpPr/>
          <p:nvPr/>
        </p:nvSpPr>
        <p:spPr>
          <a:xfrm>
            <a:off x="4384816" y="4184569"/>
            <a:ext cx="2376000" cy="2864026"/>
          </a:xfrm>
          <a:prstGeom prst="flowChartProcess">
            <a:avLst/>
          </a:prstGeom>
          <a:solidFill>
            <a:schemeClr val="bg1"/>
          </a:solidFill>
          <a:ln>
            <a:solidFill>
              <a:srgbClr val="FF7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5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速効型インスリン分泌</a:t>
            </a:r>
            <a:endParaRPr lang="en-US" altLang="ja-JP" sz="105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/>
            <a:r>
              <a:rPr lang="ja-JP" altLang="en-US" sz="105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促進薬</a:t>
            </a:r>
            <a:endParaRPr lang="en-US" altLang="ja-JP" sz="105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○薬を飲んだ直後に、短い時間効いて</a:t>
            </a:r>
            <a:r>
              <a:rPr lang="ja-JP" altLang="en-US" sz="1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膵臓</a:t>
            </a:r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からインスリンを出しやすくします。</a:t>
            </a:r>
            <a:r>
              <a:rPr lang="ja-JP" altLang="en-US" sz="10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食事の直前に飲み</a:t>
            </a:r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、食後の血糖の上がりを抑えます。</a:t>
            </a:r>
            <a:endParaRPr lang="en-US" altLang="ja-JP" sz="1000" dirty="0">
              <a:solidFill>
                <a:srgbClr val="FF0000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●起こりやすい副作用：低血糖など</a:t>
            </a:r>
            <a:endParaRPr lang="my-MM" altLang="ja-JP" sz="500" dirty="0">
              <a:solidFill>
                <a:schemeClr val="tx1"/>
              </a:solidFill>
              <a:latin typeface="Pyidaungsu" pitchFamily="34" charset="0"/>
              <a:ea typeface="HG丸ｺﾞｼｯｸM-PRO" pitchFamily="50" charset="-128"/>
              <a:cs typeface="Pyidaungsu" pitchFamily="34" charset="0"/>
            </a:endParaRPr>
          </a:p>
          <a:p>
            <a:pPr algn="ctr">
              <a:lnSpc>
                <a:spcPts val="1500"/>
              </a:lnSpc>
            </a:pPr>
            <a:r>
              <a:rPr lang="en-US" altLang="ja-JP" sz="800" b="1" dirty="0" err="1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Glinide</a:t>
            </a:r>
            <a:endParaRPr lang="ja-JP" altLang="ja-JP" sz="8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  <a:p>
            <a:pPr marL="171450" lvl="0" indent="-171450">
              <a:lnSpc>
                <a:spcPts val="1500"/>
              </a:lnSpc>
              <a:buSzPct val="80000"/>
              <a:buFont typeface="Wingdings" pitchFamily="2" charset="2"/>
              <a:buChar char="¡"/>
            </a:pP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ဆေးသောက်ပြီးပြီးချင်း အချိန်တိုအတွင်း ထိရောက်မှုရှိပြီး </a:t>
            </a:r>
            <a:r>
              <a:rPr lang="my-MM" altLang="ja-JP" sz="8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ပန်ကရိယ</a:t>
            </a: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မှအင်ဆူလင်ကို အထုတ်လွယ်စေသည်။ </a:t>
            </a:r>
            <a:r>
              <a:rPr lang="my-MM" altLang="ja-JP" sz="800" dirty="0">
                <a:solidFill>
                  <a:srgbClr val="FF0000"/>
                </a:solidFill>
                <a:latin typeface="Pyidaungsu" pitchFamily="34" charset="0"/>
                <a:cs typeface="Pyidaungsu" pitchFamily="34" charset="0"/>
              </a:rPr>
              <a:t>အစားစားခါနီးတွင် သောက်ပြီး </a:t>
            </a: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အစားစားပြီးနောက်သွေးတွင်း သကြားဓာတ်မြင့်တက်မှုကိုထိန်းပေးသည်။</a:t>
            </a:r>
            <a:endParaRPr lang="ja-JP" altLang="ja-JP" sz="8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  <a:p>
            <a:pPr marL="171450" indent="-171450">
              <a:lnSpc>
                <a:spcPts val="1500"/>
              </a:lnSpc>
              <a:buFont typeface="Wingdings" pitchFamily="2" charset="2"/>
              <a:buChar char="l"/>
            </a:pP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အဖြစ်လွယ်သောဘေးထွက်ဆိုးကျိုးများ</a:t>
            </a:r>
            <a:r>
              <a:rPr lang="en-US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 : </a:t>
            </a: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သွေးတွင်းသကြားဓာတ်လျော့ကျခြင်းစသည်</a:t>
            </a:r>
            <a:endParaRPr lang="en-US" altLang="ja-JP" sz="800" dirty="0">
              <a:solidFill>
                <a:schemeClr val="tx1"/>
              </a:solidFill>
              <a:latin typeface="Pyidaungsu" pitchFamily="34" charset="0"/>
              <a:ea typeface="HG丸ｺﾞｼｯｸM-PRO" pitchFamily="50" charset="-128"/>
              <a:cs typeface="Pyidaungsu" pitchFamily="34" charset="0"/>
            </a:endParaRPr>
          </a:p>
        </p:txBody>
      </p:sp>
      <p:sp>
        <p:nvSpPr>
          <p:cNvPr id="139" name="正方形/長方形 138"/>
          <p:cNvSpPr/>
          <p:nvPr/>
        </p:nvSpPr>
        <p:spPr>
          <a:xfrm>
            <a:off x="3696893" y="3136177"/>
            <a:ext cx="214314" cy="482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62" name="フローチャート: 処理 61"/>
          <p:cNvSpPr/>
          <p:nvPr/>
        </p:nvSpPr>
        <p:spPr>
          <a:xfrm>
            <a:off x="4863653" y="7060280"/>
            <a:ext cx="1890000" cy="392040"/>
          </a:xfrm>
          <a:prstGeom prst="flowChartProcess">
            <a:avLst/>
          </a:prstGeom>
          <a:noFill/>
          <a:ln>
            <a:solidFill>
              <a:srgbClr val="FF7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1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薬の名前：</a:t>
            </a:r>
            <a:endParaRPr lang="my-MM" altLang="ja-JP" sz="11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lnSpc>
                <a:spcPts val="1200"/>
              </a:lnSpc>
            </a:pPr>
            <a:r>
              <a:rPr lang="my-MM" altLang="ja-JP" sz="8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ဆေးနာမည်</a:t>
            </a:r>
            <a:r>
              <a:rPr lang="en-US" altLang="ja-JP" sz="8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 :</a:t>
            </a:r>
            <a:endParaRPr lang="ja-JP" altLang="ja-JP" sz="8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</p:txBody>
      </p:sp>
      <p:pic>
        <p:nvPicPr>
          <p:cNvPr id="34" name="Picture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35692" y="107504"/>
            <a:ext cx="329105" cy="324404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7486782-0B46-4842-9BEA-9BF4056CA3E6}"/>
              </a:ext>
            </a:extLst>
          </p:cNvPr>
          <p:cNvSpPr txBox="1"/>
          <p:nvPr/>
        </p:nvSpPr>
        <p:spPr>
          <a:xfrm>
            <a:off x="4483930" y="418183"/>
            <a:ext cx="2185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dirty="0">
                <a:solidFill>
                  <a:srgbClr val="0070C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 *</a:t>
            </a:r>
            <a:r>
              <a:rPr lang="ja-JP" altLang="en-US" sz="1000" dirty="0">
                <a:solidFill>
                  <a:srgbClr val="0070C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副作用については</a:t>
            </a:r>
            <a:endParaRPr lang="en-US" altLang="ja-JP" sz="1000" dirty="0">
              <a:solidFill>
                <a:srgbClr val="0070C0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r>
              <a:rPr lang="ja-JP" altLang="en-US" sz="1000" dirty="0">
                <a:solidFill>
                  <a:srgbClr val="0070C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主なものを載せています</a:t>
            </a:r>
            <a:endParaRPr lang="my-MM" altLang="ja-JP" sz="1000" dirty="0">
              <a:solidFill>
                <a:srgbClr val="0070C0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>
              <a:lnSpc>
                <a:spcPts val="1200"/>
              </a:lnSpc>
            </a:pPr>
            <a:r>
              <a:rPr lang="my-MM" altLang="ja-JP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Pyidaungsu" pitchFamily="34" charset="0"/>
                <a:cs typeface="Pyidaungsu" pitchFamily="34" charset="0"/>
              </a:rPr>
              <a:t>*ဘေးထွက်ဆိုးကျိုးများနှင့်ပတ်သက်၍</a:t>
            </a:r>
            <a:endParaRPr lang="ja-JP" altLang="ja-JP" sz="800" dirty="0">
              <a:solidFill>
                <a:schemeClr val="tx2">
                  <a:lumMod val="60000"/>
                  <a:lumOff val="40000"/>
                </a:schemeClr>
              </a:solidFill>
              <a:latin typeface="Pyidaungsu" pitchFamily="34" charset="0"/>
              <a:cs typeface="Pyidaungsu" pitchFamily="34" charset="0"/>
            </a:endParaRPr>
          </a:p>
          <a:p>
            <a:pPr>
              <a:lnSpc>
                <a:spcPts val="1200"/>
              </a:lnSpc>
            </a:pPr>
            <a:r>
              <a:rPr lang="my-MM" altLang="ja-JP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Pyidaungsu" pitchFamily="34" charset="0"/>
                <a:cs typeface="Pyidaungsu" pitchFamily="34" charset="0"/>
              </a:rPr>
              <a:t>အများဆုံးဖြစ်လေ့ရှိသည်များကိုဖော်ပြထားသည်</a:t>
            </a:r>
            <a:endParaRPr lang="ja-JP" altLang="en-US" sz="800" dirty="0">
              <a:solidFill>
                <a:schemeClr val="tx2">
                  <a:lumMod val="60000"/>
                  <a:lumOff val="40000"/>
                </a:schemeClr>
              </a:solidFill>
              <a:latin typeface="Pyidaungsu" pitchFamily="34" charset="0"/>
              <a:ea typeface="HGMaruGothicMPRO" panose="020F0600000000000000" pitchFamily="34" charset="-128"/>
              <a:cs typeface="Pyidaungsu" pitchFamily="34" charset="0"/>
            </a:endParaRPr>
          </a:p>
        </p:txBody>
      </p:sp>
      <p:sp>
        <p:nvSpPr>
          <p:cNvPr id="37" name="フローチャート: 処理 36">
            <a:extLst>
              <a:ext uri="{FF2B5EF4-FFF2-40B4-BE49-F238E27FC236}">
                <a16:creationId xmlns:a16="http://schemas.microsoft.com/office/drawing/2014/main" id="{B4146D3B-54EB-7448-8DC8-3B67A79D6A80}"/>
              </a:ext>
            </a:extLst>
          </p:cNvPr>
          <p:cNvSpPr/>
          <p:nvPr/>
        </p:nvSpPr>
        <p:spPr>
          <a:xfrm>
            <a:off x="127006" y="8758358"/>
            <a:ext cx="1890000" cy="350146"/>
          </a:xfrm>
          <a:prstGeom prst="flowChartProcess">
            <a:avLst/>
          </a:prstGeom>
          <a:solidFill>
            <a:schemeClr val="bg1"/>
          </a:solidFill>
          <a:ln>
            <a:solidFill>
              <a:srgbClr val="0118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05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薬の名前：</a:t>
            </a:r>
            <a:endParaRPr lang="my-MM" altLang="ja-JP" sz="105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lnSpc>
                <a:spcPts val="1200"/>
              </a:lnSpc>
            </a:pPr>
            <a:r>
              <a:rPr lang="my-MM" altLang="ja-JP" sz="8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ဆေးနာမည်</a:t>
            </a:r>
            <a:r>
              <a:rPr lang="en-US" altLang="ja-JP" sz="8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 :</a:t>
            </a:r>
            <a:endParaRPr lang="ja-JP" altLang="ja-JP" sz="8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77" name="右矢印 76"/>
          <p:cNvSpPr/>
          <p:nvPr/>
        </p:nvSpPr>
        <p:spPr>
          <a:xfrm rot="2046045">
            <a:off x="1507910" y="3610152"/>
            <a:ext cx="1795485" cy="68857"/>
          </a:xfrm>
          <a:prstGeom prst="rightArrow">
            <a:avLst/>
          </a:prstGeom>
          <a:solidFill>
            <a:srgbClr val="521B93"/>
          </a:solidFill>
          <a:ln>
            <a:solidFill>
              <a:srgbClr val="521B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40" name="右矢印 39">
            <a:extLst>
              <a:ext uri="{FF2B5EF4-FFF2-40B4-BE49-F238E27FC236}">
                <a16:creationId xmlns:a16="http://schemas.microsoft.com/office/drawing/2014/main" id="{BFFFAA41-783D-1E46-BBE9-AE08E28AC25E}"/>
              </a:ext>
            </a:extLst>
          </p:cNvPr>
          <p:cNvSpPr/>
          <p:nvPr/>
        </p:nvSpPr>
        <p:spPr>
          <a:xfrm rot="19438224" flipV="1">
            <a:off x="1792321" y="4853945"/>
            <a:ext cx="1400720" cy="164767"/>
          </a:xfrm>
          <a:prstGeom prst="rightArrow">
            <a:avLst/>
          </a:prstGeom>
          <a:solidFill>
            <a:srgbClr val="011893"/>
          </a:solidFill>
          <a:ln>
            <a:solidFill>
              <a:srgbClr val="0118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76" name="フローチャート: 処理 75"/>
          <p:cNvSpPr/>
          <p:nvPr/>
        </p:nvSpPr>
        <p:spPr>
          <a:xfrm>
            <a:off x="125253" y="333422"/>
            <a:ext cx="2007603" cy="3221169"/>
          </a:xfrm>
          <a:prstGeom prst="flowChartProcess">
            <a:avLst/>
          </a:prstGeom>
          <a:solidFill>
            <a:schemeClr val="bg1"/>
          </a:solidFill>
          <a:ln>
            <a:solidFill>
              <a:srgbClr val="521B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05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DPP-4</a:t>
            </a:r>
            <a:r>
              <a:rPr lang="ja-JP" altLang="en-US" sz="105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阻害薬</a:t>
            </a:r>
            <a:endParaRPr lang="en-US" altLang="ja-JP" sz="105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○</a:t>
            </a:r>
            <a:r>
              <a:rPr lang="ja-JP" altLang="en-US" sz="1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膵臓</a:t>
            </a:r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に働くインクレチンというホルモンの働きを強め、</a:t>
            </a:r>
            <a:r>
              <a:rPr lang="ja-JP" altLang="en-US" sz="1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膵臓</a:t>
            </a:r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からインスリンを出します</a:t>
            </a:r>
            <a:endParaRPr lang="en-US" altLang="ja-JP" sz="10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●起こりやすい副作用：低血糖など</a:t>
            </a:r>
            <a:r>
              <a:rPr lang="en-US" altLang="ja-JP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(</a:t>
            </a:r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特に</a:t>
            </a:r>
            <a:r>
              <a:rPr lang="en-US" altLang="ja-JP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SU</a:t>
            </a:r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薬やインスリンと同時に使った時に起こりやすい</a:t>
            </a:r>
            <a:r>
              <a:rPr lang="en-US" altLang="ja-JP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)</a:t>
            </a:r>
            <a:endParaRPr lang="my-MM" altLang="ja-JP" sz="10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>
              <a:lnSpc>
                <a:spcPts val="1500"/>
              </a:lnSpc>
            </a:pPr>
            <a:r>
              <a:rPr lang="en-US" altLang="ja-JP" sz="8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DPP-4 inhibitors</a:t>
            </a:r>
            <a:endParaRPr lang="ja-JP" altLang="ja-JP" sz="8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  <a:p>
            <a:pPr marL="171450" lvl="0" indent="-171450">
              <a:lnSpc>
                <a:spcPts val="1500"/>
              </a:lnSpc>
              <a:buSzPct val="80000"/>
              <a:buFont typeface="Wingdings" pitchFamily="2" charset="2"/>
              <a:buChar char=""/>
            </a:pPr>
            <a:r>
              <a:rPr lang="my-MM" altLang="ja-JP" sz="8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ပန်ကရိယ</a:t>
            </a: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တွင်အလုပ်လုပ်သော </a:t>
            </a:r>
            <a:r>
              <a:rPr lang="en-US" altLang="ja-JP" sz="800" dirty="0" err="1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incretin</a:t>
            </a:r>
            <a:r>
              <a:rPr lang="en-US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 </a:t>
            </a: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ဟုခေါ်သောဟော်မုန်း၏လုပ်ဆောင်ချက်ကို အားကောင်းစေပြီး</a:t>
            </a:r>
            <a:r>
              <a:rPr lang="my-MM" altLang="ja-JP" sz="8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ပန်ကရိယ</a:t>
            </a: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မှအင်ဆူ လင်ကိုထုတ်ပေးသည်။ </a:t>
            </a:r>
            <a:endParaRPr lang="ja-JP" altLang="ja-JP" sz="8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  <a:p>
            <a:pPr marL="171450" indent="-171450">
              <a:lnSpc>
                <a:spcPts val="1500"/>
              </a:lnSpc>
              <a:buFont typeface="Wingdings" pitchFamily="2" charset="2"/>
              <a:buChar char="l"/>
            </a:pP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အဖြစ်လွယ်သောဘေးထွက်ဆိုးကျိုးများ</a:t>
            </a:r>
            <a:r>
              <a:rPr lang="en-US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  </a:t>
            </a: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သွေးတွင်းသကြားဓာတ်လျော့ကျခြင်းစ သည် (အထူးသဖြင့်</a:t>
            </a:r>
            <a:r>
              <a:rPr lang="en-US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Sulfonylureas</a:t>
            </a: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ဆေး နှင့်အင်ဆူလင်ကိုအတူတွဲသုံးသည့်အချိန်တွင်အဖြစ်လွယ်သည်)</a:t>
            </a:r>
            <a:endParaRPr lang="my-MM" altLang="ja-JP" sz="12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36" name="フローチャート: 処理 35">
            <a:extLst>
              <a:ext uri="{FF2B5EF4-FFF2-40B4-BE49-F238E27FC236}">
                <a16:creationId xmlns:a16="http://schemas.microsoft.com/office/drawing/2014/main" id="{448FB773-3770-A240-83A7-918444539396}"/>
              </a:ext>
            </a:extLst>
          </p:cNvPr>
          <p:cNvSpPr/>
          <p:nvPr/>
        </p:nvSpPr>
        <p:spPr>
          <a:xfrm>
            <a:off x="127006" y="4157588"/>
            <a:ext cx="2005850" cy="4600770"/>
          </a:xfrm>
          <a:prstGeom prst="flowChartProcess">
            <a:avLst/>
          </a:prstGeom>
          <a:solidFill>
            <a:schemeClr val="bg1"/>
          </a:solidFill>
          <a:ln>
            <a:solidFill>
              <a:srgbClr val="0118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05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GLP-1</a:t>
            </a:r>
            <a:r>
              <a:rPr lang="ja-JP" altLang="en-US" sz="105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受容体作動薬</a:t>
            </a:r>
            <a:endParaRPr lang="ja-JP" altLang="ja-JP" sz="105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r>
              <a:rPr lang="ja-JP" altLang="en-US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○</a:t>
            </a:r>
            <a:r>
              <a:rPr lang="en-US" altLang="ja-JP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GLP-1</a:t>
            </a:r>
            <a:r>
              <a:rPr lang="ja-JP" altLang="en-US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というホルモンに似た作用で</a:t>
            </a:r>
            <a:r>
              <a:rPr lang="ja-JP" altLang="en-US" sz="10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膵臓</a:t>
            </a:r>
            <a:r>
              <a:rPr lang="ja-JP" altLang="en-US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からインスリンを出します</a:t>
            </a:r>
            <a:r>
              <a:rPr lang="en-US" altLang="ja-JP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(</a:t>
            </a:r>
            <a:r>
              <a:rPr lang="en-US" altLang="ja-JP" sz="10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1</a:t>
            </a:r>
            <a:r>
              <a:rPr lang="ja-JP" altLang="en-US" sz="10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日の最初に飲んだり食べたりする前に、約</a:t>
            </a:r>
            <a:r>
              <a:rPr lang="en-US" altLang="ja-JP" sz="10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120ml</a:t>
            </a:r>
            <a:r>
              <a:rPr lang="ja-JP" altLang="en-US" sz="10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以下の水で内服、その後</a:t>
            </a:r>
            <a:r>
              <a:rPr lang="en-US" altLang="ja-JP" sz="10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30</a:t>
            </a:r>
            <a:r>
              <a:rPr lang="ja-JP" altLang="en-US" sz="1000" dirty="0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分は飲食しない</a:t>
            </a:r>
            <a:r>
              <a:rPr lang="ja-JP" altLang="en-US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）</a:t>
            </a:r>
            <a:endParaRPr lang="en-US" altLang="ja-JP" sz="10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r>
              <a:rPr lang="en-US" altLang="ja-JP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sym typeface="Wingdings 2" panose="05020102010507070707" pitchFamily="18" charset="2"/>
              </a:rPr>
              <a:t></a:t>
            </a:r>
            <a:r>
              <a:rPr lang="ja-JP" altLang="en-US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起こりやすい副作用： 胃の気持ち悪さ、便秘、下痢、低血糖</a:t>
            </a:r>
            <a:r>
              <a:rPr lang="en-US" altLang="ja-JP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(</a:t>
            </a:r>
            <a:r>
              <a:rPr lang="ja-JP" altLang="en-US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特に</a:t>
            </a:r>
            <a:r>
              <a:rPr lang="en-US" altLang="ja-JP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SU</a:t>
            </a:r>
            <a:r>
              <a:rPr lang="ja-JP" altLang="en-US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薬やインスリンと同時に使う時</a:t>
            </a:r>
            <a:r>
              <a:rPr lang="en-US" altLang="ja-JP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) </a:t>
            </a:r>
            <a:r>
              <a:rPr lang="ja-JP" altLang="en-US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など</a:t>
            </a:r>
            <a:endParaRPr lang="my-MM" altLang="ja-JP" sz="10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algn="ctr">
              <a:lnSpc>
                <a:spcPts val="1400"/>
              </a:lnSpc>
            </a:pPr>
            <a:r>
              <a:rPr lang="en-US" altLang="ja-JP" sz="8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GLP-1 receptor agonists</a:t>
            </a:r>
            <a:endParaRPr lang="ja-JP" altLang="ja-JP" sz="8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  <a:p>
            <a:pPr marL="171450" lvl="0" indent="-171450">
              <a:lnSpc>
                <a:spcPts val="1400"/>
              </a:lnSpc>
              <a:buSzPct val="80000"/>
              <a:buFont typeface="Wingdings" pitchFamily="2" charset="2"/>
              <a:buChar char="¡"/>
            </a:pPr>
            <a:r>
              <a:rPr lang="en-US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GLP-1 </a:t>
            </a: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ဟုခေါ်သောဟော်မုန်းနှင့်တူသည့် လုပ်ဆောင်ချက်ရှိပြီး </a:t>
            </a:r>
            <a:r>
              <a:rPr lang="my-MM" altLang="ja-JP" sz="8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ပန်ကရိယ</a:t>
            </a: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မှအင်ဆူ လင်ကို ထုတ်ပေးသည်    (</a:t>
            </a:r>
            <a:r>
              <a:rPr lang="my-MM" altLang="ja-JP" sz="800" dirty="0">
                <a:solidFill>
                  <a:srgbClr val="FF0000"/>
                </a:solidFill>
                <a:latin typeface="Pyidaungsu" pitchFamily="34" charset="0"/>
                <a:cs typeface="Pyidaungsu" pitchFamily="34" charset="0"/>
              </a:rPr>
              <a:t>တစ်နေ့တာ</a:t>
            </a: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၏</a:t>
            </a:r>
            <a:r>
              <a:rPr lang="my-MM" altLang="ja-JP" sz="800" dirty="0">
                <a:solidFill>
                  <a:srgbClr val="FF0000"/>
                </a:solidFill>
                <a:latin typeface="Pyidaungsu" pitchFamily="34" charset="0"/>
                <a:cs typeface="Pyidaungsu" pitchFamily="34" charset="0"/>
              </a:rPr>
              <a:t>ပထမဆုံးစားသောက်ခြင်း မပြုမီတွင် ရေ</a:t>
            </a:r>
            <a:r>
              <a:rPr lang="en-US" altLang="ja-JP" sz="800" dirty="0">
                <a:solidFill>
                  <a:srgbClr val="FF0000"/>
                </a:solidFill>
                <a:latin typeface="Pyidaungsu" pitchFamily="34" charset="0"/>
                <a:cs typeface="Pyidaungsu" pitchFamily="34" charset="0"/>
              </a:rPr>
              <a:t> 120ml </a:t>
            </a:r>
            <a:r>
              <a:rPr lang="my-MM" altLang="ja-JP" sz="800" dirty="0">
                <a:solidFill>
                  <a:srgbClr val="FF0000"/>
                </a:solidFill>
                <a:latin typeface="Pyidaungsu" pitchFamily="34" charset="0"/>
                <a:cs typeface="Pyidaungsu" pitchFamily="34" charset="0"/>
              </a:rPr>
              <a:t>နှင့်အောက်ဖြင့် ဆေးသောက်ပြီး ထို့နောက်</a:t>
            </a: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ပိုင်း </a:t>
            </a:r>
            <a:r>
              <a:rPr lang="my-MM" altLang="ja-JP" sz="800" dirty="0">
                <a:solidFill>
                  <a:srgbClr val="FF0000"/>
                </a:solidFill>
                <a:latin typeface="Pyidaungsu" pitchFamily="34" charset="0"/>
                <a:cs typeface="Pyidaungsu" pitchFamily="34" charset="0"/>
              </a:rPr>
              <a:t>မိနစ်၃၀   </a:t>
            </a: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သည် </a:t>
            </a:r>
            <a:r>
              <a:rPr lang="my-MM" altLang="ja-JP" sz="800" dirty="0">
                <a:solidFill>
                  <a:srgbClr val="FF0000"/>
                </a:solidFill>
                <a:latin typeface="Pyidaungsu" pitchFamily="34" charset="0"/>
                <a:cs typeface="Pyidaungsu" pitchFamily="34" charset="0"/>
              </a:rPr>
              <a:t>စားသောက်ခြင်းမပြုရပ</a:t>
            </a: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ါ)</a:t>
            </a:r>
            <a:endParaRPr lang="ja-JP" altLang="ja-JP" sz="8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  <a:p>
            <a:pPr marL="171450" indent="-171450">
              <a:lnSpc>
                <a:spcPts val="1400"/>
              </a:lnSpc>
              <a:buFont typeface="Wingdings" pitchFamily="2" charset="2"/>
              <a:buChar char="l"/>
            </a:pP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အဖြစ်လွယ်သောဘေးထွက်ဆိုးကျိုးများ</a:t>
            </a:r>
            <a:r>
              <a:rPr lang="en-US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 </a:t>
            </a: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အစာအိမ်မအီမသာဖြစ်ခြင်း၊ဝမ်းချုပ်ခြင်း၊ဝမ်းလျှောခြင်း၊သွေးတွင်းသကြားဓာတ်လျော့ကျခြင်း၊ (အထူးသဖြင့်</a:t>
            </a:r>
            <a:r>
              <a:rPr lang="en-US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Sulfonylureas</a:t>
            </a: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 နှင့်အင်ဆူ လင်ကိုအတူတွဲသုံးသည့်အချိန်)စသည်</a:t>
            </a:r>
            <a:endParaRPr lang="ja-JP" altLang="ja-JP" sz="800" dirty="0">
              <a:solidFill>
                <a:schemeClr val="tx1"/>
              </a:solidFill>
              <a:latin typeface="Pyidaungsu" pitchFamily="34" charset="0"/>
              <a:ea typeface="HGMaruGothicMPRO" panose="020F0600000000000000" pitchFamily="34" charset="-128"/>
              <a:cs typeface="Pyidaungsu" pitchFamily="34" charset="0"/>
            </a:endParaRPr>
          </a:p>
        </p:txBody>
      </p:sp>
      <p:sp>
        <p:nvSpPr>
          <p:cNvPr id="74" name="フローチャート: 処理 73"/>
          <p:cNvSpPr/>
          <p:nvPr/>
        </p:nvSpPr>
        <p:spPr>
          <a:xfrm>
            <a:off x="4293096" y="1369326"/>
            <a:ext cx="2376000" cy="1900561"/>
          </a:xfrm>
          <a:prstGeom prst="flowChartProcess">
            <a:avLst/>
          </a:prstGeom>
          <a:solidFill>
            <a:schemeClr val="bg1"/>
          </a:solidFill>
          <a:ln>
            <a:solidFill>
              <a:srgbClr val="942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ja-JP" sz="1100" b="1" dirty="0">
              <a:solidFill>
                <a:schemeClr val="tx1"/>
              </a:solidFill>
            </a:endParaRPr>
          </a:p>
          <a:p>
            <a:pPr algn="ctr"/>
            <a:r>
              <a:rPr lang="ja-JP" altLang="en-US" sz="105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スルホニル尿素</a:t>
            </a:r>
            <a:r>
              <a:rPr lang="en-US" altLang="ja-JP" sz="105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(SU)</a:t>
            </a:r>
            <a:r>
              <a:rPr lang="ja-JP" altLang="en-US" sz="105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薬</a:t>
            </a:r>
            <a:endParaRPr lang="en-US" altLang="ja-JP" sz="105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○</a:t>
            </a:r>
            <a:r>
              <a:rPr lang="ja-JP" altLang="en-US" sz="1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膵臓</a:t>
            </a:r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からインスリンを出します。</a:t>
            </a:r>
            <a:endParaRPr lang="en-US" altLang="ja-JP" sz="10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●起こりやすい副作用：低血糖、体重が増えるなど</a:t>
            </a:r>
            <a:endParaRPr lang="my-MM" altLang="ja-JP" sz="10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>
              <a:lnSpc>
                <a:spcPts val="1500"/>
              </a:lnSpc>
            </a:pPr>
            <a:r>
              <a:rPr lang="en-US" altLang="ja-JP" sz="8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Sulfonylureas</a:t>
            </a:r>
            <a:endParaRPr lang="ja-JP" altLang="ja-JP" sz="8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  <a:p>
            <a:pPr marL="171450" lvl="0" indent="-171450">
              <a:lnSpc>
                <a:spcPts val="1500"/>
              </a:lnSpc>
              <a:buSzPct val="80000"/>
              <a:buFont typeface="Wingdings" pitchFamily="2" charset="2"/>
              <a:buChar char="¡"/>
            </a:pPr>
            <a:r>
              <a:rPr lang="my-MM" altLang="ja-JP" sz="8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ပန်ကရိယ</a:t>
            </a: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မှအင်ဆူလင်ကိုထုတ်ပေးသည်။</a:t>
            </a:r>
            <a:endParaRPr lang="ja-JP" altLang="ja-JP" sz="8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  <a:p>
            <a:pPr marL="171450" indent="-171450">
              <a:lnSpc>
                <a:spcPts val="1500"/>
              </a:lnSpc>
              <a:buFont typeface="Wingdings" pitchFamily="2" charset="2"/>
              <a:buChar char="l"/>
            </a:pP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အဖြစ်လွယ်သောဘေးထွက်ဆိုးကျိုးများ</a:t>
            </a:r>
            <a:r>
              <a:rPr lang="en-US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 : </a:t>
            </a: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သွေးတွင်းသကြားဓာတ်လျော့ကျခြင်း၊ ကိုယ်အလေးချိန်တိုးခြင်းစသည်</a:t>
            </a:r>
            <a:endParaRPr lang="en-US" altLang="ja-JP" sz="800" dirty="0">
              <a:solidFill>
                <a:schemeClr val="tx1"/>
              </a:solidFill>
              <a:latin typeface="Pyidaungsu" pitchFamily="34" charset="0"/>
              <a:ea typeface="HG丸ｺﾞｼｯｸM-PRO" pitchFamily="50" charset="-128"/>
              <a:cs typeface="Pyidaungsu" pitchFamily="34" charset="0"/>
            </a:endParaRPr>
          </a:p>
          <a:p>
            <a:endParaRPr lang="en-US" altLang="ja-JP" sz="8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35" name="フローチャート: 処理 34">
            <a:extLst>
              <a:ext uri="{FF2B5EF4-FFF2-40B4-BE49-F238E27FC236}">
                <a16:creationId xmlns:a16="http://schemas.microsoft.com/office/drawing/2014/main" id="{0C1D1796-C634-5E4F-BCFD-77CACA7729B3}"/>
              </a:ext>
            </a:extLst>
          </p:cNvPr>
          <p:cNvSpPr/>
          <p:nvPr/>
        </p:nvSpPr>
        <p:spPr>
          <a:xfrm>
            <a:off x="4787006" y="3284504"/>
            <a:ext cx="1890000" cy="428202"/>
          </a:xfrm>
          <a:prstGeom prst="flowChartProcess">
            <a:avLst/>
          </a:prstGeom>
          <a:solidFill>
            <a:schemeClr val="bg1"/>
          </a:solidFill>
          <a:ln>
            <a:solidFill>
              <a:srgbClr val="942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ja-JP" sz="11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11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薬の名前：</a:t>
            </a:r>
            <a:endParaRPr lang="my-MM" altLang="ja-JP" sz="11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lnSpc>
                <a:spcPts val="1200"/>
              </a:lnSpc>
            </a:pPr>
            <a:r>
              <a:rPr lang="my-MM" altLang="ja-JP" sz="8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ဆေးနာမည်</a:t>
            </a:r>
            <a:r>
              <a:rPr lang="en-US" altLang="ja-JP" sz="8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 :</a:t>
            </a:r>
            <a:endParaRPr lang="ja-JP" altLang="ja-JP" sz="800" dirty="0">
              <a:solidFill>
                <a:schemeClr val="tx1"/>
              </a:solidFill>
            </a:endParaRPr>
          </a:p>
          <a:p>
            <a:endParaRPr lang="en-US" altLang="ja-JP" sz="1050" dirty="0">
              <a:solidFill>
                <a:schemeClr val="tx1"/>
              </a:solidFill>
            </a:endParaRPr>
          </a:p>
        </p:txBody>
      </p:sp>
      <p:sp>
        <p:nvSpPr>
          <p:cNvPr id="82" name="フローチャート: 処理 81"/>
          <p:cNvSpPr/>
          <p:nvPr/>
        </p:nvSpPr>
        <p:spPr>
          <a:xfrm>
            <a:off x="132795" y="3572535"/>
            <a:ext cx="1890000" cy="394911"/>
          </a:xfrm>
          <a:prstGeom prst="flowChartProcess">
            <a:avLst/>
          </a:prstGeom>
          <a:solidFill>
            <a:schemeClr val="bg1"/>
          </a:solidFill>
          <a:ln>
            <a:solidFill>
              <a:srgbClr val="521B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05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薬の名前：</a:t>
            </a:r>
            <a:endParaRPr lang="my-MM" altLang="ja-JP" sz="105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lnSpc>
                <a:spcPts val="1200"/>
              </a:lnSpc>
            </a:pPr>
            <a:r>
              <a:rPr lang="my-MM" altLang="ja-JP" sz="8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ဆေးနာမည်</a:t>
            </a:r>
            <a:r>
              <a:rPr lang="en-US" altLang="ja-JP" sz="8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 :</a:t>
            </a:r>
            <a:endParaRPr lang="ja-JP" altLang="ja-JP" sz="8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E2FF92A0-1CC9-DA42-A3D8-4C58F597B317}"/>
              </a:ext>
            </a:extLst>
          </p:cNvPr>
          <p:cNvSpPr txBox="1"/>
          <p:nvPr/>
        </p:nvSpPr>
        <p:spPr>
          <a:xfrm>
            <a:off x="3038215" y="4193423"/>
            <a:ext cx="525507" cy="30353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ja-JP" altLang="en-US" sz="700" dirty="0"/>
              <a:t>膵臓</a:t>
            </a:r>
            <a:endParaRPr lang="en-US" altLang="ja-JP" sz="700" dirty="0"/>
          </a:p>
          <a:p>
            <a:pPr algn="ctr"/>
            <a:r>
              <a:rPr kumimoji="1" lang="my-MM" altLang="ja-JP" sz="800" dirty="0">
                <a:latin typeface="Pyidaungsu" pitchFamily="34" charset="0"/>
                <a:cs typeface="Pyidaungsu" pitchFamily="34" charset="0"/>
              </a:rPr>
              <a:t>ပန်ကရိယ</a:t>
            </a:r>
            <a:endParaRPr kumimoji="1" lang="ja-JP" altLang="en-US" sz="700" dirty="0"/>
          </a:p>
        </p:txBody>
      </p:sp>
      <p:sp>
        <p:nvSpPr>
          <p:cNvPr id="79" name="左矢印 78"/>
          <p:cNvSpPr/>
          <p:nvPr/>
        </p:nvSpPr>
        <p:spPr>
          <a:xfrm rot="2949261">
            <a:off x="3325991" y="4872905"/>
            <a:ext cx="1253044" cy="192307"/>
          </a:xfrm>
          <a:prstGeom prst="leftArrow">
            <a:avLst/>
          </a:prstGeom>
          <a:solidFill>
            <a:srgbClr val="FF7E79"/>
          </a:solidFill>
          <a:ln w="25400" cap="flat" cmpd="sng">
            <a:solidFill>
              <a:srgbClr val="FF7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44" name="フローチャート: 処理 43">
            <a:extLst>
              <a:ext uri="{FF2B5EF4-FFF2-40B4-BE49-F238E27FC236}">
                <a16:creationId xmlns:a16="http://schemas.microsoft.com/office/drawing/2014/main" id="{60C0EAF9-2526-CB40-9842-F8E82FA16E65}"/>
              </a:ext>
            </a:extLst>
          </p:cNvPr>
          <p:cNvSpPr/>
          <p:nvPr/>
        </p:nvSpPr>
        <p:spPr>
          <a:xfrm>
            <a:off x="2305398" y="8172400"/>
            <a:ext cx="4483943" cy="468940"/>
          </a:xfrm>
          <a:prstGeom prst="flowChartProcess">
            <a:avLst/>
          </a:prstGeom>
          <a:solidFill>
            <a:schemeClr val="bg1"/>
          </a:solidFill>
          <a:ln>
            <a:solidFill>
              <a:srgbClr val="009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0"/>
              </a:lnSpc>
            </a:pPr>
            <a:r>
              <a:rPr lang="ja-JP" altLang="en-US" sz="10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sym typeface="Wingdings 2" panose="05020102010507070707" pitchFamily="18" charset="2"/>
              </a:rPr>
              <a:t>グリミン系</a:t>
            </a:r>
            <a:r>
              <a:rPr lang="en-US" altLang="ja-JP" sz="10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sym typeface="Wingdings 2" panose="05020102010507070707" pitchFamily="18" charset="2"/>
              </a:rPr>
              <a:t>: </a:t>
            </a:r>
            <a:r>
              <a:rPr lang="ja-JP" altLang="en-US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sym typeface="Wingdings 2" panose="05020102010507070707" pitchFamily="18" charset="2"/>
              </a:rPr>
              <a:t>説明は次ページをご覧ください。</a:t>
            </a:r>
            <a:endParaRPr lang="my-MM" altLang="ja-JP" sz="10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sym typeface="Wingdings 2" panose="05020102010507070707" pitchFamily="18" charset="2"/>
            </a:endParaRPr>
          </a:p>
          <a:p>
            <a:pPr algn="ctr">
              <a:lnSpc>
                <a:spcPts val="1800"/>
              </a:lnSpc>
            </a:pPr>
            <a:r>
              <a:rPr lang="en-US" altLang="ja-JP" sz="1050" b="1" dirty="0" err="1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Glimin</a:t>
            </a:r>
            <a:r>
              <a:rPr lang="my-MM" altLang="ja-JP" sz="105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ဆေးအုပ်စု </a:t>
            </a:r>
            <a:r>
              <a:rPr lang="en-US" altLang="ja-JP" sz="105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: </a:t>
            </a:r>
            <a:r>
              <a:rPr lang="my-MM" altLang="ja-JP" sz="105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ရှင်းလင်းချက်အား နောက်စာမျက်နှာတွင်ကြည့်ပါ။</a:t>
            </a:r>
            <a:endParaRPr lang="en-US" altLang="ja-JP" sz="1050" dirty="0">
              <a:solidFill>
                <a:schemeClr val="tx1"/>
              </a:solidFill>
              <a:latin typeface="Pyidaungsu" pitchFamily="34" charset="0"/>
              <a:ea typeface="HGMaruGothicMPRO" panose="020F0600000000000000" pitchFamily="34" charset="-128"/>
              <a:cs typeface="Pyidaungsu" pitchFamily="34" charset="0"/>
              <a:sym typeface="Wingdings 2" panose="05020102010507070707" pitchFamily="18" charset="2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82F2675-8D8C-DA41-BF13-3FC4B77D0C47}"/>
              </a:ext>
            </a:extLst>
          </p:cNvPr>
          <p:cNvSpPr txBox="1"/>
          <p:nvPr/>
        </p:nvSpPr>
        <p:spPr>
          <a:xfrm>
            <a:off x="5357248" y="2814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solidFill>
                  <a:schemeClr val="bg1">
                    <a:lumMod val="50000"/>
                  </a:schemeClr>
                </a:solidFill>
              </a:rPr>
              <a:t>日本語版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1D0AC3-E2C7-5B41-A123-311600A60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6872" y="8693679"/>
            <a:ext cx="2171700" cy="486833"/>
          </a:xfrm>
        </p:spPr>
        <p:txBody>
          <a:bodyPr/>
          <a:lstStyle/>
          <a:p>
            <a:r>
              <a:rPr kumimoji="1" lang="en-US" altLang="ja-JP" sz="1200" dirty="0"/>
              <a:t>6.</a:t>
            </a:r>
            <a:r>
              <a:rPr kumimoji="1" lang="ja-JP" altLang="en-US" sz="1200" dirty="0"/>
              <a:t>「糖尿病」の飲み薬</a:t>
            </a:r>
            <a:endParaRPr kumimoji="1" lang="my-MM" altLang="ja-JP" sz="1200" dirty="0"/>
          </a:p>
          <a:p>
            <a:r>
              <a:rPr lang="my-MM" altLang="ja-JP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၆.“ဆီးချိုရောဂါ”သောက်ဆေးများ</a:t>
            </a:r>
            <a:r>
              <a:rPr kumimoji="1" lang="ja-JP" altLang="en-US" sz="1200" dirty="0"/>
              <a:t>　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83681B4-96D0-AB4D-A535-35B4238C0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015716" y="8748464"/>
            <a:ext cx="1600200" cy="486833"/>
          </a:xfrm>
        </p:spPr>
        <p:txBody>
          <a:bodyPr/>
          <a:lstStyle/>
          <a:p>
            <a:fld id="{588B1CD0-F45B-4019-B02C-7398991E3BCA}" type="slidenum">
              <a:rPr kumimoji="1" lang="ja-JP" altLang="en-US" smtClean="0"/>
              <a:pPr/>
              <a:t>2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59410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1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5431" y="96431"/>
            <a:ext cx="329105" cy="324404"/>
          </a:xfrm>
          <a:prstGeom prst="rect">
            <a:avLst/>
          </a:prstGeom>
        </p:spPr>
      </p:pic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8E365097-2F77-4146-A21B-7EA6950CCDA7}"/>
              </a:ext>
            </a:extLst>
          </p:cNvPr>
          <p:cNvSpPr txBox="1"/>
          <p:nvPr/>
        </p:nvSpPr>
        <p:spPr>
          <a:xfrm>
            <a:off x="704415" y="798500"/>
            <a:ext cx="5425265" cy="275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②</a:t>
            </a:r>
            <a:r>
              <a:rPr kumimoji="1" lang="ja-JP" altLang="en-US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インスリンを効きやすくする薬</a:t>
            </a:r>
            <a:endParaRPr lang="en-US" altLang="ja-JP" sz="1100" b="1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kumimoji="1" lang="ja-JP" altLang="en-US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ビグアナイド薬</a:t>
            </a:r>
            <a:endParaRPr kumimoji="1" lang="en-US" altLang="ja-JP" sz="1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lang="ja-JP" altLang="en-US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チアゾリジン薬</a:t>
            </a:r>
            <a:endParaRPr lang="en-US" altLang="ja-JP" sz="1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kumimoji="1" lang="ja-JP" altLang="en-US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グリミン系</a:t>
            </a:r>
            <a:endParaRPr kumimoji="1" lang="en-US" altLang="ja-JP" sz="1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lvl="1"/>
            <a:r>
              <a:rPr lang="ja-JP" altLang="en-US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（インスリンを分泌する作用、効きやすくする作用、両方があります。）</a:t>
            </a:r>
            <a:endParaRPr lang="en-US" altLang="ja-JP" sz="1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lvl="1"/>
            <a:endParaRPr lang="my-MM" altLang="ja-JP" sz="1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>
              <a:lnSpc>
                <a:spcPts val="2000"/>
              </a:lnSpc>
            </a:pPr>
            <a:r>
              <a:rPr lang="my-MM" altLang="ja-JP" sz="1200" b="1" dirty="0">
                <a:latin typeface="Pyidaungsu" pitchFamily="34" charset="0"/>
                <a:cs typeface="Pyidaungsu" pitchFamily="34" charset="0"/>
              </a:rPr>
              <a:t>(၂) အင်ဆူလင်ထိရောက်မှုလွယ်အောင်လုပ်သောဆေး</a:t>
            </a:r>
            <a:endParaRPr lang="ja-JP" altLang="ja-JP" sz="1200" dirty="0">
              <a:latin typeface="Pyidaungsu" pitchFamily="34" charset="0"/>
              <a:cs typeface="Pyidaungsu" pitchFamily="34" charset="0"/>
            </a:endParaRPr>
          </a:p>
          <a:p>
            <a:pPr marL="628650" lvl="1" indent="-171450">
              <a:lnSpc>
                <a:spcPts val="2000"/>
              </a:lnSpc>
              <a:buSzPct val="80000"/>
              <a:buFont typeface="Wingdings" pitchFamily="2" charset="2"/>
              <a:buChar char="p"/>
            </a:pPr>
            <a:r>
              <a:rPr lang="en-US" altLang="ja-JP" sz="1200" dirty="0" err="1">
                <a:latin typeface="Pyidaungsu" pitchFamily="34" charset="0"/>
                <a:cs typeface="Pyidaungsu" pitchFamily="34" charset="0"/>
              </a:rPr>
              <a:t>Biguanide</a:t>
            </a:r>
            <a:endParaRPr lang="ja-JP" altLang="ja-JP" sz="1200" dirty="0">
              <a:latin typeface="Pyidaungsu" pitchFamily="34" charset="0"/>
              <a:cs typeface="Pyidaungsu" pitchFamily="34" charset="0"/>
            </a:endParaRPr>
          </a:p>
          <a:p>
            <a:pPr marL="628650" lvl="1" indent="-171450">
              <a:lnSpc>
                <a:spcPts val="2000"/>
              </a:lnSpc>
              <a:buSzPct val="80000"/>
              <a:buFont typeface="Wingdings" pitchFamily="2" charset="2"/>
              <a:buChar char="p"/>
            </a:pPr>
            <a:r>
              <a:rPr lang="en-US" altLang="ja-JP" sz="1200" dirty="0" err="1">
                <a:latin typeface="Pyidaungsu" pitchFamily="34" charset="0"/>
                <a:cs typeface="Pyidaungsu" pitchFamily="34" charset="0"/>
              </a:rPr>
              <a:t>Thiazolidinediones</a:t>
            </a:r>
            <a:endParaRPr lang="ja-JP" altLang="ja-JP" sz="1200" dirty="0">
              <a:latin typeface="Pyidaungsu" pitchFamily="34" charset="0"/>
              <a:cs typeface="Pyidaungsu" pitchFamily="34" charset="0"/>
            </a:endParaRPr>
          </a:p>
          <a:p>
            <a:pPr marL="628650" lvl="1" indent="-171450">
              <a:lnSpc>
                <a:spcPts val="2000"/>
              </a:lnSpc>
              <a:buSzPct val="80000"/>
              <a:buFont typeface="Wingdings" pitchFamily="2" charset="2"/>
              <a:buChar char="p"/>
            </a:pPr>
            <a:r>
              <a:rPr lang="en-US" altLang="ja-JP" sz="1200" dirty="0" err="1">
                <a:latin typeface="Pyidaungsu" pitchFamily="34" charset="0"/>
                <a:cs typeface="Pyidaungsu" pitchFamily="34" charset="0"/>
              </a:rPr>
              <a:t>Glimin</a:t>
            </a: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ဆေးအုပ်စု</a:t>
            </a:r>
            <a:endParaRPr lang="ja-JP" altLang="ja-JP" sz="1200" dirty="0">
              <a:latin typeface="Pyidaungsu" pitchFamily="34" charset="0"/>
              <a:cs typeface="Pyidaungsu" pitchFamily="34" charset="0"/>
            </a:endParaRPr>
          </a:p>
          <a:p>
            <a:pPr>
              <a:lnSpc>
                <a:spcPts val="2000"/>
              </a:lnSpc>
            </a:pP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              </a:t>
            </a:r>
            <a:r>
              <a:rPr lang="en-US" altLang="ja-JP" sz="1200" dirty="0">
                <a:latin typeface="Pyidaungsu" pitchFamily="34" charset="0"/>
                <a:cs typeface="Pyidaungsu" pitchFamily="34" charset="0"/>
              </a:rPr>
              <a:t>(</a:t>
            </a: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အင်ဆူလင်ထုတ်သောလုပ်ဆောင်ချက်နှင့် ထိရောက်မှုလွယ်အောင် </a:t>
            </a:r>
          </a:p>
          <a:p>
            <a:pPr>
              <a:lnSpc>
                <a:spcPts val="2000"/>
              </a:lnSpc>
            </a:pP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               လုပ်ဆောင်ချက် နှစ်မျိုးလုံးရှိသည်။)</a:t>
            </a:r>
            <a:endParaRPr kumimoji="1" lang="en-US" altLang="ja-JP" sz="1200" dirty="0">
              <a:latin typeface="Pyidaungsu" pitchFamily="34" charset="0"/>
              <a:ea typeface="HGMaruGothicMPRO" panose="020F0600000000000000" pitchFamily="34" charset="-128"/>
              <a:cs typeface="Pyidaungsu" pitchFamily="34" charset="0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EC600368-4060-5947-999B-4A39FEB4D10F}"/>
              </a:ext>
            </a:extLst>
          </p:cNvPr>
          <p:cNvSpPr txBox="1"/>
          <p:nvPr/>
        </p:nvSpPr>
        <p:spPr>
          <a:xfrm>
            <a:off x="5357248" y="2814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solidFill>
                  <a:schemeClr val="bg1">
                    <a:lumMod val="50000"/>
                  </a:schemeClr>
                </a:solidFill>
              </a:rPr>
              <a:t>日本語版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D1340D1A-C5BB-5241-99C7-48F0BE7E3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1CD0-F45B-4019-B02C-7398991E3BCA}" type="slidenum">
              <a:rPr kumimoji="1" lang="ja-JP" altLang="en-US" smtClean="0"/>
              <a:pPr/>
              <a:t>3</a:t>
            </a:fld>
            <a:endParaRPr kumimoji="1" lang="ja-JP" altLang="en-US" dirty="0"/>
          </a:p>
        </p:txBody>
      </p:sp>
      <p:sp>
        <p:nvSpPr>
          <p:cNvPr id="37" name="フッター プレースホルダー 4">
            <a:extLst>
              <a:ext uri="{FF2B5EF4-FFF2-40B4-BE49-F238E27FC236}">
                <a16:creationId xmlns:a16="http://schemas.microsoft.com/office/drawing/2014/main" id="{F4E4D6BE-339D-4995-BA82-CD31B74C1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6872" y="8693679"/>
            <a:ext cx="2171700" cy="486833"/>
          </a:xfrm>
        </p:spPr>
        <p:txBody>
          <a:bodyPr/>
          <a:lstStyle/>
          <a:p>
            <a:r>
              <a:rPr kumimoji="1" lang="en-US" altLang="ja-JP" sz="1200" dirty="0"/>
              <a:t>6.</a:t>
            </a:r>
            <a:r>
              <a:rPr kumimoji="1" lang="ja-JP" altLang="en-US" sz="1200" dirty="0"/>
              <a:t>「糖尿病」の飲み薬</a:t>
            </a:r>
            <a:endParaRPr kumimoji="1" lang="my-MM" altLang="ja-JP" sz="1200" dirty="0"/>
          </a:p>
          <a:p>
            <a:r>
              <a:rPr lang="my-MM" altLang="ja-JP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၆.“ဆီးချိုရောဂါ”သောက်ဆေးများ</a:t>
            </a:r>
            <a:r>
              <a:rPr kumimoji="1" lang="ja-JP" altLang="en-US" sz="1200" dirty="0"/>
              <a:t>　</a:t>
            </a:r>
          </a:p>
        </p:txBody>
      </p:sp>
    </p:spTree>
    <p:extLst>
      <p:ext uri="{BB962C8B-B14F-4D97-AF65-F5344CB8AC3E}">
        <p14:creationId xmlns:p14="http://schemas.microsoft.com/office/powerpoint/2010/main" val="3896749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087" y="1979712"/>
            <a:ext cx="2691172" cy="4471880"/>
          </a:xfrm>
          <a:prstGeom prst="rect">
            <a:avLst/>
          </a:prstGeom>
          <a:ln>
            <a:noFill/>
          </a:ln>
        </p:spPr>
      </p:pic>
      <p:sp>
        <p:nvSpPr>
          <p:cNvPr id="32" name="正方形/長方形 31"/>
          <p:cNvSpPr/>
          <p:nvPr/>
        </p:nvSpPr>
        <p:spPr>
          <a:xfrm>
            <a:off x="2668214" y="3743923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9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3107529" y="4056899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3214687" y="5128469"/>
            <a:ext cx="910835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47" name="正方形/長方形 46"/>
          <p:cNvSpPr/>
          <p:nvPr/>
        </p:nvSpPr>
        <p:spPr>
          <a:xfrm rot="2983020">
            <a:off x="3876097" y="3621014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61" name="右矢印 60"/>
          <p:cNvSpPr/>
          <p:nvPr/>
        </p:nvSpPr>
        <p:spPr>
          <a:xfrm>
            <a:off x="1773329" y="3836138"/>
            <a:ext cx="1081357" cy="98611"/>
          </a:xfrm>
          <a:prstGeom prst="rightArrow">
            <a:avLst/>
          </a:prstGeom>
          <a:solidFill>
            <a:srgbClr val="941651"/>
          </a:solidFill>
          <a:ln>
            <a:solidFill>
              <a:srgbClr val="9416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69" name="下矢印 68"/>
          <p:cNvSpPr/>
          <p:nvPr/>
        </p:nvSpPr>
        <p:spPr>
          <a:xfrm rot="12525134">
            <a:off x="2468139" y="3927274"/>
            <a:ext cx="121148" cy="1345620"/>
          </a:xfrm>
          <a:prstGeom prst="down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70" name="下矢印 69"/>
          <p:cNvSpPr/>
          <p:nvPr/>
        </p:nvSpPr>
        <p:spPr>
          <a:xfrm rot="16200000" flipH="1">
            <a:off x="2816331" y="4769546"/>
            <a:ext cx="138437" cy="1290151"/>
          </a:xfrm>
          <a:prstGeom prst="down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73" name="下矢印 72"/>
          <p:cNvSpPr/>
          <p:nvPr/>
        </p:nvSpPr>
        <p:spPr>
          <a:xfrm rot="12774753">
            <a:off x="2297124" y="4984981"/>
            <a:ext cx="141844" cy="507609"/>
          </a:xfrm>
          <a:prstGeom prst="down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67" name="フローチャート: 処理 66"/>
          <p:cNvSpPr/>
          <p:nvPr/>
        </p:nvSpPr>
        <p:spPr>
          <a:xfrm>
            <a:off x="188720" y="5102242"/>
            <a:ext cx="2118586" cy="2206062"/>
          </a:xfrm>
          <a:prstGeom prst="flowChartProcess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5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チアゾリジン薬</a:t>
            </a:r>
            <a:endParaRPr lang="en-US" altLang="ja-JP" sz="105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○</a:t>
            </a:r>
            <a:r>
              <a:rPr lang="ja-JP" altLang="en-US" sz="1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脂肪組織、筋肉、肝臓</a:t>
            </a:r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などに働きかけて、インスリンの体への効きを良くします。</a:t>
            </a:r>
            <a:endParaRPr lang="en-US" altLang="ja-JP" sz="10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●起こりやすい副作用：むくみ、体重増加など</a:t>
            </a:r>
            <a:endParaRPr lang="my-MM" altLang="ja-JP" sz="10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>
              <a:lnSpc>
                <a:spcPts val="1400"/>
              </a:lnSpc>
            </a:pPr>
            <a:r>
              <a:rPr lang="en-US" altLang="ja-JP" sz="800" b="1" dirty="0" err="1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Thiazolidinediones</a:t>
            </a:r>
            <a:endParaRPr lang="ja-JP" altLang="ja-JP" sz="8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  <a:p>
            <a:pPr marL="171450" lvl="0" indent="-171450">
              <a:lnSpc>
                <a:spcPts val="1400"/>
              </a:lnSpc>
              <a:buSzPct val="80000"/>
              <a:buFont typeface="Wingdings" pitchFamily="2" charset="2"/>
              <a:buChar char="¡"/>
            </a:pPr>
            <a:r>
              <a:rPr lang="my-MM" altLang="ja-JP" sz="8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အဆီဖွဲ့စည်းပုံ၊ကြွက်သား၊အသည်း</a:t>
            </a: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 စသည်တို့တွင်အလုပ်လုပ်ပြီး ခန္ဓာကိုယ်တွင် အင်ဆူလင် ထိရောက်မှုကိုကောင်းစေသည်။</a:t>
            </a:r>
            <a:endParaRPr lang="ja-JP" altLang="ja-JP" sz="8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  <a:p>
            <a:pPr marL="171450" indent="-171450">
              <a:lnSpc>
                <a:spcPts val="1400"/>
              </a:lnSpc>
              <a:buFont typeface="Wingdings" pitchFamily="2" charset="2"/>
              <a:buChar char="l"/>
            </a:pP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အဖြစ်လွယ်သောဘေးထွက်ဆိုးကျိုးများ</a:t>
            </a:r>
            <a:r>
              <a:rPr lang="en-US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 </a:t>
            </a: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ဖောယောင်ခြင်း၊ကိုယ်အလေးချိန်တိုးခြင်း</a:t>
            </a:r>
          </a:p>
          <a:p>
            <a:pPr>
              <a:lnSpc>
                <a:spcPts val="1400"/>
              </a:lnSpc>
            </a:pP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      စသည်</a:t>
            </a:r>
            <a:endParaRPr lang="en-US" altLang="ja-JP" sz="800" dirty="0">
              <a:solidFill>
                <a:schemeClr val="tx1"/>
              </a:solidFill>
              <a:latin typeface="Pyidaungsu" pitchFamily="34" charset="0"/>
              <a:ea typeface="HG丸ｺﾞｼｯｸM-PRO" pitchFamily="50" charset="-128"/>
              <a:cs typeface="Pyidaungsu" pitchFamily="34" charset="0"/>
            </a:endParaRPr>
          </a:p>
        </p:txBody>
      </p:sp>
      <p:sp>
        <p:nvSpPr>
          <p:cNvPr id="139" name="正方形/長方形 138"/>
          <p:cNvSpPr/>
          <p:nvPr/>
        </p:nvSpPr>
        <p:spPr>
          <a:xfrm>
            <a:off x="3696893" y="4539105"/>
            <a:ext cx="214314" cy="482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59" name="フローチャート: 処理 58"/>
          <p:cNvSpPr/>
          <p:nvPr/>
        </p:nvSpPr>
        <p:spPr>
          <a:xfrm>
            <a:off x="196493" y="7308304"/>
            <a:ext cx="1890000" cy="324000"/>
          </a:xfrm>
          <a:prstGeom prst="flowChartProcess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1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薬の名前：</a:t>
            </a:r>
            <a:endParaRPr lang="en-US" altLang="ja-JP" sz="11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lnSpc>
                <a:spcPts val="1200"/>
              </a:lnSpc>
            </a:pPr>
            <a:r>
              <a:rPr lang="my-MM" altLang="ja-JP" sz="8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ဆေးနာမည်</a:t>
            </a:r>
            <a:r>
              <a:rPr lang="en-US" altLang="ja-JP" sz="8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 :</a:t>
            </a:r>
            <a:endParaRPr lang="ja-JP" altLang="ja-JP" sz="8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84" name="フローチャート: 処理 83"/>
          <p:cNvSpPr/>
          <p:nvPr/>
        </p:nvSpPr>
        <p:spPr>
          <a:xfrm>
            <a:off x="188640" y="4211960"/>
            <a:ext cx="1890000" cy="430959"/>
          </a:xfrm>
          <a:prstGeom prst="flowChartProcess">
            <a:avLst/>
          </a:prstGeom>
          <a:solidFill>
            <a:schemeClr val="bg1"/>
          </a:solidFill>
          <a:ln>
            <a:solidFill>
              <a:srgbClr val="9416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1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薬の名前：</a:t>
            </a:r>
            <a:endParaRPr lang="en-US" altLang="ja-JP" sz="11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lnSpc>
                <a:spcPts val="1500"/>
              </a:lnSpc>
            </a:pPr>
            <a:r>
              <a:rPr lang="my-MM" altLang="ja-JP" sz="8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ဆေးနာမည်</a:t>
            </a:r>
            <a:r>
              <a:rPr lang="en-US" altLang="ja-JP" sz="8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 :</a:t>
            </a:r>
            <a:endParaRPr lang="en-US" altLang="ja-JP" sz="400" b="1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</p:txBody>
      </p:sp>
      <p:pic>
        <p:nvPicPr>
          <p:cNvPr id="34" name="Picture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25431" y="96431"/>
            <a:ext cx="329105" cy="324404"/>
          </a:xfrm>
          <a:prstGeom prst="rect">
            <a:avLst/>
          </a:prstGeom>
        </p:spPr>
      </p:pic>
      <p:sp>
        <p:nvSpPr>
          <p:cNvPr id="41" name="右矢印 40">
            <a:extLst>
              <a:ext uri="{FF2B5EF4-FFF2-40B4-BE49-F238E27FC236}">
                <a16:creationId xmlns:a16="http://schemas.microsoft.com/office/drawing/2014/main" id="{1486AE67-9249-D647-9932-54EC8510EFD4}"/>
              </a:ext>
            </a:extLst>
          </p:cNvPr>
          <p:cNvSpPr/>
          <p:nvPr/>
        </p:nvSpPr>
        <p:spPr>
          <a:xfrm rot="10387042" flipV="1">
            <a:off x="3255252" y="3630100"/>
            <a:ext cx="2876754" cy="134162"/>
          </a:xfrm>
          <a:prstGeom prst="rightArrow">
            <a:avLst/>
          </a:prstGeom>
          <a:solidFill>
            <a:srgbClr val="009193"/>
          </a:solidFill>
          <a:ln>
            <a:solidFill>
              <a:srgbClr val="009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42" name="右矢印 41">
            <a:extLst>
              <a:ext uri="{FF2B5EF4-FFF2-40B4-BE49-F238E27FC236}">
                <a16:creationId xmlns:a16="http://schemas.microsoft.com/office/drawing/2014/main" id="{00F6F07C-1C64-3747-8B2E-BC3231B80AA2}"/>
              </a:ext>
            </a:extLst>
          </p:cNvPr>
          <p:cNvSpPr/>
          <p:nvPr/>
        </p:nvSpPr>
        <p:spPr>
          <a:xfrm rot="8939907">
            <a:off x="3358887" y="3967273"/>
            <a:ext cx="1399644" cy="115923"/>
          </a:xfrm>
          <a:prstGeom prst="rightArrow">
            <a:avLst/>
          </a:prstGeom>
          <a:solidFill>
            <a:srgbClr val="009193"/>
          </a:solidFill>
          <a:ln>
            <a:solidFill>
              <a:srgbClr val="009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43" name="右矢印 42">
            <a:extLst>
              <a:ext uri="{FF2B5EF4-FFF2-40B4-BE49-F238E27FC236}">
                <a16:creationId xmlns:a16="http://schemas.microsoft.com/office/drawing/2014/main" id="{49339B0D-2142-3948-B1F8-BAF242D4DF78}"/>
              </a:ext>
            </a:extLst>
          </p:cNvPr>
          <p:cNvSpPr/>
          <p:nvPr/>
        </p:nvSpPr>
        <p:spPr>
          <a:xfrm rot="7102169" flipV="1">
            <a:off x="3303053" y="4231816"/>
            <a:ext cx="2104945" cy="117063"/>
          </a:xfrm>
          <a:prstGeom prst="rightArrow">
            <a:avLst/>
          </a:prstGeom>
          <a:solidFill>
            <a:srgbClr val="009193"/>
          </a:solidFill>
          <a:ln>
            <a:solidFill>
              <a:srgbClr val="009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0341D00C-4EEB-724B-B9E3-E420E2107EC1}"/>
              </a:ext>
            </a:extLst>
          </p:cNvPr>
          <p:cNvSpPr txBox="1"/>
          <p:nvPr/>
        </p:nvSpPr>
        <p:spPr>
          <a:xfrm>
            <a:off x="4644664" y="683568"/>
            <a:ext cx="2109871" cy="697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00" dirty="0">
                <a:solidFill>
                  <a:srgbClr val="0070C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 *</a:t>
            </a:r>
            <a:r>
              <a:rPr lang="ja-JP" altLang="en-US" sz="800" dirty="0">
                <a:solidFill>
                  <a:srgbClr val="0070C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副作用については</a:t>
            </a:r>
            <a:endParaRPr lang="en-US" altLang="ja-JP" sz="800" dirty="0">
              <a:solidFill>
                <a:srgbClr val="0070C0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r>
              <a:rPr lang="ja-JP" altLang="en-US" sz="800" dirty="0">
                <a:solidFill>
                  <a:srgbClr val="0070C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主なものを載せています</a:t>
            </a:r>
            <a:endParaRPr lang="en-US" altLang="ja-JP" sz="800" dirty="0">
              <a:solidFill>
                <a:schemeClr val="tx2">
                  <a:lumMod val="60000"/>
                  <a:lumOff val="40000"/>
                </a:schemeClr>
              </a:solidFill>
              <a:latin typeface="Pyidaungsu" pitchFamily="34" charset="0"/>
              <a:cs typeface="Pyidaungsu" pitchFamily="34" charset="0"/>
            </a:endParaRPr>
          </a:p>
          <a:p>
            <a:pPr>
              <a:lnSpc>
                <a:spcPts val="1400"/>
              </a:lnSpc>
            </a:pPr>
            <a:r>
              <a:rPr lang="my-MM" altLang="ja-JP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Pyidaungsu" pitchFamily="34" charset="0"/>
                <a:cs typeface="Pyidaungsu" pitchFamily="34" charset="0"/>
              </a:rPr>
              <a:t>*ဘေးထွက်ဆိုးကျိုးများနှင့်ပတ်သက်၍</a:t>
            </a:r>
            <a:endParaRPr lang="ja-JP" altLang="ja-JP" sz="800" dirty="0">
              <a:solidFill>
                <a:schemeClr val="tx2">
                  <a:lumMod val="60000"/>
                  <a:lumOff val="40000"/>
                </a:schemeClr>
              </a:solidFill>
              <a:latin typeface="Pyidaungsu" pitchFamily="34" charset="0"/>
              <a:cs typeface="Pyidaungsu" pitchFamily="34" charset="0"/>
            </a:endParaRPr>
          </a:p>
          <a:p>
            <a:pPr>
              <a:lnSpc>
                <a:spcPts val="1400"/>
              </a:lnSpc>
            </a:pPr>
            <a:r>
              <a:rPr lang="my-MM" altLang="ja-JP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Pyidaungsu" pitchFamily="34" charset="0"/>
                <a:cs typeface="Pyidaungsu" pitchFamily="34" charset="0"/>
              </a:rPr>
              <a:t>အများဆုံးဖြစ်လေ့ရှိသည်များကိုဖော်ပြထားသည်</a:t>
            </a:r>
            <a:endParaRPr lang="ja-JP" altLang="en-US" sz="800" dirty="0">
              <a:solidFill>
                <a:schemeClr val="tx2">
                  <a:lumMod val="60000"/>
                  <a:lumOff val="40000"/>
                </a:schemeClr>
              </a:solidFill>
              <a:latin typeface="Pyidaungsu" pitchFamily="34" charset="0"/>
              <a:ea typeface="HGMaruGothicMPRO" panose="020F0600000000000000" pitchFamily="34" charset="-128"/>
              <a:cs typeface="Pyidaungsu" pitchFamily="34" charset="0"/>
            </a:endParaRPr>
          </a:p>
        </p:txBody>
      </p:sp>
      <p:sp>
        <p:nvSpPr>
          <p:cNvPr id="49" name="フローチャート: 処理 48">
            <a:extLst>
              <a:ext uri="{FF2B5EF4-FFF2-40B4-BE49-F238E27FC236}">
                <a16:creationId xmlns:a16="http://schemas.microsoft.com/office/drawing/2014/main" id="{3045B8D3-8A3C-6A48-9299-60FA34901AE2}"/>
              </a:ext>
            </a:extLst>
          </p:cNvPr>
          <p:cNvSpPr/>
          <p:nvPr/>
        </p:nvSpPr>
        <p:spPr>
          <a:xfrm>
            <a:off x="4771259" y="7056312"/>
            <a:ext cx="1890000" cy="396008"/>
          </a:xfrm>
          <a:prstGeom prst="flowChartProcess">
            <a:avLst/>
          </a:prstGeom>
          <a:solidFill>
            <a:schemeClr val="bg1"/>
          </a:solidFill>
          <a:ln>
            <a:solidFill>
              <a:srgbClr val="009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300"/>
              </a:lnSpc>
            </a:pPr>
            <a:r>
              <a:rPr lang="ja-JP" altLang="en-US" sz="11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薬の名前：</a:t>
            </a:r>
            <a:endParaRPr lang="en-US" altLang="ja-JP" sz="11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lnSpc>
                <a:spcPts val="1300"/>
              </a:lnSpc>
            </a:pPr>
            <a:r>
              <a:rPr lang="my-MM" altLang="ja-JP" sz="8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ဆေးနာမည်</a:t>
            </a:r>
            <a:r>
              <a:rPr lang="en-US" altLang="ja-JP" sz="8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 :</a:t>
            </a:r>
            <a:endParaRPr lang="ja-JP" altLang="ja-JP" sz="8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50" name="フローチャート: 処理 49">
            <a:extLst>
              <a:ext uri="{FF2B5EF4-FFF2-40B4-BE49-F238E27FC236}">
                <a16:creationId xmlns:a16="http://schemas.microsoft.com/office/drawing/2014/main" id="{1CF2627B-D0B1-4241-A42A-0A67194D96C4}"/>
              </a:ext>
            </a:extLst>
          </p:cNvPr>
          <p:cNvSpPr/>
          <p:nvPr/>
        </p:nvSpPr>
        <p:spPr>
          <a:xfrm>
            <a:off x="4644664" y="1813750"/>
            <a:ext cx="2312728" cy="5242561"/>
          </a:xfrm>
          <a:prstGeom prst="flowChartProcess">
            <a:avLst/>
          </a:prstGeom>
          <a:solidFill>
            <a:schemeClr val="bg1"/>
          </a:solidFill>
          <a:ln>
            <a:solidFill>
              <a:srgbClr val="009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5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sym typeface="Wingdings 2" panose="05020102010507070707" pitchFamily="18" charset="2"/>
              </a:rPr>
              <a:t>グリミン系</a:t>
            </a:r>
            <a:endParaRPr lang="en-US" altLang="ja-JP" sz="1050" b="1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sym typeface="Wingdings 2" panose="05020102010507070707" pitchFamily="18" charset="2"/>
            </a:endParaRPr>
          </a:p>
          <a:p>
            <a:r>
              <a:rPr lang="ja-JP" altLang="en-US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○血糖値が高い時に</a:t>
            </a:r>
            <a:r>
              <a:rPr lang="ja-JP" altLang="en-US" sz="10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膵臓</a:t>
            </a:r>
            <a:r>
              <a:rPr lang="ja-JP" altLang="en-US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からインスリンを出し、血糖値を下げます（膵臓の</a:t>
            </a:r>
            <a:r>
              <a:rPr lang="en-US" altLang="ja-JP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β</a:t>
            </a:r>
            <a:r>
              <a:rPr lang="ja-JP" altLang="en-US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細胞を守る作用もあります）。また</a:t>
            </a:r>
            <a:r>
              <a:rPr lang="ja-JP" altLang="en-US" sz="10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肝臓</a:t>
            </a:r>
            <a:r>
              <a:rPr lang="ja-JP" altLang="en-US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で糖が作られるのを抑えたり、</a:t>
            </a:r>
            <a:r>
              <a:rPr lang="ja-JP" altLang="en-US" sz="10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筋肉</a:t>
            </a:r>
            <a:r>
              <a:rPr lang="ja-JP" altLang="en-US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での糖の取り込みを増やすなどで、インスリンの効き目をよくします。</a:t>
            </a:r>
            <a:endParaRPr lang="en-US" altLang="ja-JP" sz="10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●起こりやすい副作用：気持ち悪さ、下痢、便秘</a:t>
            </a:r>
            <a:r>
              <a:rPr lang="ja-JP" altLang="en-US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低血糖</a:t>
            </a:r>
            <a:r>
              <a:rPr lang="en-US" altLang="ja-JP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(</a:t>
            </a:r>
            <a:r>
              <a:rPr lang="ja-JP" altLang="en-US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特に</a:t>
            </a:r>
            <a:r>
              <a:rPr lang="en-US" altLang="ja-JP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SU</a:t>
            </a:r>
            <a:r>
              <a:rPr lang="ja-JP" altLang="en-US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薬やインスリンと同時に使う時</a:t>
            </a:r>
            <a:r>
              <a:rPr lang="en-US" altLang="ja-JP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) </a:t>
            </a:r>
            <a:r>
              <a:rPr lang="ja-JP" altLang="en-US" sz="10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など</a:t>
            </a:r>
            <a:endParaRPr lang="my-MM" altLang="ja-JP" sz="500" dirty="0">
              <a:solidFill>
                <a:schemeClr val="tx1"/>
              </a:solidFill>
              <a:latin typeface="Pyidaungsu" pitchFamily="34" charset="0"/>
              <a:ea typeface="HGMaruGothicMPRO" panose="020F0600000000000000" pitchFamily="34" charset="-128"/>
              <a:cs typeface="Pyidaungsu" pitchFamily="34" charset="0"/>
            </a:endParaRPr>
          </a:p>
          <a:p>
            <a:pPr algn="ctr">
              <a:lnSpc>
                <a:spcPts val="1500"/>
              </a:lnSpc>
            </a:pPr>
            <a:r>
              <a:rPr lang="en-US" altLang="ja-JP" sz="800" b="1" dirty="0" err="1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Glimin</a:t>
            </a:r>
            <a:r>
              <a:rPr lang="my-MM" altLang="ja-JP" sz="8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ဆေးအုပ်စု</a:t>
            </a:r>
            <a:endParaRPr lang="ja-JP" altLang="ja-JP" sz="8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  <a:p>
            <a:pPr marL="171450" lvl="0" indent="-171450">
              <a:lnSpc>
                <a:spcPts val="1500"/>
              </a:lnSpc>
              <a:buSzPct val="80000"/>
              <a:buFont typeface="Wingdings" pitchFamily="2" charset="2"/>
              <a:buChar char="¡"/>
            </a:pP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သွေးတွင်းသကြားဓာတ်ပါဝင်ကိန်းမြင့်လာသော အချိန်တွင်ပန်ကရိယမှအင်ဆူလင်ကိုထုတ်ပေးပြီးသွေးတွင်းသကြားဓာတ်ပါဝင်ကိန်းကိုလျှော့ချသည်(</a:t>
            </a:r>
            <a:r>
              <a:rPr lang="my-MM" altLang="ja-JP" sz="8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ပန်ကရိယ</a:t>
            </a: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၏ဘီတာဆဲလ်ကိုစောင့်ရှောက်ပေးသောလုပ်ဆောင်ချက်လည်းရှိသည်)။တဖန်</a:t>
            </a:r>
            <a:r>
              <a:rPr lang="my-MM" altLang="ja-JP" sz="8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အ သည်း</a:t>
            </a: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တွင်သကြားဓာတ်ထုတ်လုပ်မှုကိုထိန်းချုပ်ပေးပြီး </a:t>
            </a:r>
            <a:r>
              <a:rPr lang="my-MM" altLang="ja-JP" sz="8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ကြွက်သား</a:t>
            </a: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ထဲသို့သကြားဓာတ်ယူဆောင် မှုကိုတိုးမြှင့်စေပြီး အင်ဆူလင်၏ထိရောက်မှုကို ကောင်းစေသည်။</a:t>
            </a:r>
            <a:endParaRPr lang="ja-JP" altLang="ja-JP" sz="8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  <a:p>
            <a:pPr marL="171450" indent="-171450">
              <a:lnSpc>
                <a:spcPts val="1500"/>
              </a:lnSpc>
              <a:buFont typeface="Wingdings" pitchFamily="2" charset="2"/>
              <a:buChar char="l"/>
            </a:pP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အဖြစ်လွယ်သောဘေးထွက်ဆိုးကျိုးများ</a:t>
            </a:r>
            <a:r>
              <a:rPr lang="en-US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 :</a:t>
            </a: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 မအီမသာဖြစ်ခြင်း၊ဝမ်းလျှောခြင်း၊ဝမ်းချုပ်ခြင်း သွေးတွင်းသကြားဓာတ်လျော့ကျခြင်း (အထူးသဖြင့် </a:t>
            </a:r>
            <a:r>
              <a:rPr lang="en-US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Sulfonylureas</a:t>
            </a: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နှင့်အင်ဆူလင်ကို အတူတွဲသုံးသည့်အချိန်)စသည်</a:t>
            </a:r>
            <a:endParaRPr lang="en-US" altLang="ja-JP" sz="8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  <a:p>
            <a:pPr marL="171450" indent="-171450">
              <a:buFont typeface="Wingdings" pitchFamily="2" charset="2"/>
              <a:buChar char="l"/>
            </a:pPr>
            <a:endParaRPr lang="ja-JP" altLang="ja-JP" sz="8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52" name="右矢印 51">
            <a:extLst>
              <a:ext uri="{FF2B5EF4-FFF2-40B4-BE49-F238E27FC236}">
                <a16:creationId xmlns:a16="http://schemas.microsoft.com/office/drawing/2014/main" id="{18E3858B-9CE9-DD47-B437-68E391B49E3E}"/>
              </a:ext>
            </a:extLst>
          </p:cNvPr>
          <p:cNvSpPr/>
          <p:nvPr/>
        </p:nvSpPr>
        <p:spPr>
          <a:xfrm rot="2736132">
            <a:off x="1764295" y="4421909"/>
            <a:ext cx="2124081" cy="126851"/>
          </a:xfrm>
          <a:prstGeom prst="rightArrow">
            <a:avLst/>
          </a:prstGeom>
          <a:solidFill>
            <a:srgbClr val="941651"/>
          </a:solidFill>
          <a:ln>
            <a:solidFill>
              <a:srgbClr val="9416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60" name="フローチャート: 処理 59"/>
          <p:cNvSpPr/>
          <p:nvPr/>
        </p:nvSpPr>
        <p:spPr>
          <a:xfrm>
            <a:off x="188640" y="1123000"/>
            <a:ext cx="2118665" cy="3113975"/>
          </a:xfrm>
          <a:prstGeom prst="flowChartProcess">
            <a:avLst/>
          </a:prstGeom>
          <a:solidFill>
            <a:schemeClr val="bg1"/>
          </a:solidFill>
          <a:ln>
            <a:solidFill>
              <a:srgbClr val="9416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5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ビグアナイド薬</a:t>
            </a:r>
            <a:endParaRPr lang="en-US" altLang="ja-JP" sz="105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○</a:t>
            </a:r>
            <a:r>
              <a:rPr lang="ja-JP" altLang="en-US" sz="1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肝臓</a:t>
            </a:r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が糖を作るのを抑えます。</a:t>
            </a:r>
            <a:endParaRPr lang="en-US" altLang="ja-JP" sz="10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また、糖の吸収を抑制したり、</a:t>
            </a:r>
            <a:r>
              <a:rPr lang="ja-JP" altLang="en-US" sz="1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筋肉</a:t>
            </a:r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などでのインスリンの効きを良くする作用などがあります。</a:t>
            </a:r>
            <a:endParaRPr lang="en-US" altLang="ja-JP" sz="10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●起こりやすい副作用：下痢、気持ち悪さなど</a:t>
            </a:r>
            <a:endParaRPr lang="my-MM" altLang="ja-JP" sz="10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>
              <a:lnSpc>
                <a:spcPts val="1500"/>
              </a:lnSpc>
            </a:pPr>
            <a:r>
              <a:rPr lang="en-US" altLang="ja-JP" sz="800" b="1" dirty="0" err="1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Biguanide</a:t>
            </a:r>
            <a:endParaRPr lang="ja-JP" altLang="ja-JP" sz="8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  <a:p>
            <a:pPr marL="171450" lvl="0" indent="-171450">
              <a:lnSpc>
                <a:spcPts val="1500"/>
              </a:lnSpc>
              <a:buSzPct val="80000"/>
              <a:buFont typeface="Wingdings" pitchFamily="2" charset="2"/>
              <a:buChar char="¡"/>
            </a:pP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အသည်းမှသကြားဓာတ်ထုတ်လုပ်မှုကိုထိန်းချုပ်ပေးသည်။တဖန်သကြားဓာတ်စုပ်ယူမှုကိုထိန်းချုပ်ပေးပြီး </a:t>
            </a:r>
            <a:r>
              <a:rPr lang="my-MM" altLang="ja-JP" sz="8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ကြွက်သား</a:t>
            </a: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စသည်တို့တွင် အင်ဆူလင်ထိရောက်မှုကိုကောင်းစေသော လုပ်ဆောင်ချက်စသည်တို့ရှိသည်။</a:t>
            </a:r>
            <a:endParaRPr lang="ja-JP" altLang="ja-JP" sz="8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  <a:p>
            <a:pPr marL="171450" indent="-171450">
              <a:lnSpc>
                <a:spcPts val="1500"/>
              </a:lnSpc>
              <a:buFont typeface="Wingdings" pitchFamily="2" charset="2"/>
              <a:buChar char="l"/>
            </a:pP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အဖြစ်လွယ်သောဘေးထွက်ဆိုးကျိုးများ</a:t>
            </a:r>
            <a:r>
              <a:rPr lang="en-US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 : </a:t>
            </a: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ဝမ်းလျှောခြင်း၊ မအီမသာဖြစ်ခြင်းစသည်</a:t>
            </a:r>
            <a:endParaRPr lang="ja-JP" altLang="ja-JP" sz="8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A2FC8C0-6C6B-F34A-9092-8456F6677400}"/>
              </a:ext>
            </a:extLst>
          </p:cNvPr>
          <p:cNvSpPr txBox="1"/>
          <p:nvPr/>
        </p:nvSpPr>
        <p:spPr>
          <a:xfrm>
            <a:off x="3512678" y="5377573"/>
            <a:ext cx="394822" cy="25391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kumimoji="1" lang="ja-JP" altLang="en-US" sz="900" dirty="0"/>
              <a:t>筋肉</a:t>
            </a:r>
            <a:endParaRPr kumimoji="1" lang="en-US" altLang="ja-JP" sz="900" dirty="0"/>
          </a:p>
          <a:p>
            <a:pPr algn="ctr">
              <a:lnSpc>
                <a:spcPts val="900"/>
              </a:lnSpc>
            </a:pPr>
            <a:r>
              <a:rPr kumimoji="1" lang="my-MM" altLang="ja-JP" sz="600" dirty="0">
                <a:latin typeface="Pyidaungsu" pitchFamily="34" charset="0"/>
                <a:cs typeface="Pyidaungsu" pitchFamily="34" charset="0"/>
              </a:rPr>
              <a:t>ကြွက်သား</a:t>
            </a:r>
            <a:endParaRPr kumimoji="1" lang="ja-JP" altLang="en-US" sz="600" dirty="0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2297A3D-6C9D-144B-B76B-B03682DB6E48}"/>
              </a:ext>
            </a:extLst>
          </p:cNvPr>
          <p:cNvSpPr txBox="1"/>
          <p:nvPr/>
        </p:nvSpPr>
        <p:spPr>
          <a:xfrm>
            <a:off x="2380636" y="4784125"/>
            <a:ext cx="617725" cy="28293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kumimoji="1" lang="ja-JP" altLang="en-US" sz="800" dirty="0"/>
              <a:t>脂肪細胞</a:t>
            </a:r>
            <a:endParaRPr kumimoji="1" lang="en-US" altLang="ja-JP" sz="800" dirty="0"/>
          </a:p>
          <a:p>
            <a:pPr algn="ctr">
              <a:lnSpc>
                <a:spcPts val="900"/>
              </a:lnSpc>
            </a:pPr>
            <a:r>
              <a:rPr kumimoji="1" lang="my-MM" altLang="ja-JP" sz="700" dirty="0">
                <a:latin typeface="Pyidaungsu" pitchFamily="34" charset="0"/>
                <a:cs typeface="Pyidaungsu" pitchFamily="34" charset="0"/>
              </a:rPr>
              <a:t>အဆီဆဲလ်</a:t>
            </a:r>
            <a:endParaRPr kumimoji="1" lang="ja-JP" altLang="en-US" sz="700" dirty="0"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843DAF79-5CCD-664B-9782-3E3E1F489BC6}"/>
              </a:ext>
            </a:extLst>
          </p:cNvPr>
          <p:cNvSpPr txBox="1"/>
          <p:nvPr/>
        </p:nvSpPr>
        <p:spPr>
          <a:xfrm>
            <a:off x="2878914" y="3806036"/>
            <a:ext cx="401477" cy="26894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kumimoji="1" lang="ja-JP" altLang="en-US" sz="700" dirty="0"/>
              <a:t>肝臓</a:t>
            </a:r>
            <a:endParaRPr kumimoji="1" lang="en-US" altLang="ja-JP" sz="700" dirty="0"/>
          </a:p>
          <a:p>
            <a:pPr algn="ctr">
              <a:lnSpc>
                <a:spcPts val="900"/>
              </a:lnSpc>
            </a:pPr>
            <a:r>
              <a:rPr kumimoji="1" lang="my-MM" altLang="ja-JP" sz="600" dirty="0">
                <a:latin typeface="Pyidaungsu" pitchFamily="34" charset="0"/>
                <a:cs typeface="Pyidaungsu" pitchFamily="34" charset="0"/>
              </a:rPr>
              <a:t>အသည်း</a:t>
            </a:r>
            <a:endParaRPr kumimoji="1" lang="ja-JP" altLang="en-US" sz="600" dirty="0"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B8081CE-DE1E-9B40-BBBF-CAA53243ED0A}"/>
              </a:ext>
            </a:extLst>
          </p:cNvPr>
          <p:cNvSpPr txBox="1"/>
          <p:nvPr/>
        </p:nvSpPr>
        <p:spPr>
          <a:xfrm>
            <a:off x="2997308" y="4337048"/>
            <a:ext cx="382715" cy="28293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ja-JP" altLang="en-US" sz="800" dirty="0"/>
              <a:t>膵臓</a:t>
            </a:r>
            <a:endParaRPr lang="en-US" altLang="ja-JP" sz="800" dirty="0"/>
          </a:p>
          <a:p>
            <a:pPr algn="ctr">
              <a:lnSpc>
                <a:spcPts val="900"/>
              </a:lnSpc>
            </a:pPr>
            <a:r>
              <a:rPr kumimoji="1" lang="my-MM" altLang="ja-JP" sz="600" dirty="0">
                <a:latin typeface="Pyidaungsu" pitchFamily="34" charset="0"/>
                <a:cs typeface="Pyidaungsu" pitchFamily="34" charset="0"/>
              </a:rPr>
              <a:t>ပန်ကရိယ</a:t>
            </a:r>
            <a:endParaRPr kumimoji="1" lang="ja-JP" altLang="en-US" sz="600" dirty="0"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1F67BCAB-A6D2-D047-8FDA-43B72D57D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z="1200" dirty="0"/>
              <a:t>6.</a:t>
            </a:r>
            <a:r>
              <a:rPr kumimoji="1" lang="ja-JP" altLang="en-US" sz="1200" dirty="0"/>
              <a:t>「糖尿病」の飲み薬　</a:t>
            </a:r>
            <a:endParaRPr kumimoji="1" lang="my-MM" altLang="ja-JP" sz="1200" dirty="0"/>
          </a:p>
          <a:p>
            <a:pPr>
              <a:lnSpc>
                <a:spcPts val="1500"/>
              </a:lnSpc>
            </a:pPr>
            <a:r>
              <a:rPr lang="my-MM" altLang="ja-JP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၆.“ဆီးချိုရောဂါ”သောက်ဆေးများ</a:t>
            </a:r>
            <a:endParaRPr kumimoji="1" lang="ja-JP" altLang="en-US" dirty="0"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EC600368-4060-5947-999B-4A39FEB4D10F}"/>
              </a:ext>
            </a:extLst>
          </p:cNvPr>
          <p:cNvSpPr txBox="1"/>
          <p:nvPr/>
        </p:nvSpPr>
        <p:spPr>
          <a:xfrm>
            <a:off x="5357248" y="2814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solidFill>
                  <a:schemeClr val="bg1">
                    <a:lumMod val="50000"/>
                  </a:schemeClr>
                </a:solidFill>
              </a:rPr>
              <a:t>日本語版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D1340D1A-C5BB-5241-99C7-48F0BE7E3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1CD0-F45B-4019-B02C-7398991E3BCA}" type="slidenum">
              <a:rPr kumimoji="1" lang="ja-JP" altLang="en-US" smtClean="0"/>
              <a:pPr/>
              <a:t>4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36232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026" y="2550374"/>
            <a:ext cx="2691172" cy="4471880"/>
          </a:xfrm>
          <a:prstGeom prst="rect">
            <a:avLst/>
          </a:prstGeom>
          <a:ln>
            <a:noFill/>
          </a:ln>
        </p:spPr>
      </p:pic>
      <p:sp>
        <p:nvSpPr>
          <p:cNvPr id="32" name="正方形/長方形 31"/>
          <p:cNvSpPr/>
          <p:nvPr/>
        </p:nvSpPr>
        <p:spPr>
          <a:xfrm>
            <a:off x="2668214" y="4312603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9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3107529" y="4625579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3214687" y="5697149"/>
            <a:ext cx="910835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47" name="正方形/長方形 46"/>
          <p:cNvSpPr/>
          <p:nvPr/>
        </p:nvSpPr>
        <p:spPr>
          <a:xfrm rot="2983020">
            <a:off x="3876097" y="4189694"/>
            <a:ext cx="589364" cy="321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139" name="正方形/長方形 138"/>
          <p:cNvSpPr/>
          <p:nvPr/>
        </p:nvSpPr>
        <p:spPr>
          <a:xfrm>
            <a:off x="3696893" y="5107785"/>
            <a:ext cx="214314" cy="482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pic>
        <p:nvPicPr>
          <p:cNvPr id="34" name="Picture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25431" y="96431"/>
            <a:ext cx="329105" cy="324404"/>
          </a:xfrm>
          <a:prstGeom prst="rect">
            <a:avLst/>
          </a:prstGeom>
        </p:spPr>
      </p:pic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8E365097-2F77-4146-A21B-7EA6950CCDA7}"/>
              </a:ext>
            </a:extLst>
          </p:cNvPr>
          <p:cNvSpPr txBox="1"/>
          <p:nvPr/>
        </p:nvSpPr>
        <p:spPr>
          <a:xfrm>
            <a:off x="937704" y="685438"/>
            <a:ext cx="4621778" cy="1458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③</a:t>
            </a:r>
            <a:r>
              <a:rPr lang="ja-JP" altLang="en-US" sz="16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糖の吸収を抑制したり、排泄する薬</a:t>
            </a:r>
            <a:endParaRPr lang="en-US" altLang="ja-JP" sz="1600" b="1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lang="en-US" altLang="ja-JP" sz="105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SGLT2</a:t>
            </a:r>
            <a:r>
              <a:rPr lang="ja-JP" altLang="en-US" sz="105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阻害薬</a:t>
            </a:r>
            <a:endParaRPr lang="en-US" altLang="ja-JP" sz="105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742950" lvl="1" indent="-285750">
              <a:buFont typeface="Wingdings" pitchFamily="2" charset="2"/>
              <a:buChar char="p"/>
            </a:pPr>
            <a:r>
              <a:rPr lang="en-US" altLang="ja-JP" sz="105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α-</a:t>
            </a:r>
            <a:r>
              <a:rPr lang="ja-JP" altLang="en-US" sz="105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グルコシダーゼ阻害薬</a:t>
            </a:r>
            <a:endParaRPr lang="my-MM" altLang="ja-JP" sz="105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>
              <a:lnSpc>
                <a:spcPts val="2400"/>
              </a:lnSpc>
            </a:pPr>
            <a:r>
              <a:rPr lang="my-MM" altLang="ja-JP" sz="1400" b="1" dirty="0">
                <a:latin typeface="Pyidaungsu" pitchFamily="34" charset="0"/>
                <a:cs typeface="Pyidaungsu" pitchFamily="34" charset="0"/>
              </a:rPr>
              <a:t>(၃) သကြားဓာတ်စုပ်ယူမှုကို ထိန်းပေးပြီး စွန့်ထုတ်ပေးသောဆေး</a:t>
            </a:r>
            <a:endParaRPr lang="ja-JP" altLang="ja-JP" sz="1400" dirty="0">
              <a:latin typeface="Pyidaungsu" pitchFamily="34" charset="0"/>
              <a:cs typeface="Pyidaungsu" pitchFamily="34" charset="0"/>
            </a:endParaRPr>
          </a:p>
          <a:p>
            <a:pPr marL="628650" lvl="1" indent="-171450">
              <a:lnSpc>
                <a:spcPts val="2000"/>
              </a:lnSpc>
              <a:buSzPct val="80000"/>
              <a:buFont typeface="Wingdings" pitchFamily="2" charset="2"/>
              <a:buChar char="p"/>
            </a:pPr>
            <a:r>
              <a:rPr lang="en-US" altLang="ja-JP" sz="1200" dirty="0">
                <a:latin typeface="Pyidaungsu" pitchFamily="34" charset="0"/>
                <a:cs typeface="Pyidaungsu" pitchFamily="34" charset="0"/>
              </a:rPr>
              <a:t>SGLT2 inhibitors</a:t>
            </a:r>
            <a:endParaRPr lang="ja-JP" altLang="ja-JP" sz="1200" dirty="0">
              <a:latin typeface="Pyidaungsu" pitchFamily="34" charset="0"/>
              <a:cs typeface="Pyidaungsu" pitchFamily="34" charset="0"/>
            </a:endParaRPr>
          </a:p>
          <a:p>
            <a:pPr marL="628650" lvl="1" indent="-171450">
              <a:lnSpc>
                <a:spcPts val="2000"/>
              </a:lnSpc>
              <a:buSzPct val="80000"/>
              <a:buFont typeface="Wingdings" pitchFamily="2" charset="2"/>
              <a:buChar char="p"/>
            </a:pPr>
            <a:r>
              <a:rPr lang="en-US" altLang="ja-JP" sz="1200" dirty="0" err="1">
                <a:latin typeface="Pyidaungsu" pitchFamily="34" charset="0"/>
                <a:cs typeface="Pyidaungsu" pitchFamily="34" charset="0"/>
              </a:rPr>
              <a:t>Aplha-glucosidase</a:t>
            </a:r>
            <a:r>
              <a:rPr lang="en-US" altLang="ja-JP" sz="1200" dirty="0">
                <a:latin typeface="Pyidaungsu" pitchFamily="34" charset="0"/>
                <a:cs typeface="Pyidaungsu" pitchFamily="34" charset="0"/>
              </a:rPr>
              <a:t> inhibitors</a:t>
            </a:r>
            <a:endParaRPr lang="en-US" altLang="ja-JP" sz="1200" dirty="0">
              <a:latin typeface="Pyidaungsu" pitchFamily="34" charset="0"/>
              <a:ea typeface="HGMaruGothicMPRO" panose="020F0600000000000000" pitchFamily="34" charset="-128"/>
              <a:cs typeface="Pyidaungsu" pitchFamily="34" charset="0"/>
            </a:endParaRPr>
          </a:p>
        </p:txBody>
      </p:sp>
      <p:sp>
        <p:nvSpPr>
          <p:cNvPr id="53" name="上矢印 52">
            <a:extLst>
              <a:ext uri="{FF2B5EF4-FFF2-40B4-BE49-F238E27FC236}">
                <a16:creationId xmlns:a16="http://schemas.microsoft.com/office/drawing/2014/main" id="{F7961542-EEFA-854A-88A9-2726B8B7B0C2}"/>
              </a:ext>
            </a:extLst>
          </p:cNvPr>
          <p:cNvSpPr/>
          <p:nvPr/>
        </p:nvSpPr>
        <p:spPr>
          <a:xfrm rot="2580745">
            <a:off x="2606705" y="5084215"/>
            <a:ext cx="114788" cy="2184537"/>
          </a:xfrm>
          <a:prstGeom prst="upArrow">
            <a:avLst/>
          </a:prstGeom>
          <a:solidFill>
            <a:srgbClr val="008F00"/>
          </a:solidFill>
          <a:ln>
            <a:solidFill>
              <a:srgbClr val="008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54" name="フローチャート: 処理 53">
            <a:extLst>
              <a:ext uri="{FF2B5EF4-FFF2-40B4-BE49-F238E27FC236}">
                <a16:creationId xmlns:a16="http://schemas.microsoft.com/office/drawing/2014/main" id="{62462018-B59C-4C4E-9F53-754CE58E5BBE}"/>
              </a:ext>
            </a:extLst>
          </p:cNvPr>
          <p:cNvSpPr/>
          <p:nvPr/>
        </p:nvSpPr>
        <p:spPr>
          <a:xfrm>
            <a:off x="100969" y="3895193"/>
            <a:ext cx="2229919" cy="3413111"/>
          </a:xfrm>
          <a:prstGeom prst="flowChartProcess">
            <a:avLst/>
          </a:prstGeom>
          <a:solidFill>
            <a:schemeClr val="bg1"/>
          </a:solidFill>
          <a:ln>
            <a:solidFill>
              <a:srgbClr val="008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05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α-</a:t>
            </a:r>
            <a:r>
              <a:rPr lang="ja-JP" altLang="en-US" sz="105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グルコシダーゼ阻害薬</a:t>
            </a:r>
            <a:r>
              <a:rPr lang="en-US" altLang="ja-JP" sz="105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(α-GI)</a:t>
            </a:r>
          </a:p>
          <a:p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○</a:t>
            </a:r>
            <a:r>
              <a:rPr lang="ja-JP" altLang="en-US" sz="1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小腸</a:t>
            </a:r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での糖の消化・吸収を遅らせます。</a:t>
            </a:r>
            <a:r>
              <a:rPr lang="ja-JP" altLang="en-US" sz="10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食事の直前に飲み</a:t>
            </a:r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、食後の血糖の上がりを抑えます。 </a:t>
            </a:r>
            <a:endParaRPr lang="en-US" altLang="ja-JP" sz="10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○低血糖時はブドウ糖を摂取する。</a:t>
            </a:r>
            <a:endParaRPr lang="en-US" altLang="ja-JP" sz="10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●起こりやすい副作用：腹部膨満感、下痢、おならの増加など</a:t>
            </a:r>
            <a:endParaRPr lang="my-MM" altLang="ja-JP" sz="1000" dirty="0">
              <a:solidFill>
                <a:schemeClr val="tx1"/>
              </a:solidFill>
              <a:latin typeface="Pyidaungsu" pitchFamily="34" charset="0"/>
              <a:ea typeface="HG丸ｺﾞｼｯｸM-PRO" pitchFamily="50" charset="-128"/>
              <a:cs typeface="Pyidaungsu" pitchFamily="34" charset="0"/>
            </a:endParaRPr>
          </a:p>
          <a:p>
            <a:pPr algn="ctr">
              <a:lnSpc>
                <a:spcPts val="1500"/>
              </a:lnSpc>
            </a:pPr>
            <a:r>
              <a:rPr lang="en-US" altLang="ja-JP" sz="800" dirty="0" err="1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Aplha-glucosidase</a:t>
            </a:r>
            <a:r>
              <a:rPr lang="en-US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 inhibitors</a:t>
            </a:r>
            <a:r>
              <a:rPr lang="en-US" altLang="ja-JP" sz="8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(α-GI)</a:t>
            </a:r>
            <a:endParaRPr lang="ja-JP" altLang="ja-JP" sz="8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  <a:p>
            <a:pPr marL="171450" lvl="0" indent="-171450">
              <a:lnSpc>
                <a:spcPts val="1500"/>
              </a:lnSpc>
              <a:buSzPct val="80000"/>
              <a:buFont typeface="Wingdings" pitchFamily="2" charset="2"/>
              <a:buChar char="¡"/>
            </a:pPr>
            <a:r>
              <a:rPr lang="my-MM" altLang="ja-JP" sz="8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အူသိမ်</a:t>
            </a: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ထဲရှိသကြားဓာတ်အား‌ချေဖျက်ခြင်း၊စုပ်ယူမှုကိုနှောင့်နှေးစေသည်။</a:t>
            </a:r>
            <a:r>
              <a:rPr lang="my-MM" altLang="ja-JP" sz="800" dirty="0">
                <a:solidFill>
                  <a:srgbClr val="FF0000"/>
                </a:solidFill>
                <a:latin typeface="Pyidaungsu" pitchFamily="34" charset="0"/>
                <a:cs typeface="Pyidaungsu" pitchFamily="34" charset="0"/>
              </a:rPr>
              <a:t>အစားစားခါနီးတွင်သောက်ပြီး</a:t>
            </a: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အစားစားပြီးနောက်သွေးတွင်းသကြားဓာတ်မြင့်တက်ခြင်းကို ထိန်းပေးသည်။</a:t>
            </a:r>
            <a:endParaRPr lang="ja-JP" altLang="ja-JP" sz="8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  <a:p>
            <a:pPr marL="171450" lvl="0" indent="-171450">
              <a:lnSpc>
                <a:spcPts val="1500"/>
              </a:lnSpc>
              <a:buSzPct val="80000"/>
              <a:buFont typeface="Wingdings" pitchFamily="2" charset="2"/>
              <a:buChar char="¡"/>
            </a:pP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သွေးတွင်းသကြားဓာတ်လျော့ကျချိန်တွင် ဂလူးကို့စ်သကြားအားသောက်သုံးရမည်။</a:t>
            </a:r>
            <a:endParaRPr lang="ja-JP" altLang="ja-JP" sz="8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  <a:p>
            <a:pPr marL="171450" indent="-171450">
              <a:lnSpc>
                <a:spcPts val="1500"/>
              </a:lnSpc>
              <a:buFont typeface="Wingdings" pitchFamily="2" charset="2"/>
              <a:buChar char="l"/>
            </a:pP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အဖြစ်လွယ်သောဘေးထွက်ဆိုးကျိုးများ</a:t>
            </a:r>
            <a:r>
              <a:rPr lang="en-US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 : </a:t>
            </a: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ဝမ်းဗိုက်ပိုင်းဖောယောင်သကဲ့သို့ခံစားရခြင်း၊ ဝမ်းလျှောခြင်း၊လေလည်မှုအကြိမ်ရေတိုးလာ ခြင်းစသည်</a:t>
            </a:r>
            <a:endParaRPr lang="en-US" altLang="ja-JP" sz="800" dirty="0">
              <a:solidFill>
                <a:schemeClr val="tx1"/>
              </a:solidFill>
              <a:latin typeface="Pyidaungsu" pitchFamily="34" charset="0"/>
              <a:ea typeface="HG丸ｺﾞｼｯｸM-PRO" pitchFamily="50" charset="-128"/>
              <a:cs typeface="Pyidaungsu" pitchFamily="34" charset="0"/>
            </a:endParaRPr>
          </a:p>
        </p:txBody>
      </p:sp>
      <p:sp>
        <p:nvSpPr>
          <p:cNvPr id="55" name="左矢印 54">
            <a:extLst>
              <a:ext uri="{FF2B5EF4-FFF2-40B4-BE49-F238E27FC236}">
                <a16:creationId xmlns:a16="http://schemas.microsoft.com/office/drawing/2014/main" id="{AD9A09E4-8411-AF46-A781-586672533A3E}"/>
              </a:ext>
            </a:extLst>
          </p:cNvPr>
          <p:cNvSpPr/>
          <p:nvPr/>
        </p:nvSpPr>
        <p:spPr>
          <a:xfrm rot="19711968" flipV="1">
            <a:off x="3979227" y="4599538"/>
            <a:ext cx="898358" cy="113257"/>
          </a:xfrm>
          <a:prstGeom prst="leftArrow">
            <a:avLst>
              <a:gd name="adj1" fmla="val 43622"/>
              <a:gd name="adj2" fmla="val 50000"/>
            </a:avLst>
          </a:prstGeom>
          <a:solidFill>
            <a:srgbClr val="FFFC00"/>
          </a:solidFill>
          <a:ln>
            <a:solidFill>
              <a:srgbClr val="FFF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57" name="フローチャート: 処理 56">
            <a:extLst>
              <a:ext uri="{FF2B5EF4-FFF2-40B4-BE49-F238E27FC236}">
                <a16:creationId xmlns:a16="http://schemas.microsoft.com/office/drawing/2014/main" id="{7FC04193-015A-D044-A306-3F02B9837F7E}"/>
              </a:ext>
            </a:extLst>
          </p:cNvPr>
          <p:cNvSpPr/>
          <p:nvPr/>
        </p:nvSpPr>
        <p:spPr>
          <a:xfrm>
            <a:off x="4520376" y="3059832"/>
            <a:ext cx="2236655" cy="2628328"/>
          </a:xfrm>
          <a:prstGeom prst="flowChartProcess">
            <a:avLst/>
          </a:prstGeom>
          <a:solidFill>
            <a:schemeClr val="bg1"/>
          </a:solidFill>
          <a:ln>
            <a:solidFill>
              <a:srgbClr val="FFF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SGLT2</a:t>
            </a:r>
            <a:r>
              <a:rPr lang="ja-JP" altLang="en-US" sz="1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阻害薬</a:t>
            </a:r>
            <a:endParaRPr lang="en-US" altLang="ja-JP" sz="10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○血糖値が高い時に、</a:t>
            </a:r>
            <a:r>
              <a:rPr lang="ja-JP" altLang="en-US" sz="1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腎臓</a:t>
            </a:r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から糖を尿中に出し、血糖値を下げます。</a:t>
            </a:r>
            <a:endParaRPr lang="en-US" altLang="ja-JP" sz="10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10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●起こりやすい副作用：脱水、尿路･性器感染など</a:t>
            </a:r>
            <a:endParaRPr lang="my-MM" altLang="ja-JP" sz="1000" dirty="0">
              <a:solidFill>
                <a:schemeClr val="tx1"/>
              </a:solidFill>
              <a:latin typeface="Pyidaungsu" pitchFamily="34" charset="0"/>
              <a:ea typeface="HG丸ｺﾞｼｯｸM-PRO" pitchFamily="50" charset="-128"/>
              <a:cs typeface="Pyidaungsu" pitchFamily="34" charset="0"/>
            </a:endParaRPr>
          </a:p>
          <a:p>
            <a:pPr algn="ctr">
              <a:lnSpc>
                <a:spcPts val="1500"/>
              </a:lnSpc>
            </a:pPr>
            <a:r>
              <a:rPr lang="en-US" altLang="ja-JP" sz="8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SGLT2 inhibitors</a:t>
            </a:r>
            <a:endParaRPr lang="ja-JP" altLang="ja-JP" sz="8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  <a:p>
            <a:pPr marL="171450" lvl="0" indent="-171450">
              <a:lnSpc>
                <a:spcPts val="1500"/>
              </a:lnSpc>
              <a:buSzPct val="80000"/>
              <a:buFont typeface="Wingdings" pitchFamily="2" charset="2"/>
              <a:buChar char="¡"/>
            </a:pP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သွေးတွင်းသကြားဓာတ်ပါဝင်ကိန်းမြင့်ချိန်တွင်</a:t>
            </a:r>
            <a:r>
              <a:rPr lang="my-MM" altLang="ja-JP" sz="8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 ‌ကျောက်ကပ်</a:t>
            </a: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ထဲမှသကြားဓာတ်အားဆီးထဲသို့ စွန့်ထုတ်ပြီးသွေးတွင်းသကြားဓာတ်ပါဝင်ကိန်းကိုလျှော့ချပေးသည်။</a:t>
            </a:r>
            <a:endParaRPr lang="ja-JP" altLang="ja-JP" sz="8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  <a:p>
            <a:pPr marL="171450" indent="-171450">
              <a:lnSpc>
                <a:spcPts val="1500"/>
              </a:lnSpc>
              <a:buFont typeface="Wingdings" pitchFamily="2" charset="2"/>
              <a:buChar char="l"/>
            </a:pP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အဖြစ်လွယ်သောဘေးထွက်ဆိုးကျိုးများ</a:t>
            </a:r>
            <a:r>
              <a:rPr lang="en-US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 : </a:t>
            </a: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ရေဓာတ်ကုန်ခမ်းခြင်း၊ဆီးလမ်းကြောင်း၊လိင်   အင်္ဂါပိုးဝင်ခြင်းစသည်</a:t>
            </a:r>
            <a:endParaRPr lang="en-US" altLang="ja-JP" sz="800" dirty="0">
              <a:solidFill>
                <a:schemeClr val="tx1"/>
              </a:solidFill>
              <a:latin typeface="Pyidaungsu" pitchFamily="34" charset="0"/>
              <a:ea typeface="HG丸ｺﾞｼｯｸM-PRO" pitchFamily="50" charset="-128"/>
              <a:cs typeface="Pyidaungsu" pitchFamily="34" charset="0"/>
            </a:endParaRPr>
          </a:p>
        </p:txBody>
      </p:sp>
      <p:sp>
        <p:nvSpPr>
          <p:cNvPr id="58" name="フローチャート: 処理 57">
            <a:extLst>
              <a:ext uri="{FF2B5EF4-FFF2-40B4-BE49-F238E27FC236}">
                <a16:creationId xmlns:a16="http://schemas.microsoft.com/office/drawing/2014/main" id="{DB74D6AA-EB39-A84D-BEF4-581762052405}"/>
              </a:ext>
            </a:extLst>
          </p:cNvPr>
          <p:cNvSpPr/>
          <p:nvPr/>
        </p:nvSpPr>
        <p:spPr>
          <a:xfrm>
            <a:off x="4867031" y="5688160"/>
            <a:ext cx="1890000" cy="324000"/>
          </a:xfrm>
          <a:prstGeom prst="flowChartProcess">
            <a:avLst/>
          </a:prstGeom>
          <a:solidFill>
            <a:schemeClr val="bg1"/>
          </a:solidFill>
          <a:ln>
            <a:solidFill>
              <a:srgbClr val="FFF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薬の名前：</a:t>
            </a:r>
            <a:endParaRPr lang="en-US" altLang="ja-JP" sz="10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my-MM" altLang="ja-JP" sz="8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ဆေးနာမည်</a:t>
            </a:r>
            <a:r>
              <a:rPr lang="en-US" altLang="ja-JP" sz="8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 :</a:t>
            </a:r>
            <a:endParaRPr lang="ja-JP" altLang="ja-JP" sz="8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63" name="フローチャート: 処理 62">
            <a:extLst>
              <a:ext uri="{FF2B5EF4-FFF2-40B4-BE49-F238E27FC236}">
                <a16:creationId xmlns:a16="http://schemas.microsoft.com/office/drawing/2014/main" id="{23591E70-DA5B-8E42-BE0A-D2244D2029C4}"/>
              </a:ext>
            </a:extLst>
          </p:cNvPr>
          <p:cNvSpPr/>
          <p:nvPr/>
        </p:nvSpPr>
        <p:spPr>
          <a:xfrm>
            <a:off x="532845" y="7308794"/>
            <a:ext cx="1788127" cy="359550"/>
          </a:xfrm>
          <a:prstGeom prst="flowChartProcess">
            <a:avLst/>
          </a:prstGeom>
          <a:solidFill>
            <a:schemeClr val="bg1"/>
          </a:solidFill>
          <a:ln>
            <a:solidFill>
              <a:srgbClr val="008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薬の名前：</a:t>
            </a:r>
            <a:endParaRPr lang="en-US" altLang="ja-JP" sz="10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my-MM" altLang="ja-JP" sz="8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ဆေးနာမည်</a:t>
            </a:r>
            <a:r>
              <a:rPr lang="en-US" altLang="ja-JP" sz="8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 :</a:t>
            </a:r>
            <a:endParaRPr lang="ja-JP" altLang="ja-JP" sz="8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19334B0-9D8C-2D42-A3B5-B10D4C101B92}"/>
              </a:ext>
            </a:extLst>
          </p:cNvPr>
          <p:cNvSpPr txBox="1"/>
          <p:nvPr/>
        </p:nvSpPr>
        <p:spPr>
          <a:xfrm>
            <a:off x="3727222" y="4864496"/>
            <a:ext cx="358929" cy="44381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r>
              <a:rPr kumimoji="1" lang="ja-JP" altLang="en-US" sz="800" dirty="0"/>
              <a:t>腎臓</a:t>
            </a:r>
            <a:endParaRPr kumimoji="1" lang="en-US" altLang="ja-JP" sz="800" dirty="0"/>
          </a:p>
          <a:p>
            <a:pPr>
              <a:lnSpc>
                <a:spcPts val="1200"/>
              </a:lnSpc>
            </a:pPr>
            <a:r>
              <a:rPr kumimoji="1" lang="my-MM" altLang="ja-JP" sz="600" dirty="0">
                <a:latin typeface="Pyidaungsu" pitchFamily="34" charset="0"/>
                <a:cs typeface="Pyidaungsu" pitchFamily="34" charset="0"/>
              </a:rPr>
              <a:t>ကျောက်ကပ်</a:t>
            </a:r>
            <a:endParaRPr kumimoji="1" lang="ja-JP" altLang="en-US" sz="600" dirty="0"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29C0DC90-12CA-2649-86D4-62CD22F3BDA6}"/>
              </a:ext>
            </a:extLst>
          </p:cNvPr>
          <p:cNvSpPr txBox="1"/>
          <p:nvPr/>
        </p:nvSpPr>
        <p:spPr>
          <a:xfrm>
            <a:off x="3396622" y="5038175"/>
            <a:ext cx="296635" cy="33431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r>
              <a:rPr lang="ja-JP" altLang="en-US" sz="800" dirty="0"/>
              <a:t>小腸</a:t>
            </a:r>
            <a:endParaRPr lang="en-US" altLang="ja-JP" sz="800" dirty="0"/>
          </a:p>
          <a:p>
            <a:pPr>
              <a:lnSpc>
                <a:spcPts val="1200"/>
              </a:lnSpc>
            </a:pPr>
            <a:r>
              <a:rPr kumimoji="1" lang="my-MM" altLang="ja-JP" sz="600" dirty="0">
                <a:latin typeface="Pyidaungsu" pitchFamily="34" charset="0"/>
                <a:cs typeface="Pyidaungsu" pitchFamily="34" charset="0"/>
              </a:rPr>
              <a:t>အူသိမ်</a:t>
            </a:r>
            <a:endParaRPr kumimoji="1" lang="ja-JP" altLang="en-US" sz="600" dirty="0"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FD203B97-8FF5-A94A-A3D3-B85732F5A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z="1200" dirty="0"/>
              <a:t>6.</a:t>
            </a:r>
            <a:r>
              <a:rPr kumimoji="1" lang="ja-JP" altLang="en-US" sz="1200" dirty="0"/>
              <a:t>「糖尿病」の飲み薬</a:t>
            </a:r>
            <a:endParaRPr kumimoji="1" lang="my-MM" altLang="ja-JP" sz="1200" dirty="0"/>
          </a:p>
          <a:p>
            <a:r>
              <a:rPr lang="my-MM" altLang="ja-JP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၆.“ဆီးချိုရောဂါ”သောက်ဆေးများ </a:t>
            </a:r>
            <a:r>
              <a:rPr kumimoji="1" lang="ja-JP" altLang="en-US" sz="1200" dirty="0"/>
              <a:t>　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157EBF3-9754-EA4D-AB70-F6F1AF912A41}"/>
              </a:ext>
            </a:extLst>
          </p:cNvPr>
          <p:cNvSpPr txBox="1"/>
          <p:nvPr/>
        </p:nvSpPr>
        <p:spPr>
          <a:xfrm>
            <a:off x="5357248" y="2814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solidFill>
                  <a:schemeClr val="bg1">
                    <a:lumMod val="50000"/>
                  </a:schemeClr>
                </a:solidFill>
              </a:rPr>
              <a:t>日本語版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FE4413C8-FAD1-0144-9624-C3051415B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1CD0-F45B-4019-B02C-7398991E3BCA}" type="slidenum">
              <a:rPr kumimoji="1" lang="ja-JP" altLang="en-US" smtClean="0"/>
              <a:pPr/>
              <a:t>5</a:t>
            </a:fld>
            <a:endParaRPr kumimoji="1" lang="ja-JP" altLang="en-US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29CC86F0-AE9C-4835-92A0-C1948738C343}"/>
              </a:ext>
            </a:extLst>
          </p:cNvPr>
          <p:cNvSpPr txBox="1"/>
          <p:nvPr/>
        </p:nvSpPr>
        <p:spPr>
          <a:xfrm>
            <a:off x="4514850" y="1785633"/>
            <a:ext cx="2154509" cy="697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00" dirty="0">
                <a:solidFill>
                  <a:srgbClr val="0070C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 *</a:t>
            </a:r>
            <a:r>
              <a:rPr lang="ja-JP" altLang="en-US" sz="800" dirty="0">
                <a:solidFill>
                  <a:srgbClr val="0070C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副作用については</a:t>
            </a:r>
            <a:endParaRPr lang="en-US" altLang="ja-JP" sz="800" dirty="0">
              <a:solidFill>
                <a:srgbClr val="0070C0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r>
              <a:rPr lang="ja-JP" altLang="en-US" sz="800" dirty="0">
                <a:solidFill>
                  <a:srgbClr val="0070C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主なものを載せています</a:t>
            </a:r>
            <a:endParaRPr lang="en-US" altLang="ja-JP" sz="800" dirty="0">
              <a:solidFill>
                <a:schemeClr val="tx2">
                  <a:lumMod val="60000"/>
                  <a:lumOff val="40000"/>
                </a:schemeClr>
              </a:solidFill>
              <a:latin typeface="Pyidaungsu" pitchFamily="34" charset="0"/>
              <a:cs typeface="Pyidaungsu" pitchFamily="34" charset="0"/>
            </a:endParaRPr>
          </a:p>
          <a:p>
            <a:pPr>
              <a:lnSpc>
                <a:spcPts val="1400"/>
              </a:lnSpc>
            </a:pPr>
            <a:r>
              <a:rPr lang="my-MM" altLang="ja-JP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Pyidaungsu" pitchFamily="34" charset="0"/>
                <a:cs typeface="Pyidaungsu" pitchFamily="34" charset="0"/>
              </a:rPr>
              <a:t>*ဘေးထွက်ဆိုးကျိုးများနှင့်ပတ်သက်၍</a:t>
            </a:r>
            <a:endParaRPr lang="ja-JP" altLang="ja-JP" sz="800" dirty="0">
              <a:solidFill>
                <a:schemeClr val="tx2">
                  <a:lumMod val="60000"/>
                  <a:lumOff val="40000"/>
                </a:schemeClr>
              </a:solidFill>
              <a:latin typeface="Pyidaungsu" pitchFamily="34" charset="0"/>
              <a:cs typeface="Pyidaungsu" pitchFamily="34" charset="0"/>
            </a:endParaRPr>
          </a:p>
          <a:p>
            <a:pPr>
              <a:lnSpc>
                <a:spcPts val="1400"/>
              </a:lnSpc>
            </a:pPr>
            <a:r>
              <a:rPr lang="my-MM" altLang="ja-JP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Pyidaungsu" pitchFamily="34" charset="0"/>
                <a:cs typeface="Pyidaungsu" pitchFamily="34" charset="0"/>
              </a:rPr>
              <a:t>အများဆုံးဖြစ်လေ့ရှိသည်များကိုဖော်ပြထားသည်</a:t>
            </a:r>
            <a:endParaRPr lang="ja-JP" altLang="en-US" sz="800" dirty="0">
              <a:solidFill>
                <a:schemeClr val="tx2">
                  <a:lumMod val="60000"/>
                  <a:lumOff val="40000"/>
                </a:schemeClr>
              </a:solidFill>
              <a:latin typeface="Pyidaungsu" pitchFamily="34" charset="0"/>
              <a:ea typeface="HGMaruGothicMPRO" panose="020F0600000000000000" pitchFamily="34" charset="-128"/>
              <a:cs typeface="Pyidaungsu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0021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1" ma:contentTypeDescription="新しいドキュメントを作成します。" ma:contentTypeScope="" ma:versionID="8abc568855d61369157fdf9cf94a838b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2f98fe556175d9888fbc51e772879312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c054a63-b167-4c04-b5d0-d411ebb564cb" xsi:nil="true"/>
    <lcf76f155ced4ddcb4097134ff3c332f xmlns="2cbc4e30-bd4c-493e-9827-f761ae7f285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4657762-2EAF-4725-917E-A1A1973ED918}"/>
</file>

<file path=customXml/itemProps2.xml><?xml version="1.0" encoding="utf-8"?>
<ds:datastoreItem xmlns:ds="http://schemas.openxmlformats.org/officeDocument/2006/customXml" ds:itemID="{789B371F-4998-4552-9EB5-35942AA6F422}"/>
</file>

<file path=customXml/itemProps3.xml><?xml version="1.0" encoding="utf-8"?>
<ds:datastoreItem xmlns:ds="http://schemas.openxmlformats.org/officeDocument/2006/customXml" ds:itemID="{EA349AB5-7F69-42FC-8DA4-874E2D2896FF}"/>
</file>

<file path=docProps/app.xml><?xml version="1.0" encoding="utf-8"?>
<Properties xmlns="http://schemas.openxmlformats.org/officeDocument/2006/extended-properties" xmlns:vt="http://schemas.openxmlformats.org/officeDocument/2006/docPropsVTypes">
  <TotalTime>19185</TotalTime>
  <Words>3347</Words>
  <Application>Microsoft Office PowerPoint</Application>
  <PresentationFormat>画面に合わせる (4:3)</PresentationFormat>
  <Paragraphs>169</Paragraphs>
  <Slides>5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2" baseType="lpstr">
      <vt:lpstr>HGMaruGothicMPRO</vt:lpstr>
      <vt:lpstr>HGMaruGothicMPRO</vt:lpstr>
      <vt:lpstr>Pyidaungsu</vt:lpstr>
      <vt:lpstr>Arial</vt:lpstr>
      <vt:lpstr>Calibri</vt:lpstr>
      <vt:lpstr>Wingdings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金澤</dc:creator>
  <cp:lastModifiedBy>作成者</cp:lastModifiedBy>
  <cp:revision>153</cp:revision>
  <cp:lastPrinted>2021-12-09T07:33:26Z</cp:lastPrinted>
  <dcterms:created xsi:type="dcterms:W3CDTF">2014-02-16T08:20:30Z</dcterms:created>
  <dcterms:modified xsi:type="dcterms:W3CDTF">2022-07-26T04:22:29Z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0x0101006AD6CFD96EA1914D84868EB8714DE2E6</vt:lpwstr>
  </property>
</Properties>
</file>