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081BE"/>
    <a:srgbClr val="FF40FF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493CF1-6E67-4845-89A5-B6F1C75EA0AE}" v="456" dt="2022-02-24T02:20:20.070"/>
    <p1510:client id="{BC3BD2C5-347D-497C-A2D7-B671D8ADA107}" v="6" dt="2022-02-24T04:21:36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4" autoAdjust="0"/>
    <p:restoredTop sz="94649"/>
  </p:normalViewPr>
  <p:slideViewPr>
    <p:cSldViewPr>
      <p:cViewPr varScale="1">
        <p:scale>
          <a:sx n="69" d="100"/>
          <a:sy n="69" d="100"/>
        </p:scale>
        <p:origin x="132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香代子町川" userId="SOsoLyuvaFLH1gELlPQnv/W6+cufOazIry9CSlmtamc=" providerId="None" clId="Web-{52493CF1-6E67-4845-89A5-B6F1C75EA0AE}"/>
    <pc:docChg chg="modSld">
      <pc:chgData name="香代子町川" userId="SOsoLyuvaFLH1gELlPQnv/W6+cufOazIry9CSlmtamc=" providerId="None" clId="Web-{52493CF1-6E67-4845-89A5-B6F1C75EA0AE}" dt="2022-02-24T02:20:20.070" v="257" actId="1076"/>
      <pc:docMkLst>
        <pc:docMk/>
      </pc:docMkLst>
      <pc:sldChg chg="modSp">
        <pc:chgData name="香代子町川" userId="SOsoLyuvaFLH1gELlPQnv/W6+cufOazIry9CSlmtamc=" providerId="None" clId="Web-{52493CF1-6E67-4845-89A5-B6F1C75EA0AE}" dt="2022-02-24T02:20:20.070" v="257" actId="1076"/>
        <pc:sldMkLst>
          <pc:docMk/>
          <pc:sldMk cId="0" sldId="257"/>
        </pc:sldMkLst>
        <pc:spChg chg="mod">
          <ac:chgData name="香代子町川" userId="SOsoLyuvaFLH1gELlPQnv/W6+cufOazIry9CSlmtamc=" providerId="None" clId="Web-{52493CF1-6E67-4845-89A5-B6F1C75EA0AE}" dt="2022-02-24T02:19:06.569" v="247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香代子町川" userId="SOsoLyuvaFLH1gELlPQnv/W6+cufOazIry9CSlmtamc=" providerId="None" clId="Web-{52493CF1-6E67-4845-89A5-B6F1C75EA0AE}" dt="2022-02-24T02:18:59.522" v="246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香代子町川" userId="SOsoLyuvaFLH1gELlPQnv/W6+cufOazIry9CSlmtamc=" providerId="None" clId="Web-{52493CF1-6E67-4845-89A5-B6F1C75EA0AE}" dt="2022-02-24T02:20:13.273" v="256" actId="107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香代子町川" userId="SOsoLyuvaFLH1gELlPQnv/W6+cufOazIry9CSlmtamc=" providerId="None" clId="Web-{52493CF1-6E67-4845-89A5-B6F1C75EA0AE}" dt="2022-02-24T02:18:38.709" v="243" actId="107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香代子町川" userId="SOsoLyuvaFLH1gELlPQnv/W6+cufOazIry9CSlmtamc=" providerId="None" clId="Web-{52493CF1-6E67-4845-89A5-B6F1C75EA0AE}" dt="2022-02-24T02:20:04.195" v="255" actId="1076"/>
          <ac:spMkLst>
            <pc:docMk/>
            <pc:sldMk cId="0" sldId="257"/>
            <ac:spMk id="23" creationId="{00000000-0000-0000-0000-000000000000}"/>
          </ac:spMkLst>
        </pc:spChg>
        <pc:picChg chg="mod">
          <ac:chgData name="香代子町川" userId="SOsoLyuvaFLH1gELlPQnv/W6+cufOazIry9CSlmtamc=" providerId="None" clId="Web-{52493CF1-6E67-4845-89A5-B6F1C75EA0AE}" dt="2022-02-24T02:19:13.381" v="248" actId="1076"/>
          <ac:picMkLst>
            <pc:docMk/>
            <pc:sldMk cId="0" sldId="257"/>
            <ac:picMk id="15" creationId="{00000000-0000-0000-0000-000000000000}"/>
          </ac:picMkLst>
        </pc:picChg>
        <pc:picChg chg="mod">
          <ac:chgData name="香代子町川" userId="SOsoLyuvaFLH1gELlPQnv/W6+cufOazIry9CSlmtamc=" providerId="None" clId="Web-{52493CF1-6E67-4845-89A5-B6F1C75EA0AE}" dt="2022-02-24T02:18:48.350" v="245" actId="1076"/>
          <ac:picMkLst>
            <pc:docMk/>
            <pc:sldMk cId="0" sldId="257"/>
            <ac:picMk id="18" creationId="{00000000-0000-0000-0000-000000000000}"/>
          </ac:picMkLst>
        </pc:picChg>
        <pc:picChg chg="mod">
          <ac:chgData name="香代子町川" userId="SOsoLyuvaFLH1gELlPQnv/W6+cufOazIry9CSlmtamc=" providerId="None" clId="Web-{52493CF1-6E67-4845-89A5-B6F1C75EA0AE}" dt="2022-02-24T02:20:20.070" v="257" actId="1076"/>
          <ac:picMkLst>
            <pc:docMk/>
            <pc:sldMk cId="0" sldId="257"/>
            <ac:picMk id="19" creationId="{00000000-0000-0000-0000-000000000000}"/>
          </ac:picMkLst>
        </pc:picChg>
      </pc:sldChg>
    </pc:docChg>
  </pc:docChgLst>
  <pc:docChgLst>
    <pc:chgData name="香代子町川" userId="SOsoLyuvaFLH1gELlPQnv/W6+cufOazIry9CSlmtamc=" providerId="None" clId="Web-{BC3BD2C5-347D-497C-A2D7-B671D8ADA107}"/>
    <pc:docChg chg="modSld">
      <pc:chgData name="香代子町川" userId="SOsoLyuvaFLH1gELlPQnv/W6+cufOazIry9CSlmtamc=" providerId="None" clId="Web-{BC3BD2C5-347D-497C-A2D7-B671D8ADA107}" dt="2022-02-24T04:21:36.831" v="2" actId="20577"/>
      <pc:docMkLst>
        <pc:docMk/>
      </pc:docMkLst>
      <pc:sldChg chg="modSp">
        <pc:chgData name="香代子町川" userId="SOsoLyuvaFLH1gELlPQnv/W6+cufOazIry9CSlmtamc=" providerId="None" clId="Web-{BC3BD2C5-347D-497C-A2D7-B671D8ADA107}" dt="2022-02-24T04:21:36.831" v="2" actId="20577"/>
        <pc:sldMkLst>
          <pc:docMk/>
          <pc:sldMk cId="0" sldId="257"/>
        </pc:sldMkLst>
        <pc:spChg chg="mod">
          <ac:chgData name="香代子町川" userId="SOsoLyuvaFLH1gELlPQnv/W6+cufOazIry9CSlmtamc=" providerId="None" clId="Web-{BC3BD2C5-347D-497C-A2D7-B671D8ADA107}" dt="2022-02-24T04:21:36.831" v="2" actId="20577"/>
          <ac:spMkLst>
            <pc:docMk/>
            <pc:sldMk cId="0" sldId="257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fld id="{9F22AB55-1D57-4683-B808-7C49F7A844F8}" type="datetimeFigureOut">
              <a:rPr kumimoji="1" lang="ja-JP" altLang="en-US" smtClean="0"/>
              <a:pPr/>
              <a:t>2022/7/26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fld id="{2C558E48-183A-4E03-AEBD-08640BE75D2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58E48-183A-4E03-AEBD-08640BE75D27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291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784C6-481E-CC4D-9AF5-3E2027BF3DB3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8070-4BE2-624B-9686-9A48E71CF645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83B9-13F6-794D-BC03-DB8B023009EC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8241-F225-6144-9660-56420E497DF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F92E-94CA-1E48-A063-80BEF8FAEC53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D5439-D186-E647-802E-4A5462D198A9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5FDD-3172-9B48-85B8-3A19478BA5D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7FD1-CC05-654B-A036-204BAC8FBD5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F731B-C5FC-EB45-BCA5-26DB28762C6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315E-9C52-9A43-B152-4BE004FA6656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C4AD1-0480-B046-8438-296F4DC2B53F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300B9-5170-064D-930D-95D22BDF34AB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8. </a:t>
            </a:r>
            <a:r>
              <a:rPr kumimoji="1" lang="ja-JP" altLang="en-US"/>
              <a:t>注射の薬（インスリン・</a:t>
            </a:r>
            <a:r>
              <a:rPr kumimoji="1" lang="ja-JP" altLang="en"/>
              <a:t>ＧＬＰ－１）</a:t>
            </a:r>
            <a:r>
              <a:rPr kumimoji="1" lang="ja-JP" altLang="en-US"/>
              <a:t>の保管</a:t>
            </a:r>
          </a:p>
          <a:p>
            <a:r>
              <a:rPr kumimoji="1" lang="ja-JP" altLang="en-US"/>
              <a:t>
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6A7BD-F0CF-4871-902E-6112D2ABEE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26757" y="2988399"/>
            <a:ext cx="6408712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solidFill>
                  <a:srgbClr val="5081BE"/>
                </a:solidFill>
                <a:latin typeface="Pyidaungsu" pitchFamily="34" charset="0"/>
                <a:ea typeface="HG丸ｺﾞｼｯｸM-PRO"/>
                <a:cs typeface="Pyidaungsu" pitchFamily="34" charset="0"/>
              </a:rPr>
              <a:t>使</a:t>
            </a:r>
            <a:r>
              <a:rPr lang="ja-JP" altLang="en-US" b="1" dirty="0">
                <a:solidFill>
                  <a:srgbClr val="5081BE"/>
                </a:solidFill>
                <a:latin typeface="Pyidaungsu" pitchFamily="34" charset="0"/>
                <a:ea typeface="HG丸ｺﾞｼｯｸM-PRO"/>
                <a:cs typeface="Pyidaungsu" pitchFamily="34" charset="0"/>
              </a:rPr>
              <a:t>っている注射</a:t>
            </a:r>
            <a:endParaRPr lang="en-US" altLang="ja-JP" b="1" dirty="0">
              <a:solidFill>
                <a:srgbClr val="5081BE"/>
              </a:solidFill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2000" b="1" dirty="0">
                <a:solidFill>
                  <a:srgbClr val="5081BE"/>
                </a:solidFill>
                <a:latin typeface="Pyidaungsu" pitchFamily="34" charset="0"/>
                <a:ea typeface="HG丸ｺﾞｼｯｸM-PRO"/>
                <a:cs typeface="Pyidaungsu" pitchFamily="34" charset="0"/>
              </a:rPr>
              <a:t> </a:t>
            </a:r>
            <a:r>
              <a:rPr lang="my-MM" altLang="ja-JP" sz="2000" b="1" dirty="0">
                <a:solidFill>
                  <a:srgbClr val="5081BE"/>
                </a:solidFill>
                <a:latin typeface="Pyidaungsu" pitchFamily="34" charset="0"/>
                <a:cs typeface="Pyidaungsu" pitchFamily="34" charset="0"/>
              </a:rPr>
              <a:t>သုံးလက်စထိုးဆေး</a:t>
            </a:r>
            <a:endParaRPr lang="ja-JP" altLang="en-US" sz="2000" b="1" dirty="0">
              <a:solidFill>
                <a:srgbClr val="5081BE"/>
              </a:solidFill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rgbClr val="FF40FF"/>
                </a:solidFill>
                <a:latin typeface="Pyidaungsu" pitchFamily="34" charset="0"/>
                <a:ea typeface="HG丸ｺﾞｼｯｸM-PRO"/>
                <a:cs typeface="Pyidaungsu" pitchFamily="34" charset="0"/>
              </a:rPr>
              <a:t>室温（</a:t>
            </a:r>
            <a:r>
              <a:rPr lang="ja-JP" altLang="en-US" sz="1600" b="1" dirty="0">
                <a:solidFill>
                  <a:srgbClr val="FF40FF"/>
                </a:solidFill>
                <a:latin typeface="Pyidaungsu" pitchFamily="34" charset="0"/>
                <a:ea typeface="HG丸ｺﾞｼｯｸM-PRO"/>
                <a:cs typeface="Pyidaungsu" pitchFamily="34" charset="0"/>
              </a:rPr>
              <a:t>部屋の温度</a:t>
            </a:r>
            <a:r>
              <a:rPr kumimoji="1" lang="ja-JP" altLang="en-US" sz="1600" b="1" dirty="0">
                <a:solidFill>
                  <a:srgbClr val="FF40FF"/>
                </a:solidFill>
                <a:latin typeface="Pyidaungsu" pitchFamily="34" charset="0"/>
                <a:ea typeface="HG丸ｺﾞｼｯｸM-PRO"/>
                <a:cs typeface="Pyidaungsu" pitchFamily="34" charset="0"/>
              </a:rPr>
              <a:t>）</a:t>
            </a:r>
            <a:r>
              <a:rPr kumimoji="1" lang="ja-JP" altLang="en-US" sz="1600" dirty="0">
                <a:latin typeface="Pyidaungsu" pitchFamily="34" charset="0"/>
                <a:ea typeface="HG丸ｺﾞｼｯｸM-PRO"/>
                <a:cs typeface="Pyidaungsu" pitchFamily="34" charset="0"/>
              </a:rPr>
              <a:t>で保管し</a:t>
            </a:r>
            <a:r>
              <a:rPr lang="ja-JP" altLang="en-US" sz="1600" dirty="0">
                <a:latin typeface="Pyidaungsu" pitchFamily="34" charset="0"/>
                <a:ea typeface="HG丸ｺﾞｼｯｸM-PRO"/>
                <a:cs typeface="Pyidaungsu" pitchFamily="34" charset="0"/>
              </a:rPr>
              <a:t>ます。摂氏1～30℃、華氏33.8～86℉）</a:t>
            </a:r>
            <a:endParaRPr lang="en-US" altLang="ja-JP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b="1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အခန်းအပူချိန်(အခန်း၏အပူချိန်)</a:t>
            </a: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တွင်ထားသိုရမည်။</a:t>
            </a:r>
            <a:r>
              <a:rPr lang="en-US" altLang="ja-JP" sz="1600" dirty="0">
                <a:latin typeface="Pyidaungsu" pitchFamily="34" charset="0"/>
                <a:cs typeface="Pyidaungsu" pitchFamily="34" charset="0"/>
              </a:rPr>
              <a:t>1</a:t>
            </a:r>
            <a:r>
              <a:rPr lang="ja-JP" altLang="en-US" sz="1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～</a:t>
            </a:r>
            <a:r>
              <a:rPr lang="en-US" altLang="ja-JP" sz="1600" dirty="0">
                <a:latin typeface="Pyidaungsu" pitchFamily="34" charset="0"/>
                <a:cs typeface="Pyidaungsu" pitchFamily="34" charset="0"/>
              </a:rPr>
              <a:t>30</a:t>
            </a:r>
            <a:r>
              <a:rPr lang="ja-JP" altLang="ja-JP" sz="1600" dirty="0">
                <a:latin typeface="Pyidaungsu" pitchFamily="34" charset="0"/>
                <a:cs typeface="Pyidaungsu" pitchFamily="34" charset="0"/>
              </a:rPr>
              <a:t>℃ </a:t>
            </a: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ဒီဂရီစင်တီဂရိတ်၊</a:t>
            </a:r>
            <a:r>
              <a:rPr lang="en-US" altLang="ja-JP" sz="1600" dirty="0">
                <a:latin typeface="Pyidaungsu" pitchFamily="34" charset="0"/>
                <a:cs typeface="Pyidaungsu" pitchFamily="34" charset="0"/>
              </a:rPr>
              <a:t> 33.8</a:t>
            </a:r>
            <a:r>
              <a:rPr lang="ja-JP" altLang="en-US" sz="16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～</a:t>
            </a:r>
            <a:r>
              <a:rPr lang="en-US" altLang="ja-JP" sz="1600" dirty="0">
                <a:latin typeface="Pyidaungsu" pitchFamily="34" charset="0"/>
                <a:cs typeface="Pyidaungsu" pitchFamily="34" charset="0"/>
              </a:rPr>
              <a:t>86</a:t>
            </a:r>
            <a:r>
              <a:rPr lang="ja-JP" altLang="ja-JP" sz="1600" dirty="0">
                <a:latin typeface="Pyidaungsu" pitchFamily="34" charset="0"/>
                <a:cs typeface="Pyidaungsu" pitchFamily="34" charset="0"/>
              </a:rPr>
              <a:t>℉</a:t>
            </a: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ဒီဂရီဖာရင်ဟိုက်</a:t>
            </a:r>
            <a:endParaRPr lang="ja-JP" altLang="ja-JP" sz="1600" dirty="0">
              <a:latin typeface="Pyidaungsu" pitchFamily="34" charset="0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latin typeface="Pyidaungsu" pitchFamily="34" charset="0"/>
                <a:ea typeface="HG丸ｺﾞｼｯｸM-PRO"/>
                <a:cs typeface="Pyidaungsu" pitchFamily="34" charset="0"/>
              </a:rPr>
              <a:t>太陽の光が直射当たらないようにします。</a:t>
            </a:r>
            <a:endParaRPr lang="en-US" altLang="ja-JP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နေရောင်ခြည်တိုက်ရိုက်မထိတွေ့အောင်လုပ်ရမည်။</a:t>
            </a:r>
            <a:endParaRPr lang="ja-JP" altLang="ja-JP" sz="1600" dirty="0">
              <a:latin typeface="Pyidaungsu" pitchFamily="34" charset="0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latin typeface="Pyidaungsu" pitchFamily="34" charset="0"/>
                <a:ea typeface="HG丸ｺﾞｼｯｸM-PRO"/>
                <a:cs typeface="Pyidaungsu" pitchFamily="34" charset="0"/>
              </a:rPr>
              <a:t>凍らせないでください。</a:t>
            </a:r>
            <a:endParaRPr lang="en-US" altLang="ja-JP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အခဲမခံပါနှင့်။</a:t>
            </a:r>
            <a:endParaRPr lang="ja-JP" altLang="ja-JP" sz="1600" dirty="0">
              <a:latin typeface="Pyidaungsu" pitchFamily="34" charset="0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latin typeface="Pyidaungsu" pitchFamily="34" charset="0"/>
                <a:ea typeface="HG丸ｺﾞｼｯｸM-PRO"/>
                <a:cs typeface="Pyidaungsu" pitchFamily="34" charset="0"/>
              </a:rPr>
              <a:t>針ははずして保管します。</a:t>
            </a:r>
            <a:endParaRPr lang="my-MM" altLang="ja-JP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171450" lvl="0" indent="-171450">
              <a:lnSpc>
                <a:spcPts val="2800"/>
              </a:lnSpc>
              <a:buFont typeface="Arial" pitchFamily="34" charset="0"/>
              <a:buChar char="•"/>
            </a:pPr>
            <a:r>
              <a:rPr lang="en-US" altLang="ja-JP" sz="1600" dirty="0">
                <a:latin typeface="Pyidaungsu" pitchFamily="34" charset="0"/>
                <a:cs typeface="Pyidaungsu" pitchFamily="34" charset="0"/>
              </a:rPr>
              <a:t>   </a:t>
            </a: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အပ်ဖြုတ်ပြီးမှသိမ်းပါ။</a:t>
            </a:r>
            <a:endParaRPr lang="my-MM" altLang="ja-JP" sz="16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ja-JP" altLang="en-US" dirty="0">
              <a:latin typeface="Pyidaungsu" pitchFamily="34" charset="0"/>
              <a:ea typeface="HG丸ｺﾞｼｯｸM-PRO"/>
              <a:cs typeface="Pyidaungsu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9352" y="1652771"/>
            <a:ext cx="645158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600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★</a:t>
            </a:r>
            <a:r>
              <a:rPr lang="ja-JP" altLang="en-US" sz="1600" b="1" dirty="0">
                <a:latin typeface="HG丸ｺﾞｼｯｸM-PRO"/>
                <a:ea typeface="HG丸ｺﾞｼｯｸM-PRO"/>
              </a:rPr>
              <a:t>注射の薬（インスリン・ＧＬＰ－１）は温度の管理が大切です</a:t>
            </a:r>
            <a:r>
              <a:rPr lang="my-MM" altLang="ja-JP" sz="1600" b="1" dirty="0">
                <a:latin typeface="HG丸ｺﾞｼｯｸM-PRO"/>
                <a:ea typeface="HG丸ｺﾞｼｯｸM-PRO"/>
              </a:rPr>
              <a:t> </a:t>
            </a:r>
            <a:endParaRPr lang="en-US" altLang="ja-JP" sz="1600" b="1" dirty="0">
              <a:latin typeface="HG丸ｺﾞｼｯｸM-PRO"/>
              <a:ea typeface="HG丸ｺﾞｼｯｸM-PRO"/>
            </a:endParaRPr>
          </a:p>
          <a:p>
            <a:endParaRPr lang="en-US" altLang="ja-JP" sz="1600" b="1" dirty="0">
              <a:solidFill>
                <a:srgbClr val="5081BE"/>
              </a:solidFill>
              <a:latin typeface="Pyidaungsu" pitchFamily="34" charset="0"/>
              <a:cs typeface="Pyidaungsu" pitchFamily="34" charset="0"/>
            </a:endParaRPr>
          </a:p>
          <a:p>
            <a:r>
              <a:rPr lang="ja-JP" altLang="ja-JP" sz="1600" b="1" dirty="0">
                <a:solidFill>
                  <a:srgbClr val="5081BE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ထိုးဆေး(အင်ဆူလင်</a:t>
            </a:r>
            <a:r>
              <a:rPr lang="en-US" altLang="ja-JP" sz="1600" b="1" dirty="0">
                <a:latin typeface="Pyidaungsu" pitchFamily="34" charset="0"/>
                <a:cs typeface="Pyidaungsu" pitchFamily="34" charset="0"/>
              </a:rPr>
              <a:t> GLP-1)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သည် အပူချိန်ထိန်းသိမ်းရန်အရေးကြီးသည်။</a:t>
            </a:r>
            <a:endParaRPr lang="ja-JP" altLang="en-US" sz="1600" b="1" dirty="0">
              <a:latin typeface="Pyidaungsu" pitchFamily="34" charset="0"/>
              <a:ea typeface="HG丸ｺﾞｼｯｸM-PRO"/>
              <a:cs typeface="Pyidaungsu" pitchFamily="34" charset="0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182182" y="197910"/>
            <a:ext cx="6487178" cy="1190446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8. 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注射の薬（インスリン・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ＧＬＰ－１）の保管</a:t>
            </a:r>
            <a:endParaRPr lang="my-MM" altLang="ja-JP" sz="1600" b="1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algn="ctr">
              <a:lnSpc>
                <a:spcPts val="2700"/>
              </a:lnSpc>
            </a:pPr>
            <a:r>
              <a:rPr lang="my-MM" altLang="ja-JP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၈။ထိုးဆေး(အင်ဆူလင် </a:t>
            </a:r>
            <a:r>
              <a:rPr lang="en-US" altLang="ja-JP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GLP-1</a:t>
            </a:r>
            <a:r>
              <a:rPr lang="my-MM" altLang="ja-JP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) အားထားသိုခြင်း</a:t>
            </a:r>
            <a:endParaRPr lang="en-US" altLang="ja-JP" sz="1600" b="1" dirty="0">
              <a:solidFill>
                <a:schemeClr val="tx1"/>
              </a:solidFill>
              <a:latin typeface="Pyidaungsu" pitchFamily="34" charset="0"/>
              <a:ea typeface="HG丸ｺﾞｼｯｸM-PRO"/>
              <a:cs typeface="Pyidaungsu" pitchFamily="34" charset="0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86" y="6123758"/>
            <a:ext cx="2822747" cy="119654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64" y="335013"/>
            <a:ext cx="735675" cy="780603"/>
          </a:xfrm>
          <a:prstGeom prst="rect">
            <a:avLst/>
          </a:prstGeom>
        </p:spPr>
      </p:pic>
      <p:pic>
        <p:nvPicPr>
          <p:cNvPr id="11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3336" y="35496"/>
            <a:ext cx="398915" cy="393217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2CA59C72-25F4-E342-B038-28157A903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967" y="8555978"/>
            <a:ext cx="3030066" cy="486833"/>
          </a:xfrm>
        </p:spPr>
        <p:txBody>
          <a:bodyPr/>
          <a:lstStyle/>
          <a:p>
            <a:r>
              <a:rPr kumimoji="1" lang="en-US" altLang="ja-JP" dirty="0"/>
              <a:t>8. </a:t>
            </a:r>
            <a:r>
              <a:rPr kumimoji="1" lang="ja-JP" altLang="en-US" dirty="0"/>
              <a:t>注射の薬（インスリン・ＧＬＰ－１）の保管</a:t>
            </a:r>
          </a:p>
          <a:p>
            <a:pPr>
              <a:lnSpc>
                <a:spcPts val="1800"/>
              </a:lnSpc>
            </a:pPr>
            <a:r>
              <a:rPr lang="my-MM" altLang="ja-JP" sz="11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၈.ထိုးဆေး(အင်ဆူလင် </a:t>
            </a:r>
            <a:r>
              <a:rPr lang="en-US" altLang="ja-JP" sz="11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GLP-1</a:t>
            </a:r>
            <a:r>
              <a:rPr lang="my-MM" altLang="ja-JP" sz="11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) အား ထားသိုခြင်း</a:t>
            </a:r>
            <a:r>
              <a:rPr kumimoji="1" lang="ja-JP" altLang="en-US" dirty="0"/>
              <a:t>
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0D826E7-4CE1-334A-8605-C6B3D59B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A213364-FDB3-D143-81A3-5E7FC1013CA8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6992" y="7350115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 sz="1000" b="1" dirty="0">
                <a:solidFill>
                  <a:srgbClr val="0000FF"/>
                </a:solidFill>
                <a:latin typeface="Pyidaungsu" pitchFamily="34" charset="0"/>
                <a:cs typeface="Pyidaungsu" pitchFamily="34" charset="0"/>
              </a:rPr>
              <a:t>နေရောင်ခြည်တိုက်ရိုက်ထိသောနေရာ</a:t>
            </a:r>
            <a:endParaRPr kumimoji="1" lang="ja-JP" altLang="en-US" sz="1000" b="1" dirty="0">
              <a:solidFill>
                <a:srgbClr val="0000FF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7232" y="5959694"/>
            <a:ext cx="583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 sz="1000" b="1" dirty="0">
                <a:solidFill>
                  <a:srgbClr val="0000FF"/>
                </a:solidFill>
                <a:latin typeface="Pyidaungsu" pitchFamily="34" charset="0"/>
                <a:cs typeface="Pyidaungsu" pitchFamily="34" charset="0"/>
              </a:rPr>
              <a:t>ကားထဲ</a:t>
            </a:r>
            <a:endParaRPr kumimoji="1" lang="ja-JP" altLang="en-US" sz="1000" b="1" dirty="0">
              <a:solidFill>
                <a:srgbClr val="0000FF"/>
              </a:solidFill>
              <a:latin typeface="Pyidaungsu" pitchFamily="34" charset="0"/>
              <a:cs typeface="Pyidaungsu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26757" y="899592"/>
            <a:ext cx="6283303" cy="25442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b="1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開けてない</a:t>
            </a:r>
            <a:r>
              <a:rPr lang="ja-JP" altLang="en-US" b="1" dirty="0">
                <a:solidFill>
                  <a:srgbClr val="5081BE"/>
                </a:solidFill>
                <a:latin typeface="HG丸ｺﾞｼｯｸM-PRO"/>
                <a:ea typeface="HG丸ｺﾞｼｯｸM-PRO"/>
              </a:rPr>
              <a:t>注射</a:t>
            </a:r>
            <a:endParaRPr lang="en-US" altLang="ja-JP" b="1" dirty="0">
              <a:solidFill>
                <a:srgbClr val="5081BE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800"/>
              </a:lnSpc>
            </a:pPr>
            <a:r>
              <a:rPr lang="my-MM" altLang="ja-JP" sz="2000" b="1" dirty="0">
                <a:solidFill>
                  <a:srgbClr val="5081BE"/>
                </a:solidFill>
                <a:latin typeface="Pyidaungsu" pitchFamily="34" charset="0"/>
                <a:cs typeface="Pyidaungsu" pitchFamily="34" charset="0"/>
              </a:rPr>
              <a:t>မဖောက်ရသေးသောထိုးဆေး</a:t>
            </a:r>
            <a:endParaRPr kumimoji="1" lang="en-US" altLang="ja-JP" sz="2000" b="1" dirty="0">
              <a:solidFill>
                <a:srgbClr val="5081BE"/>
              </a:solidFill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冷蔵庫</a:t>
            </a:r>
            <a:r>
              <a:rPr lang="ja-JP" altLang="en-US" sz="1600" dirty="0">
                <a:latin typeface="HG丸ｺﾞｼｯｸM-PRO"/>
                <a:ea typeface="HG丸ｺﾞｼｯｸM-PRO"/>
              </a:rPr>
              <a:t>に入れます。</a:t>
            </a:r>
            <a:endParaRPr lang="en-US" altLang="ja-JP" sz="1600" dirty="0">
              <a:latin typeface="HG丸ｺﾞｼｯｸM-PRO"/>
              <a:ea typeface="HG丸ｺﾞｼｯｸM-PRO"/>
            </a:endParaRP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800" b="1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ရေခဲသေတ္တာ</a:t>
            </a:r>
            <a:r>
              <a:rPr lang="my-MM" altLang="ja-JP" sz="1800" dirty="0">
                <a:latin typeface="Pyidaungsu" pitchFamily="34" charset="0"/>
                <a:cs typeface="Pyidaungsu" pitchFamily="34" charset="0"/>
              </a:rPr>
              <a:t>ထဲထည့်သိမ်းမည်။</a:t>
            </a:r>
            <a:endParaRPr lang="ja-JP" altLang="ja-JP" sz="1800" dirty="0">
              <a:latin typeface="Pyidaungsu" pitchFamily="34" charset="0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latin typeface="HG丸ｺﾞｼｯｸM-PRO"/>
                <a:ea typeface="HG丸ｺﾞｼｯｸM-PRO"/>
              </a:rPr>
              <a:t>冷蔵庫の</a:t>
            </a:r>
            <a:r>
              <a:rPr lang="ja-JP" altLang="en-US" sz="16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凍らないところに置きましょう</a:t>
            </a:r>
            <a:r>
              <a:rPr lang="ja-JP" altLang="en-US" sz="1600" dirty="0">
                <a:latin typeface="HG丸ｺﾞｼｯｸM-PRO"/>
                <a:ea typeface="HG丸ｺﾞｼｯｸM-PRO"/>
              </a:rPr>
              <a:t>。</a:t>
            </a:r>
            <a:endParaRPr lang="en-US" altLang="ja-JP" sz="1600" dirty="0">
              <a:latin typeface="HG丸ｺﾞｼｯｸM-PRO"/>
              <a:ea typeface="HG丸ｺﾞｼｯｸM-PRO"/>
            </a:endParaRP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800" dirty="0">
                <a:latin typeface="Pyidaungsu" pitchFamily="34" charset="0"/>
                <a:cs typeface="Pyidaungsu" pitchFamily="34" charset="0"/>
              </a:rPr>
              <a:t>ရေခဲသေတ္တာထဲရှိ</a:t>
            </a:r>
            <a:r>
              <a:rPr lang="my-MM" altLang="ja-JP" sz="1800" b="1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မခဲသည့်နေရာတွင်ထားပါ</a:t>
            </a:r>
            <a:r>
              <a:rPr lang="my-MM" altLang="ja-JP" sz="1800" dirty="0">
                <a:latin typeface="Pyidaungsu" pitchFamily="34" charset="0"/>
                <a:cs typeface="Pyidaungsu" pitchFamily="34" charset="0"/>
              </a:rPr>
              <a:t>။</a:t>
            </a:r>
            <a:endParaRPr lang="ja-JP" altLang="ja-JP" sz="1800" dirty="0">
              <a:latin typeface="Pyidaungsu" pitchFamily="34" charset="0"/>
              <a:cs typeface="Pyidaungsu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latin typeface="HG丸ｺﾞｼｯｸM-PRO"/>
                <a:ea typeface="HG丸ｺﾞｼｯｸM-PRO"/>
              </a:rPr>
              <a:t>注射</a:t>
            </a:r>
            <a:r>
              <a:rPr kumimoji="1" lang="ja-JP" altLang="en-US" sz="1600" dirty="0">
                <a:latin typeface="HG丸ｺﾞｼｯｸM-PRO"/>
                <a:ea typeface="HG丸ｺﾞｼｯｸM-PRO"/>
              </a:rPr>
              <a:t>は</a:t>
            </a:r>
            <a:r>
              <a:rPr lang="ja-JP" altLang="en-US" sz="1600" dirty="0">
                <a:latin typeface="HG丸ｺﾞｼｯｸM-PRO"/>
                <a:ea typeface="HG丸ｺﾞｼｯｸM-PRO"/>
              </a:rPr>
              <a:t>一度凍ったら使えません。</a:t>
            </a:r>
            <a:endParaRPr lang="en-US" altLang="ja-JP" sz="1600" dirty="0">
              <a:latin typeface="HG丸ｺﾞｼｯｸM-PRO"/>
              <a:ea typeface="HG丸ｺﾞｼｯｸM-PRO"/>
            </a:endParaRP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my-MM" altLang="ja-JP" sz="1800" dirty="0">
                <a:latin typeface="Pyidaungsu" pitchFamily="34" charset="0"/>
                <a:cs typeface="Pyidaungsu" pitchFamily="34" charset="0"/>
              </a:rPr>
              <a:t>ထိုး‌ဆေးသည်တစ်ကြိမ်ခဲသွားလျှင်အသုံးမပြုနိုင်တော့ပါ။</a:t>
            </a:r>
            <a:endParaRPr lang="ja-JP" altLang="en-US" dirty="0">
              <a:latin typeface="HG丸ｺﾞｼｯｸM-PRO"/>
              <a:ea typeface="HG丸ｺﾞｼｯｸM-PRO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623" y="4033679"/>
            <a:ext cx="5891811" cy="33034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solidFill>
                  <a:schemeClr val="accent1"/>
                </a:solidFill>
                <a:latin typeface="HG丸ｺﾞｼｯｸM-PRO" pitchFamily="50" charset="-128"/>
                <a:ea typeface="HG丸ｺﾞｼｯｸM-PRO" pitchFamily="50" charset="-128"/>
              </a:rPr>
              <a:t>★</a:t>
            </a:r>
            <a:r>
              <a:rPr kumimoji="1" lang="ja-JP" altLang="en-US" sz="1600" b="1" dirty="0">
                <a:latin typeface="HG丸ｺﾞｼｯｸM-PRO" pitchFamily="50" charset="-128"/>
                <a:ea typeface="HG丸ｺﾞｼｯｸM-PRO" pitchFamily="50" charset="-128"/>
              </a:rPr>
              <a:t>使用期限を確認しましょう</a:t>
            </a:r>
            <a:endParaRPr kumimoji="1" lang="en-US" altLang="ja-JP" sz="16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800"/>
              </a:lnSpc>
            </a:pPr>
            <a:r>
              <a:rPr lang="ja-JP" altLang="ja-JP" b="1" dirty="0">
                <a:solidFill>
                  <a:srgbClr val="5081BE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b="1" dirty="0">
                <a:latin typeface="Pyidaungsu" pitchFamily="34" charset="0"/>
                <a:cs typeface="Pyidaungsu" pitchFamily="34" charset="0"/>
              </a:rPr>
              <a:t>အသုံးပြုနိုင်သည့်ရက်စွဲအားစစ်ဆေးကြည့်ကြမယ်</a:t>
            </a:r>
          </a:p>
          <a:p>
            <a:pPr>
              <a:lnSpc>
                <a:spcPts val="2800"/>
              </a:lnSpc>
            </a:pPr>
            <a:r>
              <a:rPr lang="ja-JP" altLang="en-US" sz="1600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ペンのラベルに書いてあります。</a:t>
            </a:r>
            <a:r>
              <a:rPr lang="my-MM" altLang="ja-JP" sz="1400" dirty="0">
                <a:latin typeface="HG丸ｺﾞｼｯｸM-PRO"/>
                <a:ea typeface="HG丸ｺﾞｼｯｸM-PRO"/>
              </a:rPr>
              <a:t>          </a:t>
            </a:r>
            <a:endParaRPr lang="en-US" altLang="ja-JP" sz="1200" dirty="0">
              <a:latin typeface="HG丸ｺﾞｼｯｸM-PRO"/>
              <a:ea typeface="HG丸ｺﾞｼｯｸM-PRO"/>
            </a:endParaRPr>
          </a:p>
          <a:p>
            <a:pPr marL="285750" lvl="0" indent="-285750">
              <a:lnSpc>
                <a:spcPts val="2800"/>
              </a:lnSpc>
              <a:buFont typeface="Arial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ထိုးဆေး</a:t>
            </a:r>
            <a:r>
              <a:rPr lang="en-US" altLang="ja-JP" sz="1600" dirty="0">
                <a:latin typeface="Pyidaungsu" pitchFamily="34" charset="0"/>
                <a:cs typeface="Pyidaungsu" pitchFamily="34" charset="0"/>
              </a:rPr>
              <a:t>pen</a:t>
            </a: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၏တံဆိပ်တွင်ရေးထားသည်။</a:t>
            </a:r>
            <a:endParaRPr lang="ja-JP" altLang="en-US" sz="1600" dirty="0"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endParaRPr lang="en-US" altLang="ja-JP" dirty="0">
              <a:solidFill>
                <a:srgbClr val="00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kumimoji="1" lang="ja-JP" altLang="en-US" sz="2000" b="1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★</a:t>
            </a:r>
            <a:r>
              <a:rPr lang="ja-JP" altLang="en-US" b="1" dirty="0">
                <a:latin typeface="HG丸ｺﾞｼｯｸM-PRO"/>
                <a:ea typeface="HG丸ｺﾞｼｯｸM-PRO"/>
              </a:rPr>
              <a:t>注射を置たままにしない</a:t>
            </a:r>
            <a:endParaRPr lang="en-US" altLang="ja-JP" b="1" dirty="0">
              <a:latin typeface="HG丸ｺﾞｼｯｸM-PRO"/>
              <a:ea typeface="HG丸ｺﾞｼｯｸM-PRO"/>
            </a:endParaRPr>
          </a:p>
          <a:p>
            <a:pPr>
              <a:lnSpc>
                <a:spcPts val="2800"/>
              </a:lnSpc>
            </a:pPr>
            <a:r>
              <a:rPr lang="ja-JP" altLang="ja-JP" sz="1800" b="1" dirty="0">
                <a:solidFill>
                  <a:srgbClr val="5081BE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800" b="1" dirty="0">
                <a:latin typeface="Pyidaungsu" pitchFamily="34" charset="0"/>
                <a:cs typeface="Pyidaungsu" pitchFamily="34" charset="0"/>
              </a:rPr>
              <a:t>ထိုးဆေးအားပစ်မထားပါနှင့်</a:t>
            </a:r>
            <a:endParaRPr lang="ja-JP" altLang="ja-JP" sz="1800" dirty="0">
              <a:latin typeface="Pyidaungsu" pitchFamily="34" charset="0"/>
              <a:cs typeface="Pyidaungsu" pitchFamily="34" charset="0"/>
            </a:endParaRPr>
          </a:p>
          <a:p>
            <a:r>
              <a:rPr lang="ja-JP" altLang="en-US" dirty="0">
                <a:latin typeface="HG丸ｺﾞｼｯｸM-PRO"/>
                <a:ea typeface="HG丸ｺﾞｼｯｸM-PRO"/>
              </a:rPr>
              <a:t>・</a:t>
            </a:r>
            <a:r>
              <a:rPr lang="ja-JP" altLang="en-US" sz="1600" dirty="0">
                <a:latin typeface="HG丸ｺﾞｼｯｸM-PRO"/>
                <a:ea typeface="HG丸ｺﾞｼｯｸM-PRO"/>
              </a:rPr>
              <a:t>他の人やこどもが触れないところに置きましょう。</a:t>
            </a:r>
            <a:endParaRPr lang="my-MM" altLang="ja-JP" sz="1600" dirty="0">
              <a:latin typeface="HG丸ｺﾞｼｯｸM-PRO"/>
              <a:ea typeface="HG丸ｺﾞｼｯｸM-PRO"/>
            </a:endParaRPr>
          </a:p>
          <a:p>
            <a:pPr marL="285750" lvl="0" indent="-285750">
              <a:lnSpc>
                <a:spcPts val="2800"/>
              </a:lnSpc>
              <a:buFont typeface="Arial" pitchFamily="34" charset="0"/>
              <a:buChar char="•"/>
            </a:pP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အခြားသူများနှင့်ကလေးများမကိုင်နိုင်သောနေရာတွင်ထားပါ။</a:t>
            </a:r>
            <a:endParaRPr lang="ja-JP" altLang="ja-JP" sz="1600" dirty="0">
              <a:latin typeface="Pyidaungsu" pitchFamily="34" charset="0"/>
              <a:cs typeface="Pyidaungsu" pitchFamily="34" charset="0"/>
            </a:endParaRPr>
          </a:p>
          <a:p>
            <a:endParaRPr lang="ja-JP" altLang="en-US" dirty="0">
              <a:latin typeface="HG丸ｺﾞｼｯｸM-PRO"/>
              <a:ea typeface="HG丸ｺﾞｼｯｸM-PRO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248" y="3515550"/>
            <a:ext cx="1141425" cy="1102066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823" y="6387320"/>
            <a:ext cx="1037659" cy="1001878"/>
          </a:xfrm>
          <a:prstGeom prst="rect">
            <a:avLst/>
          </a:prstGeom>
        </p:spPr>
      </p:pic>
      <p:pic>
        <p:nvPicPr>
          <p:cNvPr id="11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3336" y="35496"/>
            <a:ext cx="398915" cy="393217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0D826E7-4CE1-334A-8605-C6B3D59B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6A7BD-F0CF-4871-902E-6112D2ABEE8C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A213364-FDB3-D143-81A3-5E7FC1013CA8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17" name="フッター プレースホルダー 1">
            <a:extLst>
              <a:ext uri="{FF2B5EF4-FFF2-40B4-BE49-F238E27FC236}">
                <a16:creationId xmlns:a16="http://schemas.microsoft.com/office/drawing/2014/main" id="{02049ACD-2C5D-4FEB-A19E-E07EC601D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3967" y="8555978"/>
            <a:ext cx="3030066" cy="486833"/>
          </a:xfrm>
        </p:spPr>
        <p:txBody>
          <a:bodyPr/>
          <a:lstStyle/>
          <a:p>
            <a:r>
              <a:rPr kumimoji="1" lang="en-US" altLang="ja-JP" dirty="0"/>
              <a:t>8. </a:t>
            </a:r>
            <a:r>
              <a:rPr kumimoji="1" lang="ja-JP" altLang="en-US" dirty="0"/>
              <a:t>注射の薬（インスリン・ＧＬＰ－１）の保管</a:t>
            </a:r>
          </a:p>
          <a:p>
            <a:pPr>
              <a:lnSpc>
                <a:spcPts val="1800"/>
              </a:lnSpc>
            </a:pPr>
            <a:r>
              <a:rPr lang="my-MM" altLang="ja-JP" sz="11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၈.ထိုးဆေး(အင်ဆူလင် </a:t>
            </a:r>
            <a:r>
              <a:rPr lang="en-US" altLang="ja-JP" sz="11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GLP-1</a:t>
            </a:r>
            <a:r>
              <a:rPr lang="my-MM" altLang="ja-JP" sz="11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) အား ထားသိုခြင်း</a:t>
            </a:r>
            <a:r>
              <a:rPr kumimoji="1" lang="ja-JP" alt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458057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D692D1-4416-4F90-99A5-B1CE5AC77F89}"/>
</file>

<file path=customXml/itemProps2.xml><?xml version="1.0" encoding="utf-8"?>
<ds:datastoreItem xmlns:ds="http://schemas.openxmlformats.org/officeDocument/2006/customXml" ds:itemID="{F681D476-ED73-42FB-B62A-D975BD54344B}"/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625</Words>
  <Application>Microsoft Office PowerPoint</Application>
  <PresentationFormat>画面に合わせる (4:3)</PresentationFormat>
  <Paragraphs>44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Pyidaungsu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imcj</dc:creator>
  <cp:lastModifiedBy>作成者</cp:lastModifiedBy>
  <cp:revision>140</cp:revision>
  <cp:lastPrinted>2016-09-07T07:05:17Z</cp:lastPrinted>
  <dcterms:created xsi:type="dcterms:W3CDTF">2012-09-27T03:06:49Z</dcterms:created>
  <dcterms:modified xsi:type="dcterms:W3CDTF">2022-07-26T04:25:58Z</dcterms:modified>
</cp:coreProperties>
</file>