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wmf" ContentType="image/x-wmf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0" r:id="rId2"/>
    <p:sldId id="272" r:id="rId3"/>
    <p:sldId id="271" r:id="rId4"/>
    <p:sldId id="273" r:id="rId5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EC3"/>
    <a:srgbClr val="E4EEFF"/>
    <a:srgbClr val="D1E2FF"/>
    <a:srgbClr val="FFD4D2"/>
    <a:srgbClr val="FFBFBC"/>
    <a:srgbClr val="FDFDFD"/>
    <a:srgbClr val="4F81BD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39"/>
    <p:restoredTop sz="94670"/>
  </p:normalViewPr>
  <p:slideViewPr>
    <p:cSldViewPr>
      <p:cViewPr varScale="1">
        <p:scale>
          <a:sx n="69" d="100"/>
          <a:sy n="69" d="100"/>
        </p:scale>
        <p:origin x="1116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4F5B6-B2BE-483A-9366-D6E80C99B226}" type="datetimeFigureOut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A16FB-D879-4C37-8FB2-EE9B0A3AF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554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A16FB-D879-4C37-8FB2-EE9B0A3AF83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22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A16FB-D879-4C37-8FB2-EE9B0A3AF83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425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A16FB-D879-4C37-8FB2-EE9B0A3AF83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164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A16FB-D879-4C37-8FB2-EE9B0A3AF83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589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5A5D-AF58-7843-B411-A0D6776A3C21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77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EEE-568D-EE4C-814B-4A7D28EE42F2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27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31E2-87F6-9A48-BBAB-3E9930468AB7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791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EAC21-230E-AA40-9695-19D268BFA690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39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86EB-5BBB-8D4E-878A-218550DFA9E4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791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9F95A-BBFF-9747-96C7-0B09111DD2D2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2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6D7A-DE3E-6847-B1C1-425462FF978A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91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8707-56C4-074D-8C22-007B7D765B77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17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FF602-43DD-564B-9B98-B37AF93DA803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3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9933-5DB1-C04D-B6EE-CDED975E4B71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53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43FE-27E5-DD49-98A4-E39941F62882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726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C832-2FA9-C941-902B-7BA9EE79C7D9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91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FD5AC-3473-FB4B-A7AC-21862493776F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9.</a:t>
            </a:r>
            <a:r>
              <a:rPr kumimoji="1" lang="ja-JP" altLang="en-US"/>
              <a:t>「低血糖」とは？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43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B4DBC2F8-C6E8-400B-A277-76E12DAB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132" y="4959486"/>
            <a:ext cx="3202969" cy="3690082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32" y="5004048"/>
            <a:ext cx="3202969" cy="3690082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92561" y="827584"/>
            <a:ext cx="5856719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ja-JP" altLang="en-US" sz="16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「低血糖」とは　</a:t>
            </a:r>
            <a:r>
              <a:rPr lang="ja-JP" altLang="ja-JP" sz="1600" b="1" dirty="0">
                <a:solidFill>
                  <a:srgbClr val="4F81BD"/>
                </a:solidFill>
              </a:rPr>
              <a:t>★</a:t>
            </a:r>
            <a:r>
              <a:rPr lang="my-MM" altLang="ja-JP" sz="1600" b="1" dirty="0"/>
              <a:t>“သွေးတွင်းသကြားဓာတ်လျော့ကျခြင်း”ဆိုသည်မှာ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188640" y="35496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9.</a:t>
            </a:r>
            <a:r>
              <a:rPr lang="ja-JP" altLang="en-US" sz="16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「低血糖」とは？</a:t>
            </a:r>
            <a:endParaRPr lang="my-MM" altLang="ja-JP" sz="16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ts val="2800"/>
              </a:lnSpc>
            </a:pPr>
            <a:r>
              <a:rPr lang="my-MM" altLang="ja-JP" sz="1600" b="1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၉။“သ</a:t>
            </a:r>
            <a:r>
              <a:rPr lang="my-MM" altLang="ja-JP" sz="16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ွေးတွင်းသကြားဓာတ်လျော့ကျခြင်း”ဆိုသည်မှာ?</a:t>
            </a:r>
            <a:endParaRPr lang="ja-JP" altLang="ja-JP" sz="16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1" y="5701329"/>
            <a:ext cx="537835" cy="533532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547664"/>
            <a:ext cx="1290205" cy="1151659"/>
          </a:xfrm>
          <a:prstGeom prst="rect">
            <a:avLst/>
          </a:prstGeom>
        </p:spPr>
      </p:pic>
      <p:sp>
        <p:nvSpPr>
          <p:cNvPr id="6" name="角丸四角形吹き出し 5"/>
          <p:cNvSpPr/>
          <p:nvPr/>
        </p:nvSpPr>
        <p:spPr>
          <a:xfrm>
            <a:off x="1885779" y="1609736"/>
            <a:ext cx="4826440" cy="1089587"/>
          </a:xfrm>
          <a:prstGeom prst="wedgeRoundRectCallout">
            <a:avLst>
              <a:gd name="adj1" fmla="val -55722"/>
              <a:gd name="adj2" fmla="val 2042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糖尿病の薬によって 血糖値が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70</a:t>
            </a:r>
            <a:r>
              <a:rPr lang="en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mg/dL 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を下回ることです 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lnSpc>
                <a:spcPts val="2500"/>
              </a:lnSpc>
            </a:pP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ဆီးချို</a:t>
            </a:r>
            <a:r>
              <a:rPr lang="my-MM" altLang="ja-JP" sz="14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ရောဂါဆေးများကြောင့်သွေးတွင်းသကြားဓာတ်ပါဝင်ကိန်း သည် </a:t>
            </a:r>
            <a:r>
              <a:rPr lang="en-US" altLang="ja-JP" sz="14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70mg/</a:t>
            </a:r>
            <a:r>
              <a:rPr lang="en-US" altLang="ja-JP" sz="1400" dirty="0" err="1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dL</a:t>
            </a:r>
            <a:r>
              <a:rPr lang="en-US" altLang="ja-JP" sz="14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14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အောက်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ရောက်သွားခြင်းကိုဆိုလိုသည်</a:t>
            </a:r>
            <a:endParaRPr lang="ja-JP" altLang="en-US" sz="1400" dirty="0">
              <a:latin typeface="Pyidaungsu" pitchFamily="34" charset="0"/>
              <a:ea typeface="HGMaruGothicMPRO" panose="020F0600000000000000" pitchFamily="34" charset="-128"/>
              <a:cs typeface="Pyidaungsu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19193" y="35496"/>
            <a:ext cx="438807" cy="43253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9F0822-8CBA-2846-869D-F805C435FEDE}"/>
              </a:ext>
            </a:extLst>
          </p:cNvPr>
          <p:cNvSpPr txBox="1"/>
          <p:nvPr/>
        </p:nvSpPr>
        <p:spPr>
          <a:xfrm>
            <a:off x="237512" y="3442275"/>
            <a:ext cx="6359840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血糖値が下がると、下の絵のような症状になります。症状がでたら早く対応しましょう。</a:t>
            </a:r>
            <a:endParaRPr lang="my-MM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lvl="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သွေးတွင်းသကြားဓာတ်ပါဝင်ကိန်းကျလျှင် အောက်ပါပုံကဲ့သို့ လက္ခဏာများပေါ်</a:t>
            </a:r>
          </a:p>
          <a:p>
            <a:pPr lvl="0">
              <a:lnSpc>
                <a:spcPts val="2800"/>
              </a:lnSpc>
            </a:pP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      လာမည်။ လက္ခဏာပေါ်လာပါက အမြန်ဆုံးတုန့်ပြန်ဆောင်ရွက်ပါ။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0F0D48E-79E9-F341-8E08-E7A400790FBC}"/>
              </a:ext>
            </a:extLst>
          </p:cNvPr>
          <p:cNvSpPr txBox="1"/>
          <p:nvPr/>
        </p:nvSpPr>
        <p:spPr>
          <a:xfrm>
            <a:off x="92561" y="2771800"/>
            <a:ext cx="5856719" cy="936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低血糖症状とは　</a:t>
            </a:r>
            <a:endParaRPr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ja-JP" sz="1600" b="1" dirty="0">
                <a:solidFill>
                  <a:srgbClr val="4F81BD"/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sz="1600" b="1" dirty="0">
                <a:latin typeface="Pyidaungsu" pitchFamily="34" charset="0"/>
                <a:cs typeface="Pyidaungsu" pitchFamily="34" charset="0"/>
              </a:rPr>
              <a:t>သွေးတွင်းသကြားဓာတ်လျော့ကျသည့်လက္ခဏာဆိုသည်မှာ</a:t>
            </a:r>
            <a:endParaRPr lang="ja-JP" altLang="ja-JP" sz="1600" dirty="0">
              <a:latin typeface="Pyidaungsu" pitchFamily="34" charset="0"/>
              <a:cs typeface="Pyidaungsu" pitchFamily="34" charset="0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E043030-8150-4448-B6CC-594588074B1E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DB7D166-DA11-4549-9B97-4A9F17588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602247"/>
            <a:ext cx="2454002" cy="486833"/>
          </a:xfrm>
        </p:spPr>
        <p:txBody>
          <a:bodyPr/>
          <a:lstStyle/>
          <a:p>
            <a:r>
              <a:rPr kumimoji="1" lang="en-US" altLang="ja-JP" dirty="0"/>
              <a:t>9.</a:t>
            </a:r>
            <a:r>
              <a:rPr kumimoji="1" lang="ja-JP" altLang="en-US" dirty="0"/>
              <a:t>「低血糖」とは？</a:t>
            </a:r>
            <a:endParaRPr kumimoji="1" lang="my-MM" altLang="ja-JP" dirty="0"/>
          </a:p>
          <a:p>
            <a:pPr>
              <a:lnSpc>
                <a:spcPts val="1500"/>
              </a:lnSpc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၉.“သွေးတွင်းသကြားဓာတ်လျော့ကျခြင်း”ဆိုသည်မှာ?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18017" y="4922515"/>
            <a:ext cx="1011683" cy="314446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kumimoji="1" lang="my-MM" altLang="ja-JP" sz="700" dirty="0">
                <a:latin typeface="Pyidaungsu" pitchFamily="34" charset="0"/>
                <a:cs typeface="Pyidaungsu" pitchFamily="34" charset="0"/>
              </a:rPr>
              <a:t>သွေးတွင်းသကြားဓာတ် ပါဝင်ကိန်း</a:t>
            </a:r>
            <a:endParaRPr kumimoji="1" lang="ja-JP" altLang="en-US" sz="7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8034" y="4820542"/>
            <a:ext cx="1249655" cy="380480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kumimoji="1" lang="my-MM" altLang="ja-JP" sz="700" dirty="0">
                <a:latin typeface="Pyidaungsu" pitchFamily="34" charset="0"/>
                <a:cs typeface="Pyidaungsu" pitchFamily="34" charset="0"/>
              </a:rPr>
              <a:t>သွေးတွင်းသကြားဓာတ်လျော့ကျသည့်လက္ခဏာများ</a:t>
            </a:r>
            <a:endParaRPr kumimoji="1" lang="ja-JP" altLang="en-US" sz="7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25522" y="5436096"/>
            <a:ext cx="571069" cy="683799"/>
          </a:xfrm>
          <a:prstGeom prst="rect">
            <a:avLst/>
          </a:prstGeom>
          <a:solidFill>
            <a:srgbClr val="D1E2FF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lnSpc>
                <a:spcPts val="1200"/>
              </a:lnSpc>
            </a:pPr>
            <a:endParaRPr kumimoji="1" lang="en-US" altLang="ja-JP" sz="700" dirty="0"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1200"/>
              </a:lnSpc>
            </a:pPr>
            <a:r>
              <a:rPr kumimoji="1" lang="my-MM" altLang="ja-JP" sz="700" dirty="0">
                <a:latin typeface="Pyidaungsu" pitchFamily="34" charset="0"/>
                <a:cs typeface="Pyidaungsu" pitchFamily="34" charset="0"/>
              </a:rPr>
              <a:t>အကြမ်းဖျင်း</a:t>
            </a:r>
          </a:p>
          <a:p>
            <a:pPr algn="ctr">
              <a:lnSpc>
                <a:spcPts val="1200"/>
              </a:lnSpc>
            </a:pPr>
            <a:r>
              <a:rPr lang="en-US" altLang="ja-JP" sz="700" dirty="0">
                <a:latin typeface="Pyidaungsu" pitchFamily="34" charset="0"/>
                <a:cs typeface="Pyidaungsu" pitchFamily="34" charset="0"/>
              </a:rPr>
              <a:t>70mg/dl</a:t>
            </a:r>
          </a:p>
          <a:p>
            <a:pPr algn="ctr">
              <a:lnSpc>
                <a:spcPts val="1200"/>
              </a:lnSpc>
            </a:pPr>
            <a:r>
              <a:rPr kumimoji="1" lang="my-MM" altLang="ja-JP" sz="700" dirty="0">
                <a:latin typeface="Pyidaungsu" pitchFamily="34" charset="0"/>
                <a:cs typeface="Pyidaungsu" pitchFamily="34" charset="0"/>
              </a:rPr>
              <a:t>နှင့်အောက်</a:t>
            </a:r>
            <a:endParaRPr kumimoji="1" lang="en-US" altLang="ja-JP" sz="700" dirty="0"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1200"/>
              </a:lnSpc>
            </a:pPr>
            <a:endParaRPr kumimoji="1" lang="ja-JP" altLang="en-US" sz="7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49080" y="6804248"/>
            <a:ext cx="519154" cy="380480"/>
          </a:xfrm>
          <a:prstGeom prst="rect">
            <a:avLst/>
          </a:prstGeom>
          <a:solidFill>
            <a:srgbClr val="FCFEC3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ja-JP" sz="700" dirty="0">
                <a:latin typeface="Pyidaungsu" pitchFamily="34" charset="0"/>
                <a:cs typeface="Pyidaungsu" pitchFamily="34" charset="0"/>
              </a:rPr>
              <a:t>50mg/dl</a:t>
            </a:r>
          </a:p>
          <a:p>
            <a:pPr algn="ctr">
              <a:lnSpc>
                <a:spcPts val="1200"/>
              </a:lnSpc>
            </a:pPr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ခန့်</a:t>
            </a:r>
            <a:endParaRPr lang="ja-JP" altLang="en-US" sz="7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25500" y="7812360"/>
            <a:ext cx="571069" cy="380480"/>
          </a:xfrm>
          <a:prstGeom prst="rect">
            <a:avLst/>
          </a:prstGeom>
          <a:solidFill>
            <a:srgbClr val="FFD4D2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ja-JP" sz="700" dirty="0">
                <a:latin typeface="Pyidaungsu" pitchFamily="34" charset="0"/>
                <a:cs typeface="Pyidaungsu" pitchFamily="34" charset="0"/>
              </a:rPr>
              <a:t>50mg/dl</a:t>
            </a:r>
          </a:p>
          <a:p>
            <a:pPr algn="ctr">
              <a:lnSpc>
                <a:spcPts val="1200"/>
              </a:lnSpc>
            </a:pPr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နှင့်အောက်</a:t>
            </a:r>
            <a:endParaRPr kumimoji="1" lang="ja-JP" altLang="en-US" sz="7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13839" y="5580112"/>
            <a:ext cx="1501397" cy="923330"/>
          </a:xfrm>
          <a:prstGeom prst="rect">
            <a:avLst/>
          </a:prstGeom>
          <a:solidFill>
            <a:srgbClr val="D1E2FF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marL="171450" indent="-171450">
              <a:lnSpc>
                <a:spcPts val="1200"/>
              </a:lnSpc>
              <a:buFont typeface="Arial" pitchFamily="34" charset="0"/>
              <a:buChar char="•"/>
            </a:pPr>
            <a:r>
              <a:rPr kumimoji="1" lang="my-MM" altLang="ja-JP" sz="700" dirty="0">
                <a:latin typeface="Pyidaungsu" pitchFamily="34" charset="0"/>
                <a:cs typeface="Pyidaungsu" pitchFamily="34" charset="0"/>
              </a:rPr>
              <a:t>ချွေးထွက်ခြင်း</a:t>
            </a:r>
          </a:p>
          <a:p>
            <a:pPr marL="171450" indent="-171450">
              <a:lnSpc>
                <a:spcPts val="1200"/>
              </a:lnSpc>
              <a:buFont typeface="Arial" pitchFamily="34" charset="0"/>
              <a:buChar char="•"/>
            </a:pPr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မလုံခြုံသောစိတ်ခံစားချက်</a:t>
            </a:r>
          </a:p>
          <a:p>
            <a:pPr marL="171450" indent="-171450">
              <a:lnSpc>
                <a:spcPts val="1200"/>
              </a:lnSpc>
              <a:buFont typeface="Arial" pitchFamily="34" charset="0"/>
              <a:buChar char="•"/>
            </a:pPr>
            <a:r>
              <a:rPr kumimoji="1" lang="my-MM" altLang="ja-JP" sz="700" dirty="0">
                <a:latin typeface="Pyidaungsu" pitchFamily="34" charset="0"/>
                <a:cs typeface="Pyidaungsu" pitchFamily="34" charset="0"/>
              </a:rPr>
              <a:t>သွေးခုန်နှုန်းမြန်ခြင်း</a:t>
            </a:r>
          </a:p>
          <a:p>
            <a:pPr marL="171450" indent="-171450">
              <a:lnSpc>
                <a:spcPts val="1200"/>
              </a:lnSpc>
              <a:buFont typeface="Arial" pitchFamily="34" charset="0"/>
              <a:buChar char="•"/>
            </a:pPr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လက်နှင့်လက်ချောင်းများတုန်ရီခြင်း</a:t>
            </a:r>
          </a:p>
          <a:p>
            <a:pPr marL="171450" indent="-171450">
              <a:lnSpc>
                <a:spcPts val="1200"/>
              </a:lnSpc>
              <a:buFont typeface="Arial" pitchFamily="34" charset="0"/>
              <a:buChar char="•"/>
            </a:pPr>
            <a:r>
              <a:rPr kumimoji="1" lang="my-MM" altLang="ja-JP" sz="700" dirty="0">
                <a:latin typeface="Pyidaungsu" pitchFamily="34" charset="0"/>
                <a:cs typeface="Pyidaungsu" pitchFamily="34" charset="0"/>
              </a:rPr>
              <a:t>မျက်နှာအရောင်မှာ ဖြူဖပ်ဖြူရော်ဖြစ်လာခြင်း</a:t>
            </a:r>
            <a:endParaRPr kumimoji="1" lang="ja-JP" altLang="en-US" sz="7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69743" y="6869519"/>
            <a:ext cx="1364906" cy="707886"/>
          </a:xfrm>
          <a:prstGeom prst="rect">
            <a:avLst/>
          </a:prstGeom>
          <a:solidFill>
            <a:srgbClr val="FCFEC3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marL="171450" indent="-171450">
              <a:lnSpc>
                <a:spcPts val="1200"/>
              </a:lnSpc>
              <a:buFont typeface="Arial" pitchFamily="34" charset="0"/>
              <a:buChar char="•"/>
            </a:pPr>
            <a:r>
              <a:rPr kumimoji="1" lang="my-MM" altLang="ja-JP" sz="700" dirty="0">
                <a:latin typeface="Pyidaungsu" pitchFamily="34" charset="0"/>
                <a:cs typeface="Pyidaungsu" pitchFamily="34" charset="0"/>
              </a:rPr>
              <a:t>ခေါင်းကိုက်ခြင်း</a:t>
            </a:r>
          </a:p>
          <a:p>
            <a:pPr marL="171450" indent="-171450">
              <a:lnSpc>
                <a:spcPts val="1200"/>
              </a:lnSpc>
              <a:buFont typeface="Arial" pitchFamily="34" charset="0"/>
              <a:buChar char="•"/>
            </a:pPr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မျက်စိမှုန်ဝေခြင်း</a:t>
            </a:r>
          </a:p>
          <a:p>
            <a:pPr marL="171450" indent="-171450">
              <a:lnSpc>
                <a:spcPts val="1200"/>
              </a:lnSpc>
              <a:buFont typeface="Arial" pitchFamily="34" charset="0"/>
              <a:buChar char="•"/>
            </a:pPr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အာရုံစိုက်မှုအားနည်းလာခြင်း</a:t>
            </a:r>
          </a:p>
          <a:p>
            <a:pPr marL="171450" indent="-171450">
              <a:lnSpc>
                <a:spcPts val="1200"/>
              </a:lnSpc>
              <a:buFont typeface="Arial" pitchFamily="34" charset="0"/>
              <a:buChar char="•"/>
            </a:pPr>
            <a:r>
              <a:rPr kumimoji="1" lang="my-MM" altLang="ja-JP" sz="700" dirty="0">
                <a:latin typeface="Pyidaungsu" pitchFamily="34" charset="0"/>
                <a:cs typeface="Pyidaungsu" pitchFamily="34" charset="0"/>
              </a:rPr>
              <a:t>သမ်းဝေခြင်း</a:t>
            </a:r>
            <a:endParaRPr kumimoji="1" lang="ja-JP" altLang="en-US" sz="7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42625" y="7745563"/>
            <a:ext cx="1430847" cy="707886"/>
          </a:xfrm>
          <a:prstGeom prst="rect">
            <a:avLst/>
          </a:prstGeom>
          <a:solidFill>
            <a:srgbClr val="FFD4D2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marL="171450" indent="-171450">
              <a:lnSpc>
                <a:spcPts val="1200"/>
              </a:lnSpc>
              <a:buFont typeface="Arial" pitchFamily="34" charset="0"/>
              <a:buChar char="•"/>
            </a:pPr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ပုံမှန်မဟုတ်သောအပြုအမူ</a:t>
            </a:r>
          </a:p>
          <a:p>
            <a:pPr marL="171450" indent="-171450">
              <a:lnSpc>
                <a:spcPts val="1200"/>
              </a:lnSpc>
              <a:buFont typeface="Arial" pitchFamily="34" charset="0"/>
              <a:buChar char="•"/>
            </a:pPr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အကြောဆွဲခြင်း</a:t>
            </a:r>
          </a:p>
          <a:p>
            <a:pPr marL="171450" indent="-171450">
              <a:lnSpc>
                <a:spcPts val="1200"/>
              </a:lnSpc>
              <a:buFont typeface="Arial" pitchFamily="34" charset="0"/>
              <a:buChar char="•"/>
            </a:pPr>
            <a:r>
              <a:rPr kumimoji="1" lang="my-MM" altLang="ja-JP" sz="700" dirty="0">
                <a:latin typeface="Pyidaungsu" pitchFamily="34" charset="0"/>
                <a:cs typeface="Pyidaungsu" pitchFamily="34" charset="0"/>
              </a:rPr>
              <a:t>မေ့မြောခြင်း</a:t>
            </a:r>
          </a:p>
          <a:p>
            <a:pPr>
              <a:lnSpc>
                <a:spcPts val="1200"/>
              </a:lnSpc>
            </a:pPr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  (အသိစိတ်မရှိတော့သည့်အခြေအနေ)</a:t>
            </a:r>
            <a:endParaRPr kumimoji="1" lang="ja-JP" altLang="en-US" sz="7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60029" y="5265666"/>
            <a:ext cx="1374620" cy="314446"/>
          </a:xfrm>
          <a:prstGeom prst="rect">
            <a:avLst/>
          </a:prstGeom>
          <a:solidFill>
            <a:srgbClr val="E4EEFF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ja-JP" sz="700" dirty="0">
                <a:latin typeface="Pyidaungsu" pitchFamily="34" charset="0"/>
                <a:cs typeface="Pyidaungsu" pitchFamily="34" charset="0"/>
              </a:rPr>
              <a:t>Sympathetic</a:t>
            </a:r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အာရုံကြောစနစ်ပျက်ဆီးသည့်လက္ခဏာ</a:t>
            </a:r>
            <a:endParaRPr kumimoji="1" lang="ja-JP" altLang="en-US" sz="7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6708" y="6588109"/>
            <a:ext cx="1374620" cy="288147"/>
          </a:xfrm>
          <a:prstGeom prst="rect">
            <a:avLst/>
          </a:prstGeom>
          <a:solidFill>
            <a:srgbClr val="FCFEC3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ဗဟိုအာရုံကြောစနစ် ပျက်ဆီးသည့်လက္ခဏာ</a:t>
            </a:r>
            <a:endParaRPr kumimoji="1" lang="ja-JP" altLang="en-US" sz="700" dirty="0"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D52E75D8-67AE-400C-A3BF-1BC035473F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822" y="5687835"/>
            <a:ext cx="537835" cy="53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59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9193" y="35496"/>
            <a:ext cx="438807" cy="43253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F3A96EB-7654-574D-A466-AC431D782829}"/>
              </a:ext>
            </a:extLst>
          </p:cNvPr>
          <p:cNvSpPr txBox="1"/>
          <p:nvPr/>
        </p:nvSpPr>
        <p:spPr>
          <a:xfrm>
            <a:off x="206932" y="4067944"/>
            <a:ext cx="662473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6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kumimoji="1"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低血糖の原因</a:t>
            </a:r>
            <a:endParaRPr kumimoji="1"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>
              <a:lnSpc>
                <a:spcPts val="2800"/>
              </a:lnSpc>
            </a:pPr>
            <a:r>
              <a:rPr lang="ja-JP" altLang="ja-JP" sz="1600" b="1" dirty="0">
                <a:solidFill>
                  <a:srgbClr val="4F81BD"/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sz="1600" b="1" dirty="0">
                <a:latin typeface="Pyidaungsu" pitchFamily="34" charset="0"/>
                <a:cs typeface="Pyidaungsu" pitchFamily="34" charset="0"/>
              </a:rPr>
              <a:t>သွေးတွင်းသကြားဓာတ်လျော့ကျရသည့်အကြောင်းအရင်း</a:t>
            </a:r>
            <a:endParaRPr lang="ja-JP" altLang="ja-JP" sz="1600" dirty="0">
              <a:latin typeface="Pyidaungsu" pitchFamily="34" charset="0"/>
              <a:cs typeface="Pyidaungsu" pitchFamily="34" charset="0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・薬やインスリンの量が多い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>
              <a:lnSpc>
                <a:spcPts val="2500"/>
              </a:lnSpc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ဆေးနှင့်အင်ဆူလင်ပမာဏများခြင်း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algn="just"/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いつもより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食事の時間が遅い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>
              <a:lnSpc>
                <a:spcPts val="2500"/>
              </a:lnSpc>
            </a:pP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ပုံမှန်ထက် အစားစားချိန်နောက်ကျခြင်း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・いつもより食事の量が少ない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>
              <a:lnSpc>
                <a:spcPts val="2500"/>
              </a:lnSpc>
            </a:pP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ပုံမှန်ထက် အစားအစာပမာဏနည်းပါးခြင်း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・激しい、長い運動をしている間や、その運動後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>
              <a:lnSpc>
                <a:spcPts val="2500"/>
              </a:lnSpc>
            </a:pP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ပြင်းထန်ပြီးကြာရှည်သောအားကစားလုပ်နေစဉ်အတောအတွင်းနှင့် </a:t>
            </a: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  </a:t>
            </a:r>
          </a:p>
          <a:p>
            <a:pPr algn="just">
              <a:lnSpc>
                <a:spcPts val="2500"/>
              </a:lnSpc>
            </a:pP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   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ထိုအားကစားလုပ်ပြီးနောက်ပိုင်း</a:t>
            </a:r>
          </a:p>
          <a:p>
            <a:pPr algn="just">
              <a:lnSpc>
                <a:spcPts val="2500"/>
              </a:lnSpc>
            </a:pP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・飲酒や入浴時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>
              <a:lnSpc>
                <a:spcPts val="2500"/>
              </a:lnSpc>
            </a:pP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အရက်သောက်ချိန်နှင့်ရေချိုးချိန်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・体重が減るなどして、薬がよく効くようになった</a:t>
            </a:r>
            <a:endParaRPr lang="my-MM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0">
              <a:lnSpc>
                <a:spcPts val="2500"/>
              </a:lnSpc>
              <a:buSzPct val="40000"/>
            </a:pP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ကိုယ်အလေးချိန်ကျသွားခြင်းစသည်တို့ဖြစ်ပြီး ဆေးအရှိန်ပိုမိုထိရောက်လာခြင်း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9A30E04-D9EF-8048-8B7B-8751DE2DCB67}"/>
              </a:ext>
            </a:extLst>
          </p:cNvPr>
          <p:cNvSpPr txBox="1"/>
          <p:nvPr/>
        </p:nvSpPr>
        <p:spPr>
          <a:xfrm>
            <a:off x="237512" y="467544"/>
            <a:ext cx="5855784" cy="349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無自覚性低血糖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：血糖値が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70</a:t>
            </a:r>
            <a:r>
              <a:rPr lang="en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mg/dL 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を下回っても症状がなく、突然重い中枢神経症状（意識がなくなるなど）が出る</a:t>
            </a:r>
            <a:endParaRPr lang="my-MM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my-MM" altLang="ja-JP" sz="1400" dirty="0">
                <a:solidFill>
                  <a:srgbClr val="FF40FF"/>
                </a:solidFill>
                <a:latin typeface="Pyidaungsu" pitchFamily="34" charset="0"/>
                <a:cs typeface="Pyidaungsu" pitchFamily="34" charset="0"/>
              </a:rPr>
              <a:t>ကိုယ်တိုင်သတိမမူမိသော သွေးတွင်းသကြားဓာတ်လျော့ကျခြင်း</a:t>
            </a:r>
            <a:r>
              <a:rPr lang="en-US" altLang="ja-JP" sz="1400" dirty="0">
                <a:solidFill>
                  <a:srgbClr val="FF40FF"/>
                </a:solidFill>
                <a:latin typeface="Pyidaungsu" pitchFamily="34" charset="0"/>
                <a:cs typeface="Pyidaungsu" pitchFamily="34" charset="0"/>
              </a:rPr>
              <a:t> </a:t>
            </a: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: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သွေးတွင်းသကြားဓာတ်ပါဝင်ကိန်းသည် </a:t>
            </a: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70mg/</a:t>
            </a:r>
            <a:r>
              <a:rPr lang="en-US" altLang="ja-JP" sz="1400" dirty="0" err="1">
                <a:latin typeface="Pyidaungsu" pitchFamily="34" charset="0"/>
                <a:cs typeface="Pyidaungsu" pitchFamily="34" charset="0"/>
              </a:rPr>
              <a:t>dL</a:t>
            </a: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အောက်ရောက်သွားသော်လည်း လက္ခဏာမပြဘဲ ရုတ်တရက် ပြင်းထန်သော ဗဟိုဦးနှောက် အာရုံကြောစနစ် ပျက်ဆီးသည့်လက္ခဏာ (သတိမေ့‌မြောခြင်းစသည်) တို့ဖြစ်တတ်သည်။</a:t>
            </a:r>
            <a:endParaRPr lang="ja-JP" altLang="en-US" sz="1400" dirty="0">
              <a:latin typeface="Pyidaungsu" pitchFamily="34" charset="0"/>
              <a:ea typeface="HGMaruGothicMPRO" panose="020F0600000000000000" pitchFamily="34" charset="-128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普段の血糖が高い人は、血糖値が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100</a:t>
            </a:r>
            <a:r>
              <a:rPr lang="en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mg/dL 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前後でも低血糖症状が起きる</a:t>
            </a:r>
            <a:endParaRPr lang="my-MM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lvl="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ပုံမှန်ကတည်းကသွေးတွင်းသကြားဓာတ်များသောသူသည် သွေးတွင်းသကြားဓာတ်ပါဝင်ကိန်း </a:t>
            </a: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100mg/</a:t>
            </a:r>
            <a:r>
              <a:rPr lang="en-US" altLang="ja-JP" sz="1400" dirty="0" err="1">
                <a:latin typeface="Pyidaungsu" pitchFamily="34" charset="0"/>
                <a:cs typeface="Pyidaungsu" pitchFamily="34" charset="0"/>
              </a:rPr>
              <a:t>dL</a:t>
            </a: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နီးပါးဖြစ်လာလျှင်လည်း သွေးတွင်းသကြားဓာတ်လျော့ကျသည့်လက္ခဏာပေါ်သည်။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E043030-8150-4448-B6CC-594588074B1E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DB7D166-DA11-4549-9B97-4A9F17588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602247"/>
            <a:ext cx="2454002" cy="486833"/>
          </a:xfrm>
        </p:spPr>
        <p:txBody>
          <a:bodyPr/>
          <a:lstStyle/>
          <a:p>
            <a:r>
              <a:rPr kumimoji="1" lang="en-US" altLang="ja-JP" dirty="0"/>
              <a:t>9.</a:t>
            </a:r>
            <a:r>
              <a:rPr kumimoji="1" lang="ja-JP" altLang="en-US" dirty="0"/>
              <a:t>「低血糖」とは？</a:t>
            </a:r>
            <a:endParaRPr kumimoji="1" lang="my-MM" altLang="ja-JP" dirty="0"/>
          </a:p>
          <a:p>
            <a:pPr>
              <a:lnSpc>
                <a:spcPts val="1700"/>
              </a:lnSpc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၉.“သွေးတွင်းသကြားဓာတ်လျော့ကျခြင်း”ဆိုသည်မှာ?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3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188640" y="316078"/>
            <a:ext cx="6651024" cy="8166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600" b="1" dirty="0">
                <a:solidFill>
                  <a:srgbClr val="4F81B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対応の方法</a:t>
            </a:r>
            <a:r>
              <a:rPr lang="my-MM" altLang="ja-JP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ja-JP" sz="1600" b="1" dirty="0">
                <a:solidFill>
                  <a:srgbClr val="4F81BD"/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sz="1600" b="1" dirty="0">
                <a:latin typeface="Pyidaungsu" pitchFamily="34" charset="0"/>
                <a:cs typeface="Pyidaungsu" pitchFamily="34" charset="0"/>
              </a:rPr>
              <a:t>တုန့်ပြန်ဆောင်ရွက်နည်း</a:t>
            </a:r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b="1" dirty="0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意識がある場合</a:t>
            </a:r>
            <a:r>
              <a:rPr lang="my-MM" altLang="ja-JP" sz="1400" b="1" dirty="0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en-US" altLang="ja-JP" sz="1400" b="1" dirty="0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my-MM" altLang="ja-JP" sz="1600" b="1" dirty="0">
                <a:solidFill>
                  <a:srgbClr val="4F81BD"/>
                </a:solidFill>
              </a:rPr>
              <a:t>အသိစိတ်ရှိနေသောအခါ</a:t>
            </a:r>
            <a:endParaRPr lang="en-US" altLang="ja-JP" sz="1600" b="1" dirty="0">
              <a:solidFill>
                <a:srgbClr val="4F81BD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 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ブドウ糖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5〜10</a:t>
            </a:r>
            <a:r>
              <a:rPr lang="en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 (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砂糖は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10〜20</a:t>
            </a:r>
            <a:r>
              <a:rPr lang="en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g)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を飲む。 </a:t>
            </a:r>
          </a:p>
          <a:p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ブドウ糖を含むジュース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150〜200</a:t>
            </a:r>
            <a:r>
              <a:rPr lang="en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mL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でもよい。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lnSpc>
                <a:spcPts val="2500"/>
              </a:lnSpc>
            </a:pP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(၁) ဂလူးကို့စ်သကြား</a:t>
            </a: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 5</a:t>
            </a:r>
            <a:r>
              <a:rPr lang="ja-JP" altLang="en-US" sz="14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～</a:t>
            </a: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10g(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သကြားဆိုလျှင် </a:t>
            </a: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10</a:t>
            </a:r>
            <a:r>
              <a:rPr lang="ja-JP" altLang="en-US" sz="14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～</a:t>
            </a: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20g)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သောက်ခြင်း။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2500"/>
              </a:lnSpc>
            </a:pP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ဂလူးကို့စ်ပါသည့်ဖျော်ရည်</a:t>
            </a: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150</a:t>
            </a:r>
            <a:r>
              <a:rPr lang="ja-JP" altLang="en-US" sz="14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～</a:t>
            </a: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200mL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ဆိုလျှင်လည်းရသည်။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lvl="1"/>
            <a:r>
              <a: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※</a:t>
            </a:r>
            <a:r>
              <a:rPr lang="el-GR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α-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グルコシダーゼ阻害薬を飲んでいる人は必ずブドウ糖を選ぶ。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>
              <a:lnSpc>
                <a:spcPts val="2500"/>
              </a:lnSpc>
            </a:pPr>
            <a:r>
              <a:rPr lang="ja-JP" altLang="ja-JP" sz="1100" dirty="0">
                <a:latin typeface="Pyidaungsu" pitchFamily="34" charset="0"/>
                <a:cs typeface="Pyidaungsu" pitchFamily="34" charset="0"/>
              </a:rPr>
              <a:t>※</a:t>
            </a:r>
            <a:r>
              <a:rPr lang="en-US" altLang="ja-JP" sz="1100" dirty="0">
                <a:latin typeface="Pyidaungsu" pitchFamily="34" charset="0"/>
                <a:cs typeface="Pyidaungsu" pitchFamily="34" charset="0"/>
              </a:rPr>
              <a:t>alpha-glucosidase inhibitor </a:t>
            </a: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သောက်နေသူသည်ဂလူးကို့စ်ကိုမဖြစ်မနေရွေးချယ်ပါ။</a:t>
            </a:r>
            <a:endParaRPr lang="ja-JP" altLang="ja-JP" sz="1100" dirty="0">
              <a:latin typeface="Pyidaungsu" pitchFamily="34" charset="0"/>
              <a:cs typeface="Pyidaungsu" pitchFamily="34" charset="0"/>
            </a:endParaRPr>
          </a:p>
          <a:p>
            <a:pPr lvl="1"/>
            <a:r>
              <a: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※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チョコレートなど脂肪分が多いものは糖の吸収が遅いので、緊急時はブドウ糖や砂糖がよい。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lnSpc>
                <a:spcPts val="2000"/>
              </a:lnSpc>
            </a:pPr>
            <a:r>
              <a:rPr lang="en-US" altLang="ja-JP" sz="1100" dirty="0">
                <a:latin typeface="Pyidaungsu" pitchFamily="34" charset="0"/>
                <a:cs typeface="Pyidaungsu" pitchFamily="34" charset="0"/>
              </a:rPr>
              <a:t>            </a:t>
            </a:r>
            <a:r>
              <a:rPr lang="ja-JP" altLang="ja-JP" sz="1100" dirty="0">
                <a:latin typeface="Pyidaungsu" pitchFamily="34" charset="0"/>
                <a:cs typeface="Pyidaungsu" pitchFamily="34" charset="0"/>
              </a:rPr>
              <a:t>※</a:t>
            </a: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ချောကလက်စသည့်အဆီဓာတ်များသောအရာများသည် သကြားဓာတ်စုပ်ယူမှုနှေးကွေးသောကြောင့်    </a:t>
            </a:r>
          </a:p>
          <a:p>
            <a:pPr>
              <a:lnSpc>
                <a:spcPts val="2000"/>
              </a:lnSpc>
            </a:pP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                အရေးပေါ်အခြေအနေတွင် ဂလူးကို့စ်နှင့်သကြားဆိုလျှင်ရသည်။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</a:p>
          <a:p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②15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分後にまだ症状があれば、もう一度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をする。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lnSpc>
                <a:spcPts val="2500"/>
              </a:lnSpc>
            </a:pP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(၂) ၁၅မိနစ်ကြာပြီးသည့်တိုင်အောင် လက္ခဏာပြနေသေးလျှင် (၁)ကို နောက်တစ်ကြိမ်ထပ်လုပ်ပါ။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③ ①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2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回しても症状がよくならない時は病院へ連絡して、病院へ行く。 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lnSpc>
                <a:spcPts val="2500"/>
              </a:lnSpc>
            </a:pP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(၃) (၁)ကို ၂ကြိမ်လုပ်သော်လည်း လက္ခဏာမပျောက်သေးပါက ဆေးရုံသို့ဆက်သွယ်ပြီးသွားပါ။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lvl="1"/>
            <a:r>
              <a: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注</a:t>
            </a:r>
            <a:r>
              <a: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)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ブドウ糖を飲むだけでは、低血糖から一度回復しても、その後にまた血糖値が下がることがあります。そのため、食事をとりましょう。次の食事まで時間があく場合は、おにぎり</a:t>
            </a:r>
            <a:r>
              <a: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個やパン</a:t>
            </a:r>
            <a:r>
              <a: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枚、クラッカー数枚などの炭水化物を食べ、低血糖がないか注意して様子をみて下さい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。 </a:t>
            </a:r>
            <a:endParaRPr lang="my-MM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lnSpc>
                <a:spcPts val="20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 (သတိ) ဂလူးကို့စ်သောက်ရုံတစ်ခုတည်းဖြင့်ဆိုလျှင် သွေးတွင်းသကြားဓာတ်လျော့ကျခြင်းမှ တစ်ကြိမ်ပြန်ကောင်းသော်လည်း      </a:t>
            </a:r>
          </a:p>
          <a:p>
            <a:pPr>
              <a:lnSpc>
                <a:spcPts val="20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 ထို့နောက်တွင် သွေးတွင်းသကြားဓာတ်ပါဝင်ကိန်းပြန်ကျတတ်သည်။ ထို့ကြောင့် အစားစားပါ။ </a:t>
            </a:r>
            <a:r>
              <a:rPr lang="my-MM" altLang="ja-JP" sz="10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နောက်ထပ်အစားစားရန်အထိ       </a:t>
            </a:r>
          </a:p>
          <a:p>
            <a:pPr>
              <a:lnSpc>
                <a:spcPts val="20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 အချိန်ဟနေသည့်အခါတွင် ထမင်းဆုပ်၁ခု၊ ပေါင်မုန့် ၁ချပ်၊ ခရက်ကာအနည်းငယ်စသည့် ကာဗိုဟိုက်ဒရိတ်ကိုစားထားပြီး </a:t>
            </a:r>
          </a:p>
          <a:p>
            <a:pPr>
              <a:lnSpc>
                <a:spcPts val="20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 သွေးတွင်းသကြားဓာတ်လျော့ကျခြင်း ရှိ၊မရှိကို သတိထားပြီး အခြေအနေစောင့်ကြည့်ပါ။</a:t>
            </a:r>
            <a:endParaRPr lang="en-US" altLang="ja-JP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ja-JP" altLang="en-US" sz="1400" b="1" dirty="0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意識がなく、周りの人が対応する場合</a:t>
            </a:r>
            <a:endParaRPr lang="en-US" altLang="ja-JP" sz="1400" b="1" dirty="0">
              <a:solidFill>
                <a:srgbClr val="4F81BD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800" b="1" dirty="0">
                <a:solidFill>
                  <a:srgbClr val="4F81BD"/>
                </a:solidFill>
                <a:latin typeface="Pyidaungsu" pitchFamily="34" charset="0"/>
                <a:cs typeface="Pyidaungsu" pitchFamily="34" charset="0"/>
              </a:rPr>
              <a:t>အသိစိတ်မရှိတော့ဘဲ  အနားမှလူကဆောင်ရွက်ပေးရာတွင်</a:t>
            </a:r>
            <a:endParaRPr lang="ja-JP" altLang="ja-JP" sz="1800" dirty="0">
              <a:solidFill>
                <a:srgbClr val="4F81BD"/>
              </a:solidFill>
              <a:latin typeface="Pyidaungsu" pitchFamily="34" charset="0"/>
              <a:cs typeface="Pyidaungsu" pitchFamily="34" charset="0"/>
            </a:endParaRPr>
          </a:p>
          <a:p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ブドウ糖を水に溶かして、患者さんのくちびると歯ぐきの間に塗る。グルカゴン（血糖を上げる薬：注射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/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点鼻）を医師から処方されている場合は、使用する。 </a:t>
            </a:r>
          </a:p>
          <a:p>
            <a:pPr>
              <a:lnSpc>
                <a:spcPts val="2000"/>
              </a:lnSpc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ဂလူးကို့စ်သကြားကိုရေဖြင့်ဖျော်ပြီး လူနာ၏နှုတ်ခမ်းနှင့်သွားဖုံးအကြားသို့သုတ်လိမ်းပေးပါ။ </a:t>
            </a: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Glucagon 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(‌သွေးတွင်းသကြားဓာတ်ကိုမြှင့်ပေးသောဆေး</a:t>
            </a: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 : 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ထိုးဆေး/နှာခေါင်းထဲထည့်ဆေး)ကို ဆရာဝန်ထံမှ ဆေးညွှန်းရထားပါကအသုံးပြုပါ။</a:t>
            </a:r>
            <a:endParaRPr lang="en-US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189" y="8265103"/>
            <a:ext cx="902811" cy="79963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29" y="570042"/>
            <a:ext cx="934828" cy="65711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4923545" y="8573958"/>
            <a:ext cx="1600200" cy="486833"/>
          </a:xfrm>
        </p:spPr>
        <p:txBody>
          <a:bodyPr/>
          <a:lstStyle/>
          <a:p>
            <a:fld id="{7484C33C-72DA-4D7E-8F3D-83FCD2BBF52F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00857" y="99809"/>
            <a:ext cx="438807" cy="43253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70911AA-F446-FA4E-81B3-B7FDF7501DD9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37E6D698-D046-44F5-B943-E1A4322D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734981"/>
            <a:ext cx="2454002" cy="486833"/>
          </a:xfrm>
        </p:spPr>
        <p:txBody>
          <a:bodyPr/>
          <a:lstStyle/>
          <a:p>
            <a:r>
              <a:rPr kumimoji="1" lang="en-US" altLang="ja-JP" dirty="0"/>
              <a:t>9.</a:t>
            </a:r>
            <a:r>
              <a:rPr kumimoji="1" lang="ja-JP" altLang="en-US" dirty="0"/>
              <a:t>「低血糖」とは？</a:t>
            </a:r>
            <a:endParaRPr kumimoji="1" lang="my-MM" altLang="ja-JP" dirty="0"/>
          </a:p>
          <a:p>
            <a:pPr>
              <a:lnSpc>
                <a:spcPts val="1700"/>
              </a:lnSpc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၉.“သွေးတွင်းသကြားဓာတ်လျော့ကျခြင်း”ဆိုသည်မှာ?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92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188640" y="316078"/>
            <a:ext cx="6651024" cy="627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6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低血糖を繰り返さないために</a:t>
            </a:r>
            <a:endParaRPr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>
              <a:lnSpc>
                <a:spcPts val="2800"/>
              </a:lnSpc>
            </a:pPr>
            <a:r>
              <a:rPr lang="ja-JP" altLang="ja-JP" sz="1600" b="1" dirty="0">
                <a:solidFill>
                  <a:srgbClr val="4F81BD"/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sz="1600" b="1" dirty="0">
                <a:latin typeface="Pyidaungsu" pitchFamily="34" charset="0"/>
                <a:cs typeface="Pyidaungsu" pitchFamily="34" charset="0"/>
              </a:rPr>
              <a:t>သွေးတွင်းသကြားဓာတ်လျော့ကျခြင်း အကြိမ်ကြိမ်ပြန်မဖြစ်စေရန်</a:t>
            </a:r>
            <a:endParaRPr lang="ja-JP" altLang="ja-JP" sz="1600" dirty="0">
              <a:latin typeface="Pyidaungsu" pitchFamily="34" charset="0"/>
              <a:cs typeface="Pyidaungsu" pitchFamily="34" charset="0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・糖尿病の薬を正しい方法で使う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。</a:t>
            </a:r>
          </a:p>
          <a:p>
            <a:pPr algn="just">
              <a:lnSpc>
                <a:spcPts val="2500"/>
              </a:lnSpc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ဆီးချိုဆေးအားမှန်ကန်သောနည်းလမ်းဖြင့်အသုံးပြုရန်။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ブドウ糖を持ち歩く。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>
              <a:lnSpc>
                <a:spcPts val="2500"/>
              </a:lnSpc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ဂလူးကို့စ်သကြားအားသွားလေရာယူသွားရန်။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algn="just"/>
            <a:r>
              <a:rPr lang="ja-JP" altLang="en-US" sz="1400" kern="100" dirty="0">
                <a:latin typeface="HG丸ｺﾞｼｯｸM-PRO"/>
                <a:ea typeface="HG丸ｺﾞｼｯｸM-PRO"/>
              </a:rPr>
              <a:t>・規則正しい生活を心がける。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>
              <a:lnSpc>
                <a:spcPts val="2500"/>
              </a:lnSpc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စည်းချက်မှန်သောနေထိုင်စားသောက်မှုဖြစ်အောင်သတိပြုရန်။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・低血糖や低血糖のような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症状があったことを、病院の先生に　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sz="1400" kern="100" dirty="0">
                <a:latin typeface="HG丸ｺﾞｼｯｸM-PRO"/>
                <a:ea typeface="HG丸ｺﾞｼｯｸM-PRO"/>
              </a:rPr>
              <a:t>　伝える。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>
              <a:lnSpc>
                <a:spcPts val="2500"/>
              </a:lnSpc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သွေးတွင်းသကြားဓာတ်လျော့ကျခြင်း နှင့် သွေးတွင်းသကြားဓာတ်လျော့ကျခြင်း </a:t>
            </a:r>
            <a:endParaRPr lang="en-US" altLang="ja-JP" sz="1400" dirty="0">
              <a:latin typeface="Pyidaungsu" pitchFamily="34" charset="0"/>
              <a:cs typeface="Pyidaungsu" pitchFamily="34" charset="0"/>
            </a:endParaRPr>
          </a:p>
          <a:p>
            <a:pPr algn="just">
              <a:lnSpc>
                <a:spcPts val="2500"/>
              </a:lnSpc>
            </a:pPr>
            <a:r>
              <a:rPr lang="en-US" altLang="ja-JP" sz="1400" dirty="0">
                <a:latin typeface="Pyidaungsu" pitchFamily="34" charset="0"/>
                <a:cs typeface="Pyidaungsu" pitchFamily="34" charset="0"/>
              </a:rPr>
              <a:t>    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ကဲ့သို့ လက္ခဏာများပေါ်လာကြောင်းကို ဆေးရုံမှဆရာဝန်ထံပြောပြရန်။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algn="just"/>
            <a:r>
              <a:rPr lang="ja-JP" altLang="en-US" sz="1400" kern="100" dirty="0">
                <a:latin typeface="HG丸ｺﾞｼｯｸM-PRO"/>
                <a:ea typeface="HG丸ｺﾞｼｯｸM-PRO"/>
              </a:rPr>
              <a:t>・家族やいつも近くにいる人に症状や対応の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sz="1400" kern="100" dirty="0">
                <a:latin typeface="HG丸ｺﾞｼｯｸM-PRO"/>
                <a:ea typeface="HG丸ｺﾞｼｯｸM-PRO"/>
              </a:rPr>
              <a:t>　方法を伝え、協力してもらう。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>
              <a:lnSpc>
                <a:spcPts val="2500"/>
              </a:lnSpc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မိသားစုနှင့် အနီးအနားတွင်ရှိသောသူအား ရောဂါလက္ခဏာနှင့် တုန့်ပြန်လုပ်ဆောင်နည်းတို့ကို          </a:t>
            </a:r>
          </a:p>
          <a:p>
            <a:pPr algn="just">
              <a:lnSpc>
                <a:spcPts val="2500"/>
              </a:lnSpc>
            </a:pP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    ပြောပြပြီး ပူးပေါင်းဆောင်ရွက်ပေးစေရန်။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algn="just"/>
            <a:endParaRPr lang="ja-JP" altLang="en-US" sz="1400" kern="100" dirty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sz="1400" kern="100" dirty="0">
                <a:latin typeface="HG丸ｺﾞｼｯｸM-PRO"/>
                <a:ea typeface="HG丸ｺﾞｼｯｸM-PRO"/>
              </a:rPr>
              <a:t>・糖尿病カードを持ち歩く。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>
              <a:lnSpc>
                <a:spcPts val="2500"/>
              </a:lnSpc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 </a:t>
            </a: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ဆီးချိုရောဂါသည်ကတ်ပြားကိုသွားလေရာသယ်သွားရန်။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algn="just"/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sz="1400" kern="100" dirty="0">
                <a:latin typeface="HG丸ｺﾞｼｯｸM-PRO"/>
                <a:ea typeface="HG丸ｺﾞｼｯｸM-PRO"/>
              </a:rPr>
              <a:t>・自動車を運転する人は、ブドウ糖を多く含む食品を車内に置　　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>
              <a:lnSpc>
                <a:spcPts val="2500"/>
              </a:lnSpc>
            </a:pPr>
            <a:r>
              <a:rPr lang="ja-JP" altLang="en-US" sz="1400" kern="100" dirty="0">
                <a:latin typeface="HG丸ｺﾞｼｯｸM-PRO"/>
                <a:ea typeface="HG丸ｺﾞｼｯｸM-PRO"/>
              </a:rPr>
              <a:t>　いておく。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lvl="0">
              <a:lnSpc>
                <a:spcPts val="2500"/>
              </a:lnSpc>
              <a:buSzPct val="40000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 </a:t>
            </a:r>
            <a:r>
              <a:rPr lang="my-MM" altLang="ja-JP" sz="1300" dirty="0">
                <a:latin typeface="Pyidaungsu" pitchFamily="34" charset="0"/>
                <a:cs typeface="Pyidaungsu" pitchFamily="34" charset="0"/>
              </a:rPr>
              <a:t>ကားမောင်းသောသူသည် ဂလူးကို့စ်များများပါသောအစားအစာများကိုကားထဲတွင်ထားထားရန်။</a:t>
            </a:r>
            <a:endParaRPr lang="ja-JP" altLang="ja-JP" sz="1300" dirty="0"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940" y="8308872"/>
            <a:ext cx="1247130" cy="799632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431" y="6815619"/>
            <a:ext cx="1650989" cy="858514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7636" y="6690980"/>
            <a:ext cx="763221" cy="1335636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4923545" y="8573958"/>
            <a:ext cx="1600200" cy="486833"/>
          </a:xfrm>
        </p:spPr>
        <p:txBody>
          <a:bodyPr/>
          <a:lstStyle/>
          <a:p>
            <a:fld id="{7484C33C-72DA-4D7E-8F3D-83FCD2BBF52F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0857" y="99809"/>
            <a:ext cx="438807" cy="43253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70911AA-F446-FA4E-81B3-B7FDF7501DD9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CD09A1-8ADD-B94F-901E-0F981D44C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734981"/>
            <a:ext cx="2454002" cy="486833"/>
          </a:xfrm>
        </p:spPr>
        <p:txBody>
          <a:bodyPr/>
          <a:lstStyle/>
          <a:p>
            <a:r>
              <a:rPr kumimoji="1" lang="en-US" altLang="ja-JP" dirty="0"/>
              <a:t>9.</a:t>
            </a:r>
            <a:r>
              <a:rPr kumimoji="1" lang="ja-JP" altLang="en-US" dirty="0"/>
              <a:t>「低血糖」とは？</a:t>
            </a:r>
            <a:endParaRPr kumimoji="1" lang="my-MM" altLang="ja-JP" dirty="0"/>
          </a:p>
          <a:p>
            <a:pPr>
              <a:lnSpc>
                <a:spcPts val="1700"/>
              </a:lnSpc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၉.“သွေးတွင်းသကြားဓာတ်လျော့ကျခြင်း”ဆိုသည်မှာ?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903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4170AE-4DAC-4E58-A244-CD62AF6F4A4F}"/>
</file>

<file path=customXml/itemProps2.xml><?xml version="1.0" encoding="utf-8"?>
<ds:datastoreItem xmlns:ds="http://schemas.openxmlformats.org/officeDocument/2006/customXml" ds:itemID="{07CED1EA-785E-4865-906B-B3D3D09A7B24}"/>
</file>

<file path=docProps/app.xml><?xml version="1.0" encoding="utf-8"?>
<Properties xmlns="http://schemas.openxmlformats.org/officeDocument/2006/extended-properties" xmlns:vt="http://schemas.openxmlformats.org/officeDocument/2006/docPropsVTypes">
  <TotalTime>2267</TotalTime>
  <Words>2861</Words>
  <Application>Microsoft Office PowerPoint</Application>
  <PresentationFormat>画面に合わせる (4:3)</PresentationFormat>
  <Paragraphs>123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HGMaruGothicMPRO</vt:lpstr>
      <vt:lpstr>HGMaruGothicMPRO</vt:lpstr>
      <vt:lpstr>Pyidaungsu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低血糖</dc:title>
  <dc:creator>hashimoto</dc:creator>
  <cp:lastModifiedBy>作成者</cp:lastModifiedBy>
  <cp:revision>59</cp:revision>
  <cp:lastPrinted>2022-01-27T06:13:06Z</cp:lastPrinted>
  <dcterms:created xsi:type="dcterms:W3CDTF">2014-09-02T21:52:41Z</dcterms:created>
  <dcterms:modified xsi:type="dcterms:W3CDTF">2022-07-26T04:26:58Z</dcterms:modified>
</cp:coreProperties>
</file>