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6858000" cy="9906000" type="A4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6"/>
    <p:restoredTop sz="94637"/>
  </p:normalViewPr>
  <p:slideViewPr>
    <p:cSldViewPr>
      <p:cViewPr>
        <p:scale>
          <a:sx n="100" d="100"/>
          <a:sy n="100" d="100"/>
        </p:scale>
        <p:origin x="984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2065C-E9BD-8A4B-8CF2-3F7FE0857C04}" type="datetimeFigureOut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D631B-DAB9-A641-9A51-C61BA5EDA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954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631B-DAB9-A641-9A51-C61BA5EDA81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777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631B-DAB9-A641-9A51-C61BA5EDA81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205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A7037-C48A-CE4D-A889-226D35C220EB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10. </a:t>
            </a:r>
            <a:r>
              <a:rPr kumimoji="1" lang="ja-JP" altLang="en-US"/>
              <a:t>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80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4CC25-BB9C-EE4D-9724-2966DD46DA19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10. </a:t>
            </a:r>
            <a:r>
              <a:rPr kumimoji="1" lang="ja-JP" altLang="en-US"/>
              <a:t>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801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C92AB-C586-164D-BCFF-068B049F02ED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10. </a:t>
            </a:r>
            <a:r>
              <a:rPr kumimoji="1" lang="ja-JP" altLang="en-US"/>
              <a:t>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98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DB3C-F780-D445-A7BC-2CA283D4F87F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10. </a:t>
            </a:r>
            <a:r>
              <a:rPr kumimoji="1" lang="ja-JP" altLang="en-US"/>
              <a:t>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86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9E2D2-96BD-3E41-9B75-9E28E8286849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10. </a:t>
            </a:r>
            <a:r>
              <a:rPr kumimoji="1" lang="ja-JP" altLang="en-US"/>
              <a:t>シックデイ病気の日はどう対応する？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42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2F5FF-6F1D-044D-82D4-468DD635249E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10. </a:t>
            </a:r>
            <a:r>
              <a:rPr kumimoji="1" lang="ja-JP" altLang="en-US"/>
              <a:t>シックデイ病気の日はどう対応する？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1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BA6F-76D1-964F-B55F-3F9633D878BE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10. </a:t>
            </a:r>
            <a:r>
              <a:rPr kumimoji="1" lang="ja-JP" altLang="en-US"/>
              <a:t>シックデイ病気の日はどう対応する？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19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F7CDB-761D-7F4A-97CB-E3ED530D2DA2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10. </a:t>
            </a:r>
            <a:r>
              <a:rPr kumimoji="1" lang="ja-JP" altLang="en-US"/>
              <a:t>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07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348D-2CAD-534B-982A-E9B7F10BACC0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10. </a:t>
            </a:r>
            <a:r>
              <a:rPr kumimoji="1" lang="ja-JP" altLang="en-US"/>
              <a:t>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05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3088-CD2C-754A-AEE6-2767BFF057A0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10. </a:t>
            </a:r>
            <a:r>
              <a:rPr kumimoji="1" lang="ja-JP" altLang="en-US"/>
              <a:t>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28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7F98-7701-774F-A298-B2A98AB907DF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10. </a:t>
            </a:r>
            <a:r>
              <a:rPr kumimoji="1" lang="ja-JP" altLang="en-US"/>
              <a:t>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593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C7E2D-DFC0-124B-8A09-8D88609A42B5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10. </a:t>
            </a:r>
            <a:r>
              <a:rPr kumimoji="1" lang="ja-JP" altLang="en-US"/>
              <a:t>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30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080D6-FDB0-D446-B93B-E7162F20A344}" type="datetime1">
              <a:rPr kumimoji="1" lang="ja-JP" altLang="en-US" smtClean="0"/>
              <a:t>2022/7/26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10. </a:t>
            </a:r>
            <a:r>
              <a:rPr kumimoji="1" lang="ja-JP" altLang="en-US"/>
              <a:t>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D403F-0C31-4324-924F-2290576176B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82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91231" y="1302504"/>
            <a:ext cx="6624736" cy="8394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600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シックデイとは</a:t>
            </a:r>
            <a:endParaRPr lang="en-GB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>
              <a:lnSpc>
                <a:spcPts val="2500"/>
              </a:lnSpc>
            </a:pPr>
            <a:r>
              <a:rPr lang="ja-JP" altLang="ja-JP" sz="1600" b="1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★</a:t>
            </a:r>
            <a:r>
              <a:rPr lang="my-MM" altLang="ja-JP" sz="1600" b="1" dirty="0">
                <a:latin typeface="Pyidaungsu" pitchFamily="34" charset="0"/>
                <a:cs typeface="Pyidaungsu" pitchFamily="34" charset="0"/>
              </a:rPr>
              <a:t>နေထိုင်မကောင်းသောနေ့ဆိုသည်မှာ</a:t>
            </a:r>
            <a:endParaRPr lang="ja-JP" altLang="ja-JP" sz="1600" b="1" dirty="0">
              <a:latin typeface="Pyidaungsu" pitchFamily="34" charset="0"/>
              <a:cs typeface="Pyidaungsu" pitchFamily="34" charset="0"/>
            </a:endParaRPr>
          </a:p>
          <a:p>
            <a:r>
              <a:rPr lang="ja-JP" altLang="en-US" sz="1400" kern="100" dirty="0">
                <a:latin typeface="HG丸ｺﾞｼｯｸM-PRO"/>
                <a:ea typeface="HG丸ｺﾞｼｯｸM-PRO"/>
              </a:rPr>
              <a:t>・熱や下痢・嘔吐で食事ができないなど、体調の悪い日をシックデイ（</a:t>
            </a:r>
            <a:r>
              <a:rPr lang="en-US" altLang="ja-JP" sz="1400" kern="100" dirty="0">
                <a:latin typeface="HG丸ｺﾞｼｯｸM-PRO"/>
                <a:ea typeface="HG丸ｺﾞｼｯｸM-PRO"/>
              </a:rPr>
              <a:t>Sick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 </a:t>
            </a:r>
            <a:r>
              <a:rPr lang="en-US" altLang="ja-JP" sz="1400" kern="100" dirty="0">
                <a:latin typeface="HG丸ｺﾞｼｯｸM-PRO"/>
                <a:ea typeface="HG丸ｺﾞｼｯｸM-PRO"/>
              </a:rPr>
              <a:t>Day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）といいます。</a:t>
            </a:r>
            <a:endParaRPr lang="en-GB" altLang="ja-JP" sz="1400" kern="100" dirty="0"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 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အဖျားတတ်ခြင်း၊ဝမ်းလျှောခြင်း၊အန်ခြင်းတို့ကြောင့်အစားမစားနိုင်ခြင်းစသည် ခန္ဓာကိုယ်အခြေအနေမကောင်းသောနေ့ကို နေထိုင်မကောင်းသောနေ့(</a:t>
            </a: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Sick Day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)ဟုခေါ်သည်။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・病気のときは、ストレスホルモンの分泌やインスリンの作用の低下などにより、血糖が高くなりやすくなります。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>
              <a:lnSpc>
                <a:spcPts val="2300"/>
              </a:lnSpc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နေမကောင်းသောအခါတွင် စိတ်ဖိစီးမှုဟော်မုန်းများထွက်ခြင်းနှင့် အင်ဆူလင်၏လုပ်ဆောင်‌မှုကျဆင်းခြင်းတို့ ကြောင့် သွေးတွင်းသကြားဓာတ်မြင့်တတ်လွယ်သည်။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algn="just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・逆に食事が食べられず低血糖になることもあります。</a:t>
            </a:r>
            <a:endParaRPr lang="en-GB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2300"/>
              </a:lnSpc>
              <a:buSzPct val="48000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 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ဆန့်ကျင်ဘက်တွင် အစားမစားနိုင်ဘဲ သွေးတွင်းသကြားဓာတ်လျော့ကျခြင်းဖြစ်သည်လည်းရှိသည်။</a:t>
            </a:r>
            <a:endParaRPr lang="en-GB" altLang="ja-JP" sz="1200" dirty="0">
              <a:latin typeface="Pyidaungsu" pitchFamily="34" charset="0"/>
              <a:cs typeface="Pyidaungsu" pitchFamily="34" charset="0"/>
            </a:endParaRPr>
          </a:p>
          <a:p>
            <a:pPr>
              <a:buSzPct val="48000"/>
            </a:pPr>
            <a:endParaRPr lang="en-GB" altLang="ja-JP" sz="1200" dirty="0">
              <a:latin typeface="Pyidaungsu" pitchFamily="34" charset="0"/>
              <a:cs typeface="Pyidaungsu" pitchFamily="34" charset="0"/>
            </a:endParaRPr>
          </a:p>
          <a:p>
            <a:pPr>
              <a:buSzPct val="48000"/>
            </a:pPr>
            <a:endParaRPr lang="en-GB" altLang="ja-JP" sz="1200" dirty="0">
              <a:latin typeface="Pyidaungsu" pitchFamily="34" charset="0"/>
              <a:ea typeface="HG丸ｺﾞｼｯｸM-PRO" panose="020F0600000000000000" pitchFamily="50" charset="-128"/>
            </a:endParaRPr>
          </a:p>
          <a:p>
            <a:pPr>
              <a:buSzPct val="48000"/>
            </a:pPr>
            <a:endParaRPr lang="en-GB" altLang="ja-JP" sz="1200" dirty="0">
              <a:latin typeface="Pyidaungsu" pitchFamily="34" charset="0"/>
              <a:ea typeface="HG丸ｺﾞｼｯｸM-PRO" panose="020F0600000000000000" pitchFamily="50" charset="-128"/>
            </a:endParaRPr>
          </a:p>
          <a:p>
            <a:pPr>
              <a:buSzPct val="48000"/>
            </a:pPr>
            <a:endParaRPr lang="en-US" altLang="ja-JP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GB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（下痢）　             （嘔吐）        （咳・風邪）    　 （発熱）　      （腹痛）</a:t>
            </a:r>
            <a:endParaRPr lang="en-GB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2300"/>
              </a:lnSpc>
            </a:pPr>
            <a:r>
              <a:rPr lang="my-MM" altLang="ja-JP" sz="10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(ဝမ်းလျှောခြင်း)     </a:t>
            </a:r>
            <a:r>
              <a:rPr lang="en-GB" altLang="ja-JP" sz="10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                     </a:t>
            </a:r>
            <a:r>
              <a:rPr lang="my-MM" altLang="ja-JP" sz="10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(အန်ခြင်း)  </a:t>
            </a:r>
            <a:r>
              <a:rPr lang="en-GB" altLang="ja-JP" sz="10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       </a:t>
            </a:r>
            <a:r>
              <a:rPr lang="my-MM" altLang="ja-JP" sz="10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(ချောင်းဆိုးခြင်း၊အအေးမိခြင်း) </a:t>
            </a:r>
            <a:r>
              <a:rPr lang="en-GB" altLang="ja-JP" sz="10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       </a:t>
            </a:r>
            <a:r>
              <a:rPr lang="my-MM" altLang="ja-JP" sz="10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(ဖျားခြင်း)      </a:t>
            </a:r>
            <a:r>
              <a:rPr lang="en-GB" altLang="ja-JP" sz="10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          </a:t>
            </a:r>
            <a:r>
              <a:rPr lang="my-MM" altLang="ja-JP" sz="10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 (ဗိုက်နာခြင်း)</a:t>
            </a:r>
            <a:endParaRPr lang="en-GB" altLang="ja-JP" sz="10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algn="just"/>
            <a:endParaRPr lang="en-GB" altLang="ja-JP" sz="10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algn="just"/>
            <a:endParaRPr lang="en-US" altLang="ja-JP" sz="10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r>
              <a:rPr lang="ja-JP" altLang="en-US" sz="1400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シックデイの対応</a:t>
            </a:r>
            <a:r>
              <a:rPr lang="my-MM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endParaRPr lang="en-GB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ja-JP" sz="1400" b="1" dirty="0">
                <a:solidFill>
                  <a:srgbClr val="4676B5"/>
                </a:solidFill>
                <a:latin typeface="Pyidaungsu" pitchFamily="34" charset="0"/>
                <a:cs typeface="Pyidaungsu" pitchFamily="34" charset="0"/>
              </a:rPr>
              <a:t>★</a:t>
            </a:r>
            <a:r>
              <a:rPr lang="my-MM" altLang="ja-JP" sz="1400" b="1" dirty="0">
                <a:latin typeface="Pyidaungsu" pitchFamily="34" charset="0"/>
                <a:cs typeface="Pyidaungsu" pitchFamily="34" charset="0"/>
              </a:rPr>
              <a:t>နေထိုင်မကောင်းသောနေ့တွင်တုန့်ပြန်လုပ်ဆောင်ရန်</a:t>
            </a:r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/>
            <a:endParaRPr lang="en-US" altLang="ja-JP" sz="500" b="1" kern="100" dirty="0">
              <a:latin typeface="HG丸ｺﾞｼｯｸM-PRO"/>
              <a:ea typeface="HG丸ｺﾞｼｯｸM-PRO"/>
            </a:endParaRPr>
          </a:p>
          <a:p>
            <a:r>
              <a:rPr lang="ja-JP" altLang="en-US" kern="100" dirty="0">
                <a:latin typeface="HG丸ｺﾞｼｯｸM-PRO"/>
                <a:ea typeface="HG丸ｺﾞｼｯｸM-PRO"/>
              </a:rPr>
              <a:t>　　　　　　　　　　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・体力の消耗を防ぎ、回復が早まる</a:t>
            </a:r>
            <a:endParaRPr lang="en-US" altLang="ja-JP" sz="1000" kern="100" dirty="0"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</a:pPr>
            <a:r>
              <a:rPr lang="ja-JP" altLang="en-US" sz="1050" kern="100" dirty="0">
                <a:latin typeface="HG丸ｺﾞｼｯｸM-PRO"/>
                <a:ea typeface="HG丸ｺﾞｼｯｸM-PRO"/>
              </a:rPr>
              <a:t>                                  　　　　　　</a:t>
            </a:r>
            <a:r>
              <a:rPr lang="ja-JP" altLang="en-US" sz="1100" kern="100" dirty="0">
                <a:latin typeface="HG丸ｺﾞｼｯｸM-PRO"/>
                <a:ea typeface="HG丸ｺﾞｼｯｸM-PRO"/>
              </a:rPr>
              <a:t>・ </a:t>
            </a: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ခန္ဓာကိုယ်ပြင်းထန်စွာလှုပ်ရှားမှုမလုပ်ဘဲ မြန်မြန်နလန်ထစေခြင်း</a:t>
            </a:r>
            <a:endParaRPr lang="en-US" altLang="ja-JP" sz="1100" kern="100" dirty="0">
              <a:latin typeface="HG丸ｺﾞｼｯｸM-PRO"/>
              <a:ea typeface="HG丸ｺﾞｼｯｸM-PRO"/>
            </a:endParaRPr>
          </a:p>
          <a:p>
            <a:r>
              <a:rPr lang="ja-JP" altLang="en-US" kern="100" dirty="0">
                <a:latin typeface="HG丸ｺﾞｼｯｸM-PRO"/>
                <a:ea typeface="HG丸ｺﾞｼｯｸM-PRO"/>
              </a:rPr>
              <a:t>　　　　　　　　　　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・発熱や下痢、嘔吐などが原因で脱水に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r>
              <a:rPr lang="ja-JP" altLang="en-US" sz="1400" kern="100" dirty="0">
                <a:latin typeface="HG丸ｺﾞｼｯｸM-PRO"/>
                <a:ea typeface="HG丸ｺﾞｼｯｸM-PRO"/>
              </a:rPr>
              <a:t>        　　　　　　　　　　　なるので予防する</a:t>
            </a:r>
            <a:endParaRPr lang="en-GB" altLang="ja-JP" sz="1400" kern="100" dirty="0"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</a:pPr>
            <a:r>
              <a:rPr lang="my-MM" altLang="ja-JP" sz="1800" dirty="0">
                <a:latin typeface="Pyidaungsu" pitchFamily="34" charset="0"/>
                <a:cs typeface="Pyidaungsu" pitchFamily="34" charset="0"/>
              </a:rPr>
              <a:t>	</a:t>
            </a:r>
            <a:r>
              <a:rPr lang="my-MM" altLang="ja-JP" sz="1800" kern="100" dirty="0">
                <a:latin typeface="HG丸ｺﾞｼｯｸM-PRO"/>
                <a:ea typeface="HG丸ｺﾞｼｯｸM-PRO"/>
              </a:rPr>
              <a:t>	</a:t>
            </a:r>
            <a:r>
              <a:rPr lang="my-MM" altLang="ja-JP" kern="100" dirty="0">
                <a:latin typeface="HG丸ｺﾞｼｯｸM-PRO"/>
                <a:ea typeface="HG丸ｺﾞｼｯｸM-PRO"/>
              </a:rPr>
              <a:t> </a:t>
            </a:r>
            <a:r>
              <a:rPr lang="ja-JP" altLang="en-US" kern="100" dirty="0">
                <a:latin typeface="HG丸ｺﾞｼｯｸM-PRO"/>
                <a:ea typeface="HG丸ｺﾞｼｯｸM-PRO"/>
              </a:rPr>
              <a:t>　</a:t>
            </a:r>
            <a:r>
              <a:rPr lang="en-GB" altLang="ja-JP" kern="100" dirty="0">
                <a:latin typeface="HG丸ｺﾞｼｯｸM-PRO"/>
                <a:ea typeface="HG丸ｺﾞｼｯｸM-PRO"/>
              </a:rPr>
              <a:t>  </a:t>
            </a:r>
            <a:r>
              <a:rPr lang="my-MM" altLang="ja-JP" kern="100" dirty="0">
                <a:latin typeface="HG丸ｺﾞｼｯｸM-PRO"/>
                <a:ea typeface="HG丸ｺﾞｼｯｸM-PRO"/>
              </a:rPr>
              <a:t> </a:t>
            </a:r>
            <a:r>
              <a:rPr lang="ja-JP" altLang="en-US" sz="900" kern="100" dirty="0">
                <a:latin typeface="HG丸ｺﾞｼｯｸM-PRO"/>
                <a:ea typeface="HG丸ｺﾞｼｯｸM-PRO"/>
              </a:rPr>
              <a:t>・ </a:t>
            </a:r>
            <a:r>
              <a:rPr lang="my-MM" altLang="ja-JP" sz="900" dirty="0">
                <a:latin typeface="Pyidaungsu" pitchFamily="34" charset="0"/>
                <a:cs typeface="Pyidaungsu" pitchFamily="34" charset="0"/>
              </a:rPr>
              <a:t>ဖျားခြင်း၊ဝမ်းလျှောခြင်း၊အန်ခြင်းတို့ကြောင့် ရေဓာတ်ခမ်းခြောက်နိုင်သောကြောင့်</a:t>
            </a:r>
            <a:endParaRPr lang="en-GB" altLang="ja-JP" sz="9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2300"/>
              </a:lnSpc>
            </a:pPr>
            <a:r>
              <a:rPr lang="en-GB" altLang="ja-JP" sz="900" dirty="0">
                <a:latin typeface="Pyidaungsu" pitchFamily="34" charset="0"/>
                <a:cs typeface="Pyidaungsu" pitchFamily="34" charset="0"/>
              </a:rPr>
              <a:t>      </a:t>
            </a:r>
            <a:r>
              <a:rPr lang="my-MM" altLang="ja-JP" sz="900" dirty="0">
                <a:latin typeface="Pyidaungsu" pitchFamily="34" charset="0"/>
                <a:cs typeface="Pyidaungsu" pitchFamily="34" charset="0"/>
              </a:rPr>
              <a:t> 		                  </a:t>
            </a:r>
            <a:r>
              <a:rPr lang="en-GB" altLang="ja-JP" sz="900" dirty="0">
                <a:latin typeface="Pyidaungsu" pitchFamily="34" charset="0"/>
                <a:cs typeface="Pyidaungsu" pitchFamily="34" charset="0"/>
              </a:rPr>
              <a:t>  </a:t>
            </a:r>
            <a:r>
              <a:rPr lang="my-MM" altLang="ja-JP" sz="900" dirty="0">
                <a:latin typeface="Pyidaungsu" pitchFamily="34" charset="0"/>
                <a:cs typeface="Pyidaungsu" pitchFamily="34" charset="0"/>
              </a:rPr>
              <a:t>ကြိုတင်ကာကွယ်ရန်</a:t>
            </a:r>
            <a:endParaRPr lang="ja-JP" altLang="ja-JP" sz="900" dirty="0">
              <a:latin typeface="Pyidaungsu" pitchFamily="34" charset="0"/>
              <a:cs typeface="Pyidaungsu" pitchFamily="34" charset="0"/>
            </a:endParaRPr>
          </a:p>
          <a:p>
            <a:r>
              <a:rPr lang="ja-JP" altLang="en-US" kern="100" dirty="0">
                <a:latin typeface="HG丸ｺﾞｼｯｸM-PRO"/>
                <a:ea typeface="HG丸ｺﾞｼｯｸM-PRO"/>
              </a:rPr>
              <a:t>　　　　　　　　　　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・症状も悪化しにくくなる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  <a:buSzPct val="48000"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	</a:t>
            </a: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            </a:t>
            </a:r>
            <a:r>
              <a:rPr lang="en-GB" altLang="ja-JP" sz="1100" dirty="0">
                <a:latin typeface="Pyidaungsu" pitchFamily="34" charset="0"/>
                <a:cs typeface="Pyidaungsu" pitchFamily="34" charset="0"/>
              </a:rPr>
              <a:t>                        </a:t>
            </a: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 </a:t>
            </a:r>
            <a:r>
              <a:rPr lang="ja-JP" altLang="en-US" sz="1050" kern="100" dirty="0">
                <a:latin typeface="HG丸ｺﾞｼｯｸM-PRO"/>
                <a:ea typeface="HG丸ｺﾞｼｯｸM-PRO"/>
              </a:rPr>
              <a:t>・</a:t>
            </a:r>
            <a:r>
              <a:rPr lang="my-MM" altLang="ja-JP" sz="1050" kern="100" dirty="0">
                <a:latin typeface="HG丸ｺﾞｼｯｸM-PRO"/>
                <a:ea typeface="HG丸ｺﾞｼｯｸM-PRO"/>
              </a:rPr>
              <a:t> </a:t>
            </a: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ရောဂါလက္ခဏာလည်းအဆိုးဘက်ရောက်နိုင်ချေနည်းမည်</a:t>
            </a:r>
            <a:endParaRPr lang="ja-JP" altLang="ja-JP" sz="1050" dirty="0">
              <a:latin typeface="Pyidaungsu" pitchFamily="34" charset="0"/>
              <a:cs typeface="Pyidaungsu" pitchFamily="34" charset="0"/>
            </a:endParaRPr>
          </a:p>
          <a:p>
            <a:pPr>
              <a:buSzPct val="48000"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 	</a:t>
            </a:r>
            <a:endParaRPr lang="en-US" altLang="ja-JP" kern="100" dirty="0">
              <a:latin typeface="HG丸ｺﾞｼｯｸM-PRO"/>
              <a:ea typeface="HG丸ｺﾞｼｯｸM-PRO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-1451148" y="4160912"/>
            <a:ext cx="61722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800" kern="100" dirty="0">
              <a:latin typeface="HG丸ｺﾞｼｯｸM-PRO"/>
              <a:ea typeface="HG丸ｺﾞｼｯｸM-PRO"/>
            </a:endParaRP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ja-JP" altLang="en-US" sz="1800" kern="100" dirty="0">
              <a:latin typeface="HG丸ｺﾞｼｯｸM-PRO"/>
              <a:ea typeface="HG丸ｺﾞｼｯｸM-PRO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108338" y="268202"/>
            <a:ext cx="6408712" cy="940382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10. </a:t>
            </a:r>
            <a:r>
              <a:rPr lang="ja-JP" altLang="en-US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シックデイ病気の日はどう対応する？</a:t>
            </a:r>
            <a:endParaRPr lang="my-MM" altLang="ja-JP" sz="1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lnSpc>
                <a:spcPts val="2300"/>
              </a:lnSpc>
            </a:pPr>
            <a:r>
              <a:rPr lang="my-MM" altLang="ja-JP" sz="16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၁၀။ နေထိုင်မကောင်းသောနေ့</a:t>
            </a:r>
            <a:endParaRPr lang="ja-JP" altLang="ja-JP" sz="16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2300"/>
              </a:lnSpc>
            </a:pPr>
            <a:r>
              <a:rPr lang="my-MM" altLang="ja-JP" sz="16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နေမ‌ကောင်းသောနေ့တွင်မည်သို့လုပ်ရမည်နည်း?</a:t>
            </a:r>
            <a:endParaRPr lang="en-US" altLang="ja-JP" sz="24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264" y="4517989"/>
            <a:ext cx="750711" cy="771563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969" y="4559703"/>
            <a:ext cx="750711" cy="70379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19" y="4546690"/>
            <a:ext cx="755923" cy="724645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44" y="4546690"/>
            <a:ext cx="766350" cy="766350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840" y="4557416"/>
            <a:ext cx="714217" cy="745496"/>
          </a:xfrm>
          <a:prstGeom prst="rect">
            <a:avLst/>
          </a:prstGeom>
        </p:spPr>
      </p:pic>
      <p:sp>
        <p:nvSpPr>
          <p:cNvPr id="5" name="フローチャート: 代替処理 4"/>
          <p:cNvSpPr/>
          <p:nvPr/>
        </p:nvSpPr>
        <p:spPr>
          <a:xfrm>
            <a:off x="136108" y="6969224"/>
            <a:ext cx="2309230" cy="531881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温かく、安静にする</a:t>
            </a:r>
            <a:endParaRPr lang="my-MM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>
              <a:lnSpc>
                <a:spcPts val="1700"/>
              </a:lnSpc>
            </a:pPr>
            <a:r>
              <a:rPr lang="my-MM" altLang="ja-JP" sz="900" dirty="0">
                <a:latin typeface="Pyidaungsu" pitchFamily="34" charset="0"/>
                <a:cs typeface="Pyidaungsu" pitchFamily="34" charset="0"/>
              </a:rPr>
              <a:t>နွေးနွေးထွေးထွေးဖြင့် ဆိတ်ငြိမ်စွာနေပါ</a:t>
            </a:r>
            <a:endParaRPr kumimoji="1" lang="ja-JP" altLang="en-US" sz="9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24" name="フローチャート: 代替処理 23"/>
          <p:cNvSpPr/>
          <p:nvPr/>
        </p:nvSpPr>
        <p:spPr>
          <a:xfrm>
            <a:off x="126157" y="7689304"/>
            <a:ext cx="2309230" cy="1155681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食事・水分・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ミネラルをとる</a:t>
            </a:r>
            <a:endParaRPr lang="my-MM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>
              <a:lnSpc>
                <a:spcPts val="1700"/>
              </a:lnSpc>
            </a:pPr>
            <a:r>
              <a:rPr lang="my-MM" altLang="ja-JP" sz="900" dirty="0">
                <a:latin typeface="Pyidaungsu" pitchFamily="34" charset="0"/>
                <a:cs typeface="Pyidaungsu" pitchFamily="34" charset="0"/>
              </a:rPr>
              <a:t>အစားစားခြင်း၊ရေဓာတ်၊</a:t>
            </a:r>
          </a:p>
          <a:p>
            <a:pPr algn="ctr">
              <a:lnSpc>
                <a:spcPts val="1700"/>
              </a:lnSpc>
            </a:pPr>
            <a:r>
              <a:rPr lang="my-MM" altLang="ja-JP" sz="900" dirty="0">
                <a:latin typeface="Pyidaungsu" pitchFamily="34" charset="0"/>
                <a:cs typeface="Pyidaungsu" pitchFamily="34" charset="0"/>
              </a:rPr>
              <a:t>သတ္တုဓာတ်တို့သောက်သုံးပါ</a:t>
            </a:r>
            <a:endParaRPr kumimoji="1" lang="ja-JP" altLang="en-US" sz="9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53336" y="59026"/>
            <a:ext cx="362650" cy="357470"/>
          </a:xfrm>
          <a:prstGeom prst="rect">
            <a:avLst/>
          </a:prstGeom>
        </p:spPr>
      </p:pic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5FE01E0-670C-1C4E-9653-7567340F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3919" y="9413841"/>
            <a:ext cx="3570131" cy="527402"/>
          </a:xfrm>
        </p:spPr>
        <p:txBody>
          <a:bodyPr/>
          <a:lstStyle/>
          <a:p>
            <a:r>
              <a:rPr kumimoji="1" lang="en-US" altLang="ja-JP" dirty="0"/>
              <a:t>10. </a:t>
            </a:r>
            <a:r>
              <a:rPr kumimoji="1" lang="ja-JP" altLang="en-US" dirty="0"/>
              <a:t>シックデイ　病気の日はどう対応する？</a:t>
            </a:r>
            <a:endParaRPr kumimoji="1" lang="my-MM" altLang="ja-JP" dirty="0"/>
          </a:p>
          <a:p>
            <a:pPr>
              <a:lnSpc>
                <a:spcPts val="1500"/>
              </a:lnSpc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၁၀. နေထိုင်မကောင်းသောနေ့ နေမ‌ကောင်းသောနေ့တွင်မည်သို့လုပ်ရမည်နည်း?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088D5C-960A-8242-B1A6-9875B235B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6850" y="9388034"/>
            <a:ext cx="1600200" cy="458940"/>
          </a:xfrm>
        </p:spPr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8CA9029-8283-3F46-A358-E64359B49497}"/>
              </a:ext>
            </a:extLst>
          </p:cNvPr>
          <p:cNvSpPr txBox="1"/>
          <p:nvPr/>
        </p:nvSpPr>
        <p:spPr>
          <a:xfrm>
            <a:off x="5299079" y="6172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3292675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44624" y="560512"/>
            <a:ext cx="6724755" cy="6135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altLang="ja-JP" sz="500" b="1" kern="100" dirty="0">
              <a:latin typeface="HG丸ｺﾞｼｯｸM-PRO"/>
              <a:ea typeface="HG丸ｺﾞｼｯｸM-PRO"/>
            </a:endParaRPr>
          </a:p>
          <a:p>
            <a:r>
              <a:rPr lang="ja-JP" altLang="en-US" kern="100" dirty="0">
                <a:latin typeface="HG丸ｺﾞｼｯｸM-PRO"/>
                <a:ea typeface="HG丸ｺﾞｼｯｸM-PRO"/>
              </a:rPr>
              <a:t>　　　　　　　　　　</a:t>
            </a:r>
            <a:endParaRPr lang="en-US" altLang="ja-JP" sz="1100" kern="100" dirty="0">
              <a:latin typeface="HG丸ｺﾞｼｯｸM-PRO"/>
              <a:ea typeface="HG丸ｺﾞｼｯｸM-PRO"/>
            </a:endParaRPr>
          </a:p>
          <a:p>
            <a:r>
              <a:rPr lang="ja-JP" altLang="en-US" sz="1400" kern="100" dirty="0">
                <a:latin typeface="HG丸ｺﾞｼｯｸM-PRO"/>
                <a:ea typeface="HG丸ｺﾞｼｯｸM-PRO"/>
              </a:rPr>
              <a:t>　　　　　　　　　　　　　・血糖値、体温、脈拍、血圧、食事・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r>
              <a:rPr lang="ja-JP" altLang="en-US" sz="1400" kern="100" dirty="0">
                <a:latin typeface="HG丸ｺﾞｼｯｸM-PRO"/>
                <a:ea typeface="HG丸ｺﾞｼｯｸM-PRO"/>
              </a:rPr>
              <a:t>　　　　　　　　　　　　　　水分摂取量、自覚症状を把握する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  <a:buSzPct val="48000"/>
            </a:pPr>
            <a:r>
              <a:rPr lang="ja-JP" altLang="en-US" sz="1200" kern="100" dirty="0">
                <a:latin typeface="HG丸ｺﾞｼｯｸM-PRO"/>
                <a:ea typeface="HG丸ｺﾞｼｯｸM-PRO"/>
              </a:rPr>
              <a:t>　</a:t>
            </a:r>
            <a:r>
              <a:rPr lang="en-GB" altLang="ja-JP" sz="1200" kern="100" dirty="0">
                <a:latin typeface="HG丸ｺﾞｼｯｸM-PRO"/>
                <a:ea typeface="HG丸ｺﾞｼｯｸM-PRO"/>
              </a:rPr>
              <a:t>		</a:t>
            </a:r>
            <a:r>
              <a:rPr lang="en-GB" altLang="ja-JP" sz="1050" kern="100" dirty="0">
                <a:latin typeface="HG丸ｺﾞｼｯｸM-PRO"/>
                <a:ea typeface="HG丸ｺﾞｼｯｸM-PRO"/>
              </a:rPr>
              <a:t>          </a:t>
            </a:r>
            <a:r>
              <a:rPr lang="ja-JP" altLang="en-US" sz="1050" kern="100" dirty="0">
                <a:latin typeface="HG丸ｺﾞｼｯｸM-PRO"/>
                <a:ea typeface="HG丸ｺﾞｼｯｸM-PRO"/>
              </a:rPr>
              <a:t>・</a:t>
            </a:r>
            <a:r>
              <a:rPr lang="my-MM" altLang="ja-JP" sz="1050" kern="100" dirty="0">
                <a:latin typeface="HG丸ｺﾞｼｯｸM-PRO"/>
                <a:ea typeface="HG丸ｺﾞｼｯｸM-PRO"/>
              </a:rPr>
              <a:t> </a:t>
            </a: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သွေးတွင်းသကြားဓာတ်ပါဝင်ကိန်း၊ကိုယ်အပူချိန်၊သွေးခုန်နှုန်း၊ </a:t>
            </a:r>
            <a:r>
              <a:rPr lang="en-GB" altLang="ja-JP" sz="1050" dirty="0">
                <a:latin typeface="Pyidaungsu" pitchFamily="34" charset="0"/>
                <a:cs typeface="Pyidaungsu" pitchFamily="34" charset="0"/>
              </a:rPr>
              <a:t>     </a:t>
            </a:r>
          </a:p>
          <a:p>
            <a:pPr>
              <a:lnSpc>
                <a:spcPts val="2300"/>
              </a:lnSpc>
              <a:buSzPct val="48000"/>
            </a:pPr>
            <a:r>
              <a:rPr lang="en-GB" altLang="ja-JP" sz="1050" dirty="0">
                <a:latin typeface="Pyidaungsu" pitchFamily="34" charset="0"/>
                <a:cs typeface="Pyidaungsu" pitchFamily="34" charset="0"/>
              </a:rPr>
              <a:t>                                                                   </a:t>
            </a:r>
            <a:r>
              <a:rPr lang="ja-JP" altLang="en-US" sz="1050" dirty="0">
                <a:latin typeface="Pyidaungsu" pitchFamily="34" charset="0"/>
                <a:cs typeface="Pyidaungsu" pitchFamily="34" charset="0"/>
              </a:rPr>
              <a:t>　　　　　</a:t>
            </a: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သွေးပေါင်ချိန်၊ အစားအသောက်၊ ရေဓာတ်သောက်သုံးမှုပမာဏ၊ </a:t>
            </a:r>
            <a:endParaRPr lang="en-GB" altLang="ja-JP" sz="105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2300"/>
              </a:lnSpc>
              <a:buSzPct val="48000"/>
            </a:pPr>
            <a:r>
              <a:rPr lang="en-GB" altLang="ja-JP" sz="1050" dirty="0">
                <a:latin typeface="Pyidaungsu" pitchFamily="34" charset="0"/>
                <a:cs typeface="Pyidaungsu" pitchFamily="34" charset="0"/>
              </a:rPr>
              <a:t>                                                                    </a:t>
            </a:r>
            <a:r>
              <a:rPr lang="ja-JP" altLang="en-US" sz="1050" dirty="0">
                <a:latin typeface="Pyidaungsu" pitchFamily="34" charset="0"/>
                <a:cs typeface="Pyidaungsu" pitchFamily="34" charset="0"/>
              </a:rPr>
              <a:t>　　　　　</a:t>
            </a: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မိမိခံစားရသော ရောဂါလက္ခဏာများကိုသိထားရမည်</a:t>
            </a:r>
            <a:endParaRPr lang="en-GB" altLang="ja-JP" sz="1050" dirty="0">
              <a:latin typeface="Pyidaungsu" pitchFamily="34" charset="0"/>
              <a:cs typeface="Pyidaungsu" pitchFamily="34" charset="0"/>
            </a:endParaRPr>
          </a:p>
          <a:p>
            <a:endParaRPr lang="en-GB" altLang="ja-JP" sz="1400" kern="100" dirty="0">
              <a:latin typeface="HG丸ｺﾞｼｯｸM-PRO"/>
              <a:ea typeface="HG丸ｺﾞｼｯｸM-PRO"/>
            </a:endParaRPr>
          </a:p>
          <a:p>
            <a:r>
              <a:rPr lang="ja-JP" altLang="en-US" sz="1400" kern="100" dirty="0">
                <a:latin typeface="HG丸ｺﾞｼｯｸM-PRO"/>
                <a:ea typeface="HG丸ｺﾞｼｯｸM-PRO"/>
              </a:rPr>
              <a:t>　　　　　　　　　　　　　・食事が全く摂れないとき</a:t>
            </a:r>
            <a:endParaRPr lang="en-GB" altLang="ja-JP" sz="1400" kern="100" dirty="0"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</a:pPr>
            <a:r>
              <a:rPr lang="en-GB" altLang="ja-JP" sz="1200" kern="100" dirty="0">
                <a:latin typeface="HG丸ｺﾞｼｯｸM-PRO"/>
                <a:ea typeface="HG丸ｺﾞｼｯｸM-PRO"/>
              </a:rPr>
              <a:t>		          </a:t>
            </a:r>
            <a:r>
              <a:rPr lang="ja-JP" altLang="en-US" sz="1050" kern="100" dirty="0">
                <a:latin typeface="HG丸ｺﾞｼｯｸM-PRO"/>
                <a:ea typeface="HG丸ｺﾞｼｯｸM-PRO"/>
              </a:rPr>
              <a:t>・</a:t>
            </a:r>
            <a:r>
              <a:rPr lang="my-MM" altLang="ja-JP" sz="1050" kern="100" dirty="0">
                <a:latin typeface="HG丸ｺﾞｼｯｸM-PRO"/>
                <a:ea typeface="HG丸ｺﾞｼｯｸM-PRO"/>
              </a:rPr>
              <a:t> </a:t>
            </a: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အစားအသောက်လုံးဝမစားနိုင်ချိန်</a:t>
            </a:r>
            <a:endParaRPr lang="ja-JP" altLang="ja-JP" sz="1050" dirty="0">
              <a:latin typeface="Pyidaungsu" pitchFamily="34" charset="0"/>
              <a:cs typeface="Pyidaungsu" pitchFamily="34" charset="0"/>
            </a:endParaRPr>
          </a:p>
          <a:p>
            <a:r>
              <a:rPr lang="ja-JP" altLang="en-US" sz="1400" kern="100" dirty="0">
                <a:latin typeface="HG丸ｺﾞｼｯｸM-PRO"/>
                <a:ea typeface="HG丸ｺﾞｼｯｸM-PRO"/>
              </a:rPr>
              <a:t>　　　　　　　　　　　　　・強い嘔吐・下痢・腹痛があるとき</a:t>
            </a:r>
            <a:endParaRPr lang="en-GB" altLang="ja-JP" sz="1400" kern="100" dirty="0"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</a:pPr>
            <a:r>
              <a:rPr lang="en-GB" altLang="ja-JP" sz="1200" kern="100" dirty="0">
                <a:latin typeface="HG丸ｺﾞｼｯｸM-PRO"/>
                <a:ea typeface="HG丸ｺﾞｼｯｸM-PRO"/>
              </a:rPr>
              <a:t>		 </a:t>
            </a:r>
            <a:r>
              <a:rPr lang="en-GB" altLang="ja-JP" sz="1050" kern="100" dirty="0">
                <a:latin typeface="HG丸ｺﾞｼｯｸM-PRO"/>
                <a:ea typeface="HG丸ｺﾞｼｯｸM-PRO"/>
              </a:rPr>
              <a:t>          </a:t>
            </a:r>
            <a:r>
              <a:rPr lang="ja-JP" altLang="en-US" sz="1050" kern="100" dirty="0">
                <a:latin typeface="HG丸ｺﾞｼｯｸM-PRO"/>
                <a:ea typeface="HG丸ｺﾞｼｯｸM-PRO"/>
              </a:rPr>
              <a:t>・</a:t>
            </a: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ဆိုးဆိုးရွားရွားအန်ခြင်း၊ ဝမ်းလျှောခြင်း၊ဗိုက်နာခြင်းများရှိသောအခါ</a:t>
            </a:r>
            <a:endParaRPr lang="en-US" altLang="ja-JP" sz="1050" kern="100" dirty="0">
              <a:latin typeface="HG丸ｺﾞｼｯｸM-PRO"/>
              <a:ea typeface="HG丸ｺﾞｼｯｸM-PRO"/>
            </a:endParaRPr>
          </a:p>
          <a:p>
            <a:r>
              <a:rPr lang="ja-JP" altLang="en-US" sz="1400" kern="100" dirty="0">
                <a:latin typeface="HG丸ｺﾞｼｯｸM-PRO"/>
                <a:ea typeface="HG丸ｺﾞｼｯｸM-PRO"/>
              </a:rPr>
              <a:t>　　　　　　　　　　　　　・</a:t>
            </a:r>
            <a:r>
              <a:rPr lang="en-US" altLang="ja-JP" sz="1400" kern="100" dirty="0">
                <a:latin typeface="HG丸ｺﾞｼｯｸM-PRO"/>
                <a:ea typeface="HG丸ｺﾞｼｯｸM-PRO"/>
              </a:rPr>
              <a:t>38</a:t>
            </a:r>
            <a:r>
              <a:rPr lang="ja-JP" altLang="en-US" sz="1400" kern="100" dirty="0">
                <a:latin typeface="HG丸ｺﾞｼｯｸM-PRO"/>
                <a:ea typeface="HG丸ｺﾞｼｯｸM-PRO"/>
              </a:rPr>
              <a:t>度以上の高熱が続くとき</a:t>
            </a:r>
            <a:endParaRPr lang="en-GB" altLang="ja-JP" sz="1400" kern="100" dirty="0"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</a:pPr>
            <a:r>
              <a:rPr lang="en-GB" altLang="ja-JP" sz="1400" kern="100" dirty="0">
                <a:latin typeface="HG丸ｺﾞｼｯｸM-PRO"/>
                <a:ea typeface="HG丸ｺﾞｼｯｸM-PRO"/>
              </a:rPr>
              <a:t>		         </a:t>
            </a:r>
            <a:r>
              <a:rPr lang="ja-JP" altLang="en-US" sz="1050" kern="100" dirty="0">
                <a:latin typeface="HG丸ｺﾞｼｯｸM-PRO"/>
                <a:ea typeface="HG丸ｺﾞｼｯｸM-PRO"/>
              </a:rPr>
              <a:t>・</a:t>
            </a: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အဖျား</a:t>
            </a:r>
            <a:r>
              <a:rPr lang="en-US" altLang="ja-JP" sz="1050" dirty="0">
                <a:latin typeface="Pyidaungsu" pitchFamily="34" charset="0"/>
                <a:cs typeface="Pyidaungsu" pitchFamily="34" charset="0"/>
              </a:rPr>
              <a:t>38</a:t>
            </a:r>
            <a:r>
              <a:rPr lang="ja-JP" altLang="ja-JP" sz="1050" dirty="0">
                <a:latin typeface="Pyidaungsu" pitchFamily="34" charset="0"/>
                <a:cs typeface="Pyidaungsu" pitchFamily="34" charset="0"/>
              </a:rPr>
              <a:t>℃</a:t>
            </a: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နှင့်အထက်တောက်လျှောက်ရှိနေသောအခါ</a:t>
            </a:r>
            <a:endParaRPr lang="en-GB" altLang="ja-JP" sz="1200" kern="100" dirty="0">
              <a:latin typeface="HG丸ｺﾞｼｯｸM-PRO"/>
              <a:ea typeface="HG丸ｺﾞｼｯｸM-PRO"/>
            </a:endParaRPr>
          </a:p>
          <a:p>
            <a:r>
              <a:rPr lang="ja-JP" altLang="en-US" sz="1400" kern="100" dirty="0">
                <a:latin typeface="HG丸ｺﾞｼｯｸM-PRO"/>
                <a:ea typeface="HG丸ｺﾞｼｯｸM-PRO"/>
              </a:rPr>
              <a:t>　　　　　　　　　　　　　・高血糖や低血糖がある</a:t>
            </a:r>
            <a:endParaRPr lang="en-GB" altLang="ja-JP" sz="1400" kern="100" dirty="0"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</a:pPr>
            <a:r>
              <a:rPr lang="en-GB" altLang="ja-JP" sz="1100" dirty="0">
                <a:latin typeface="Pyidaungsu" pitchFamily="34" charset="0"/>
                <a:cs typeface="Pyidaungsu" pitchFamily="34" charset="0"/>
              </a:rPr>
              <a:t>	</a:t>
            </a: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 	          </a:t>
            </a:r>
            <a:r>
              <a:rPr lang="en-GB" altLang="ja-JP" sz="1100" dirty="0">
                <a:latin typeface="Pyidaungsu" pitchFamily="34" charset="0"/>
                <a:cs typeface="Pyidaungsu" pitchFamily="34" charset="0"/>
              </a:rPr>
              <a:t>   </a:t>
            </a: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 </a:t>
            </a:r>
            <a:r>
              <a:rPr lang="ja-JP" altLang="en-US" sz="1000" kern="100" dirty="0">
                <a:latin typeface="HG丸ｺﾞｼｯｸM-PRO"/>
                <a:ea typeface="HG丸ｺﾞｼｯｸM-PRO"/>
              </a:rPr>
              <a:t>・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သွေးတွင်းသကြားဓာတ်များခြင်းနှင့်သွေးတွင်းသကြားဓာတ်လျော့ကျခြင်းတို့ရှိသည်</a:t>
            </a:r>
            <a:endParaRPr lang="ja-JP" altLang="ja-JP" sz="1000" dirty="0">
              <a:latin typeface="Pyidaungsu" pitchFamily="34" charset="0"/>
              <a:cs typeface="Pyidaungsu" pitchFamily="34" charset="0"/>
            </a:endParaRPr>
          </a:p>
          <a:p>
            <a:r>
              <a:rPr lang="ja-JP" altLang="en-US" sz="1400" kern="100" dirty="0">
                <a:latin typeface="HG丸ｺﾞｼｯｸM-PRO"/>
                <a:ea typeface="HG丸ｺﾞｼｯｸM-PRO"/>
              </a:rPr>
              <a:t>　　　　　　　　　　　　　・意識状態が悪い（会話できない、ぼん</a:t>
            </a:r>
            <a:endParaRPr lang="en-US" altLang="ja-JP" sz="1400" kern="100" dirty="0">
              <a:latin typeface="HG丸ｺﾞｼｯｸM-PRO"/>
              <a:ea typeface="HG丸ｺﾞｼｯｸM-PRO"/>
            </a:endParaRPr>
          </a:p>
          <a:p>
            <a:r>
              <a:rPr lang="ja-JP" altLang="en-US" sz="1400" kern="100" dirty="0">
                <a:latin typeface="HG丸ｺﾞｼｯｸM-PRO"/>
                <a:ea typeface="HG丸ｺﾞｼｯｸM-PRO"/>
              </a:rPr>
              <a:t>　　　　　　　　　　　　　　やりしている）</a:t>
            </a:r>
            <a:endParaRPr lang="my-MM" altLang="ja-JP" sz="1400" kern="100" dirty="0"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  <a:buSzPct val="48000"/>
            </a:pPr>
            <a:r>
              <a:rPr lang="en-GB" altLang="ja-JP" sz="1200" dirty="0">
                <a:latin typeface="Pyidaungsu" pitchFamily="34" charset="0"/>
                <a:cs typeface="Pyidaungsu" pitchFamily="34" charset="0"/>
              </a:rPr>
              <a:t>	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 	            </a:t>
            </a:r>
            <a:r>
              <a:rPr lang="ja-JP" altLang="en-US" sz="1050" kern="100" dirty="0">
                <a:latin typeface="HG丸ｺﾞｼｯｸM-PRO"/>
                <a:ea typeface="HG丸ｺﾞｼｯｸM-PRO"/>
              </a:rPr>
              <a:t>・</a:t>
            </a: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အသိစိတ်အခြေအနေမကောင်းခြင်း(စကားမပြောနိုင်ခြင်း၊</a:t>
            </a:r>
            <a:r>
              <a:rPr lang="en-GB" altLang="ja-JP" sz="1050" dirty="0"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တွေဝေနေခြင်း)</a:t>
            </a:r>
          </a:p>
          <a:p>
            <a:r>
              <a:rPr lang="my-MM" altLang="ja-JP" sz="1000" kern="100" dirty="0">
                <a:latin typeface="HG丸ｺﾞｼｯｸM-PRO"/>
                <a:ea typeface="HG丸ｺﾞｼｯｸM-PRO"/>
              </a:rPr>
              <a:t>	</a:t>
            </a:r>
            <a:endParaRPr lang="en-US" altLang="ja-JP" sz="1000" kern="100" dirty="0">
              <a:latin typeface="HG丸ｺﾞｼｯｸM-PRO"/>
              <a:ea typeface="HG丸ｺﾞｼｯｸM-PRO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注）</a:t>
            </a:r>
            <a:r>
              <a:rPr lang="en-US" altLang="ja-JP" sz="1200" kern="100" dirty="0">
                <a:latin typeface="HG丸ｺﾞｼｯｸM-PRO"/>
                <a:ea typeface="HG丸ｺﾞｼｯｸM-PRO"/>
              </a:rPr>
              <a:t>1</a:t>
            </a:r>
            <a:r>
              <a:rPr lang="ja-JP" altLang="en-US" sz="1200" kern="100" dirty="0">
                <a:latin typeface="HG丸ｺﾞｼｯｸM-PRO"/>
                <a:ea typeface="HG丸ｺﾞｼｯｸM-PRO"/>
              </a:rPr>
              <a:t>型糖尿病、またはインスリン分泌が枯渇している方は、持効型インスリンを絶対に中断してはいけません。</a:t>
            </a:r>
            <a:endParaRPr lang="my-MM" altLang="ja-JP" sz="1200" kern="100" dirty="0"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သတိ) ဆီးချိုအမျိုးအစား၁ သို့မဟုတ် အင်ဆူလင်ကုန်ခမ်းနေသောသူသည် တာရှည်ခံအင်ဆူလင်ဆေးအား လုံးဝဖြတ်ပစ်၍မရပါ။</a:t>
            </a:r>
            <a:endParaRPr lang="ja-JP" altLang="en-US" sz="1200" kern="1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endParaRPr lang="en-US" altLang="ja-JP" kern="100" dirty="0">
              <a:latin typeface="HG丸ｺﾞｼｯｸM-PRO"/>
              <a:ea typeface="HG丸ｺﾞｼｯｸM-PRO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-1517823" y="4160912"/>
            <a:ext cx="61722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800" kern="100" dirty="0">
              <a:latin typeface="HG丸ｺﾞｼｯｸM-PRO"/>
              <a:ea typeface="HG丸ｺﾞｼｯｸM-PRO"/>
            </a:endParaRP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ja-JP" altLang="en-US" sz="1800" kern="100" dirty="0">
              <a:latin typeface="HG丸ｺﾞｼｯｸM-PRO"/>
              <a:ea typeface="HG丸ｺﾞｼｯｸM-PRO"/>
            </a:endParaRPr>
          </a:p>
        </p:txBody>
      </p:sp>
      <p:sp>
        <p:nvSpPr>
          <p:cNvPr id="10" name="四角形吹き出し 9"/>
          <p:cNvSpPr/>
          <p:nvPr/>
        </p:nvSpPr>
        <p:spPr>
          <a:xfrm>
            <a:off x="1020384" y="7187145"/>
            <a:ext cx="5614277" cy="1142969"/>
          </a:xfrm>
          <a:prstGeom prst="wedgeRectCallout">
            <a:avLst>
              <a:gd name="adj1" fmla="val -56008"/>
              <a:gd name="adj2" fmla="val -683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ja-JP" sz="1600" kern="100" dirty="0">
              <a:latin typeface="HG丸ｺﾞｼｯｸM-PRO"/>
              <a:ea typeface="HG丸ｺﾞｼｯｸM-PRO"/>
            </a:endParaRPr>
          </a:p>
          <a:p>
            <a:r>
              <a:rPr lang="ja-JP" altLang="en-US" sz="1200" kern="100" dirty="0">
                <a:latin typeface="HG丸ｺﾞｼｯｸM-PRO"/>
                <a:ea typeface="HG丸ｺﾞｼｯｸM-PRO"/>
              </a:rPr>
              <a:t>シックデイの時には、止めたほうが良い薬と、止めてはいけない薬があります。あらかじめ、医師と相談して対応を決めておきましょう！</a:t>
            </a:r>
            <a:endParaRPr lang="my-MM" altLang="ja-JP" sz="1200" kern="100" dirty="0">
              <a:latin typeface="HG丸ｺﾞｼｯｸM-PRO"/>
              <a:ea typeface="HG丸ｺﾞｼｯｸM-PRO"/>
            </a:endParaRPr>
          </a:p>
          <a:p>
            <a:pPr>
              <a:lnSpc>
                <a:spcPts val="2300"/>
              </a:lnSpc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နေထိုင်မကောင်းသောနေ့များတွင် သုံးစွဲမှုကိုရပ်သင့်သောဆေးနှင့် ရပ်၍မရသောဆေးများ ရှိသည်။ ကြိုတင်၍ ဆရာဝန်နှင့်တိုင်ပင်ပြီးတုန့်ပြန်လုပ်ဆောင်မှုများကိုသတ်မှတ်ထားပါ</a:t>
            </a: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!</a:t>
            </a:r>
            <a:endParaRPr lang="ja-JP" altLang="en-US" sz="1200" kern="100" dirty="0">
              <a:latin typeface="Pyidaungsu" pitchFamily="34" charset="0"/>
              <a:ea typeface="HG丸ｺﾞｼｯｸM-PRO"/>
              <a:cs typeface="Pyidaungsu" pitchFamily="34" charset="0"/>
            </a:endParaRPr>
          </a:p>
          <a:p>
            <a:pPr algn="ctr"/>
            <a:endParaRPr kumimoji="1" lang="ja-JP" altLang="en-US" sz="1600" dirty="0"/>
          </a:p>
        </p:txBody>
      </p:sp>
      <p:sp>
        <p:nvSpPr>
          <p:cNvPr id="29" name="フローチャート: 代替処理 28"/>
          <p:cNvSpPr/>
          <p:nvPr/>
        </p:nvSpPr>
        <p:spPr>
          <a:xfrm>
            <a:off x="136109" y="2475526"/>
            <a:ext cx="2309230" cy="965306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早めに病院に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連絡・受診する</a:t>
            </a:r>
            <a:endParaRPr lang="my-MM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>
              <a:lnSpc>
                <a:spcPts val="1500"/>
              </a:lnSpc>
            </a:pPr>
            <a:r>
              <a:rPr lang="my-MM" altLang="ja-JP" sz="900" dirty="0">
                <a:latin typeface="Pyidaungsu" pitchFamily="34" charset="0"/>
                <a:cs typeface="Pyidaungsu" pitchFamily="34" charset="0"/>
              </a:rPr>
              <a:t>အလျင်မြန်ဆုံးဆေးရုံသို့</a:t>
            </a:r>
            <a:endParaRPr lang="ja-JP" altLang="ja-JP" sz="900" dirty="0"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1500"/>
              </a:lnSpc>
            </a:pPr>
            <a:r>
              <a:rPr lang="my-MM" altLang="ja-JP" sz="900" dirty="0">
                <a:latin typeface="Pyidaungsu" pitchFamily="34" charset="0"/>
                <a:cs typeface="Pyidaungsu" pitchFamily="34" charset="0"/>
              </a:rPr>
              <a:t>ဆက်သွယ်ပြီး ပြသပါ</a:t>
            </a:r>
            <a:endParaRPr kumimoji="1" lang="ja-JP" altLang="en-US" sz="9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35" name="フローチャート: 代替処理 34"/>
          <p:cNvSpPr/>
          <p:nvPr/>
        </p:nvSpPr>
        <p:spPr>
          <a:xfrm>
            <a:off x="136108" y="1011610"/>
            <a:ext cx="2287052" cy="870530"/>
          </a:xfrm>
          <a:prstGeom prst="flowChartAlternateProcess">
            <a:avLst/>
          </a:prstGeom>
          <a:ln>
            <a:solidFill>
              <a:srgbClr val="FF4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病状をこまめに</a:t>
            </a:r>
            <a:endParaRPr lang="en-GB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チェックする</a:t>
            </a:r>
            <a:endParaRPr lang="my-MM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>
              <a:lnSpc>
                <a:spcPts val="1500"/>
              </a:lnSpc>
            </a:pP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ရောဂါလက္ခဏာကိုမကြာခဏစစ်ပါ</a:t>
            </a:r>
            <a:endParaRPr kumimoji="1" lang="ja-JP" altLang="en-US" sz="105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99" y="7329264"/>
            <a:ext cx="576362" cy="1014105"/>
          </a:xfrm>
          <a:prstGeom prst="rect">
            <a:avLst/>
          </a:prstGeom>
        </p:spPr>
      </p:pic>
      <p:pic>
        <p:nvPicPr>
          <p:cNvPr id="17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3336" y="59026"/>
            <a:ext cx="362650" cy="357470"/>
          </a:xfrm>
          <a:prstGeom prst="rect">
            <a:avLst/>
          </a:prstGeom>
        </p:spPr>
      </p:pic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088D5C-960A-8242-B1A6-9875B235B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6850" y="9388034"/>
            <a:ext cx="1600200" cy="458940"/>
          </a:xfrm>
        </p:spPr>
        <p:txBody>
          <a:bodyPr/>
          <a:lstStyle/>
          <a:p>
            <a:fld id="{2A0D403F-0C31-4324-924F-2290576176BF}" type="slidenum">
              <a:rPr kumimoji="1" lang="ja-JP" altLang="en-US" smtClean="0"/>
              <a:pPr/>
              <a:t>2</a:t>
            </a:fld>
            <a:endParaRPr kumimoji="1"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8CA9029-8283-3F46-A358-E64359B49497}"/>
              </a:ext>
            </a:extLst>
          </p:cNvPr>
          <p:cNvSpPr txBox="1"/>
          <p:nvPr/>
        </p:nvSpPr>
        <p:spPr>
          <a:xfrm>
            <a:off x="5299079" y="6172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chemeClr val="bg1">
                    <a:lumMod val="50000"/>
                  </a:schemeClr>
                </a:solidFill>
              </a:rPr>
              <a:t>日本語版</a:t>
            </a:r>
          </a:p>
        </p:txBody>
      </p:sp>
      <p:sp>
        <p:nvSpPr>
          <p:cNvPr id="31" name="フッター プレースホルダー 2">
            <a:extLst>
              <a:ext uri="{FF2B5EF4-FFF2-40B4-BE49-F238E27FC236}">
                <a16:creationId xmlns:a16="http://schemas.microsoft.com/office/drawing/2014/main" id="{4B2A9D27-7C8A-4D46-851C-119FB4690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3919" y="9413841"/>
            <a:ext cx="3570131" cy="527402"/>
          </a:xfrm>
        </p:spPr>
        <p:txBody>
          <a:bodyPr/>
          <a:lstStyle/>
          <a:p>
            <a:r>
              <a:rPr kumimoji="1" lang="en-US" altLang="ja-JP" dirty="0"/>
              <a:t>10. </a:t>
            </a:r>
            <a:r>
              <a:rPr kumimoji="1" lang="ja-JP" altLang="en-US" dirty="0"/>
              <a:t>シックデイ　病気の日はどう対応する？</a:t>
            </a:r>
            <a:endParaRPr kumimoji="1" lang="my-MM" altLang="ja-JP" dirty="0"/>
          </a:p>
          <a:p>
            <a:pPr>
              <a:lnSpc>
                <a:spcPts val="1500"/>
              </a:lnSpc>
            </a:pPr>
            <a:r>
              <a:rPr lang="my-MM" altLang="ja-JP" sz="800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၁၀. နေထိုင်မကောင်းသောနေ့ နေမ‌ကောင်းသောနေ့တွင်မည်သို့လုပ်ရမည်နည်း?</a:t>
            </a:r>
            <a:endParaRPr lang="ja-JP" altLang="ja-JP" sz="800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783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861428-EA15-4020-A972-823C529C5B8E}"/>
</file>

<file path=customXml/itemProps2.xml><?xml version="1.0" encoding="utf-8"?>
<ds:datastoreItem xmlns:ds="http://schemas.openxmlformats.org/officeDocument/2006/customXml" ds:itemID="{EB27AB0D-BFD7-4799-B6E6-A89F52B24A50}"/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1555</Words>
  <Application>Microsoft Office PowerPoint</Application>
  <PresentationFormat>A4 210 x 297 mm</PresentationFormat>
  <Paragraphs>80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HG丸ｺﾞｼｯｸM-PRO</vt:lpstr>
      <vt:lpstr>Pyidaungsu</vt:lpstr>
      <vt:lpstr>游ゴシック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シックデイ（病気の日はどうする）</dc:title>
  <dc:creator>hashimoto</dc:creator>
  <cp:lastModifiedBy>作成者</cp:lastModifiedBy>
  <cp:revision>42</cp:revision>
  <cp:lastPrinted>2022-02-24T05:57:19Z</cp:lastPrinted>
  <dcterms:created xsi:type="dcterms:W3CDTF">2014-09-02T20:38:53Z</dcterms:created>
  <dcterms:modified xsi:type="dcterms:W3CDTF">2022-07-26T04:28:48Z</dcterms:modified>
</cp:coreProperties>
</file>