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handoutMasterIdLst>
    <p:handoutMasterId r:id="rId7"/>
  </p:handoutMasterIdLst>
  <p:sldIdLst>
    <p:sldId id="257" r:id="rId2"/>
    <p:sldId id="261" r:id="rId3"/>
    <p:sldId id="260" r:id="rId4"/>
    <p:sldId id="262" r:id="rId5"/>
  </p:sldIdLst>
  <p:sldSz cx="6858000" cy="9906000" type="A4"/>
  <p:notesSz cx="6805613" cy="9939338"/>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33"/>
    <p:restoredTop sz="94860"/>
  </p:normalViewPr>
  <p:slideViewPr>
    <p:cSldViewPr snapToGrid="0" snapToObjects="1">
      <p:cViewPr varScale="1">
        <p:scale>
          <a:sx n="64" d="100"/>
          <a:sy n="64" d="100"/>
        </p:scale>
        <p:origin x="1320" y="48"/>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967"/>
          </a:xfrm>
          <a:prstGeom prst="rect">
            <a:avLst/>
          </a:prstGeom>
        </p:spPr>
        <p:txBody>
          <a:bodyPr vert="horz" lIns="91120" tIns="45560" rIns="91120" bIns="4556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4939" y="0"/>
            <a:ext cx="2949099" cy="496967"/>
          </a:xfrm>
          <a:prstGeom prst="rect">
            <a:avLst/>
          </a:prstGeom>
        </p:spPr>
        <p:txBody>
          <a:bodyPr vert="horz" lIns="91120" tIns="45560" rIns="91120" bIns="45560" rtlCol="0"/>
          <a:lstStyle>
            <a:lvl1pPr algn="r">
              <a:defRPr sz="1200"/>
            </a:lvl1pPr>
          </a:lstStyle>
          <a:p>
            <a:fld id="{A9B98301-3C81-8D4F-A7C8-22AA4A96BE41}" type="datetimeFigureOut">
              <a:rPr kumimoji="1" lang="ja-JP" altLang="en-US" smtClean="0"/>
              <a:pPr/>
              <a:t>2022/7/26</a:t>
            </a:fld>
            <a:endParaRPr kumimoji="1" lang="ja-JP" altLang="en-US"/>
          </a:p>
        </p:txBody>
      </p:sp>
      <p:sp>
        <p:nvSpPr>
          <p:cNvPr id="4" name="フッター プレースホルダー 3"/>
          <p:cNvSpPr>
            <a:spLocks noGrp="1"/>
          </p:cNvSpPr>
          <p:nvPr>
            <p:ph type="ftr" sz="quarter" idx="2"/>
          </p:nvPr>
        </p:nvSpPr>
        <p:spPr>
          <a:xfrm>
            <a:off x="0" y="9440646"/>
            <a:ext cx="2949099" cy="496967"/>
          </a:xfrm>
          <a:prstGeom prst="rect">
            <a:avLst/>
          </a:prstGeom>
        </p:spPr>
        <p:txBody>
          <a:bodyPr vert="horz" lIns="91120" tIns="45560" rIns="91120" bIns="4556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4939" y="9440646"/>
            <a:ext cx="2949099" cy="496967"/>
          </a:xfrm>
          <a:prstGeom prst="rect">
            <a:avLst/>
          </a:prstGeom>
        </p:spPr>
        <p:txBody>
          <a:bodyPr vert="horz" lIns="91120" tIns="45560" rIns="91120" bIns="45560" rtlCol="0" anchor="b"/>
          <a:lstStyle>
            <a:lvl1pPr algn="r">
              <a:defRPr sz="1200"/>
            </a:lvl1pPr>
          </a:lstStyle>
          <a:p>
            <a:fld id="{478CED2E-E2DE-D348-B6DD-6AE14574F50E}" type="slidenum">
              <a:rPr kumimoji="1" lang="ja-JP" altLang="en-US" smtClean="0"/>
              <a:pPr/>
              <a:t>‹#›</a:t>
            </a:fld>
            <a:endParaRPr kumimoji="1" lang="ja-JP" altLang="en-US"/>
          </a:p>
        </p:txBody>
      </p:sp>
    </p:spTree>
    <p:extLst>
      <p:ext uri="{BB962C8B-B14F-4D97-AF65-F5344CB8AC3E}">
        <p14:creationId xmlns:p14="http://schemas.microsoft.com/office/powerpoint/2010/main" val="768581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967"/>
          </a:xfrm>
          <a:prstGeom prst="rect">
            <a:avLst/>
          </a:prstGeom>
        </p:spPr>
        <p:txBody>
          <a:bodyPr vert="horz" lIns="91120" tIns="45560" rIns="91120" bIns="4556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4939" y="0"/>
            <a:ext cx="2949099" cy="496967"/>
          </a:xfrm>
          <a:prstGeom prst="rect">
            <a:avLst/>
          </a:prstGeom>
        </p:spPr>
        <p:txBody>
          <a:bodyPr vert="horz" lIns="91120" tIns="45560" rIns="91120" bIns="45560" rtlCol="0"/>
          <a:lstStyle>
            <a:lvl1pPr algn="r">
              <a:defRPr sz="1200"/>
            </a:lvl1pPr>
          </a:lstStyle>
          <a:p>
            <a:fld id="{9476B07A-23E4-1740-82EA-0F217ABD4CF0}" type="datetimeFigureOut">
              <a:rPr kumimoji="1" lang="ja-JP" altLang="en-US" smtClean="0"/>
              <a:pPr/>
              <a:t>2022/7/26</a:t>
            </a:fld>
            <a:endParaRPr kumimoji="1" lang="ja-JP" altLang="en-US"/>
          </a:p>
        </p:txBody>
      </p:sp>
      <p:sp>
        <p:nvSpPr>
          <p:cNvPr id="4" name="スライド イメージ プレースホルダー 3"/>
          <p:cNvSpPr>
            <a:spLocks noGrp="1" noRot="1" noChangeAspect="1"/>
          </p:cNvSpPr>
          <p:nvPr>
            <p:ph type="sldImg" idx="2"/>
          </p:nvPr>
        </p:nvSpPr>
        <p:spPr>
          <a:xfrm>
            <a:off x="2114550" y="746125"/>
            <a:ext cx="2576513" cy="3725863"/>
          </a:xfrm>
          <a:prstGeom prst="rect">
            <a:avLst/>
          </a:prstGeom>
          <a:noFill/>
          <a:ln w="12700">
            <a:solidFill>
              <a:prstClr val="black"/>
            </a:solidFill>
          </a:ln>
        </p:spPr>
        <p:txBody>
          <a:bodyPr vert="horz" lIns="91120" tIns="45560" rIns="91120" bIns="45560" rtlCol="0" anchor="ctr"/>
          <a:lstStyle/>
          <a:p>
            <a:endParaRPr lang="ja-JP" altLang="en-US"/>
          </a:p>
        </p:txBody>
      </p:sp>
      <p:sp>
        <p:nvSpPr>
          <p:cNvPr id="5" name="ノート プレースホルダー 4"/>
          <p:cNvSpPr>
            <a:spLocks noGrp="1"/>
          </p:cNvSpPr>
          <p:nvPr>
            <p:ph type="body" sz="quarter" idx="3"/>
          </p:nvPr>
        </p:nvSpPr>
        <p:spPr>
          <a:xfrm>
            <a:off x="680562" y="4721186"/>
            <a:ext cx="5444490" cy="4472702"/>
          </a:xfrm>
          <a:prstGeom prst="rect">
            <a:avLst/>
          </a:prstGeom>
        </p:spPr>
        <p:txBody>
          <a:bodyPr vert="horz" lIns="91120" tIns="45560" rIns="91120" bIns="4556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6"/>
            <a:ext cx="2949099" cy="496967"/>
          </a:xfrm>
          <a:prstGeom prst="rect">
            <a:avLst/>
          </a:prstGeom>
        </p:spPr>
        <p:txBody>
          <a:bodyPr vert="horz" lIns="91120" tIns="45560" rIns="91120" bIns="4556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4939" y="9440646"/>
            <a:ext cx="2949099" cy="496967"/>
          </a:xfrm>
          <a:prstGeom prst="rect">
            <a:avLst/>
          </a:prstGeom>
        </p:spPr>
        <p:txBody>
          <a:bodyPr vert="horz" lIns="91120" tIns="45560" rIns="91120" bIns="45560" rtlCol="0" anchor="b"/>
          <a:lstStyle>
            <a:lvl1pPr algn="r">
              <a:defRPr sz="1200"/>
            </a:lvl1pPr>
          </a:lstStyle>
          <a:p>
            <a:fld id="{AC6128A7-304F-A446-9586-3F1E8C02B1AF}" type="slidenum">
              <a:rPr kumimoji="1" lang="ja-JP" altLang="en-US" smtClean="0"/>
              <a:pPr/>
              <a:t>‹#›</a:t>
            </a:fld>
            <a:endParaRPr kumimoji="1" lang="ja-JP" altLang="en-US"/>
          </a:p>
        </p:txBody>
      </p:sp>
    </p:spTree>
    <p:extLst>
      <p:ext uri="{BB962C8B-B14F-4D97-AF65-F5344CB8AC3E}">
        <p14:creationId xmlns:p14="http://schemas.microsoft.com/office/powerpoint/2010/main" val="27165453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C6128A7-304F-A446-9586-3F1E8C02B1AF}" type="slidenum">
              <a:rPr kumimoji="1" lang="ja-JP" altLang="en-US" smtClean="0"/>
              <a:pPr/>
              <a:t>1</a:t>
            </a:fld>
            <a:endParaRPr kumimoji="1" lang="ja-JP" altLang="en-US"/>
          </a:p>
        </p:txBody>
      </p:sp>
    </p:spTree>
    <p:extLst>
      <p:ext uri="{BB962C8B-B14F-4D97-AF65-F5344CB8AC3E}">
        <p14:creationId xmlns:p14="http://schemas.microsoft.com/office/powerpoint/2010/main" val="1434725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C6128A7-304F-A446-9586-3F1E8C02B1AF}" type="slidenum">
              <a:rPr kumimoji="1" lang="ja-JP" altLang="en-US" smtClean="0"/>
              <a:pPr/>
              <a:t>2</a:t>
            </a:fld>
            <a:endParaRPr kumimoji="1" lang="ja-JP" altLang="en-US"/>
          </a:p>
        </p:txBody>
      </p:sp>
    </p:spTree>
    <p:extLst>
      <p:ext uri="{BB962C8B-B14F-4D97-AF65-F5344CB8AC3E}">
        <p14:creationId xmlns:p14="http://schemas.microsoft.com/office/powerpoint/2010/main" val="3096641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C6128A7-304F-A446-9586-3F1E8C02B1AF}" type="slidenum">
              <a:rPr kumimoji="1" lang="ja-JP" altLang="en-US" smtClean="0"/>
              <a:pPr/>
              <a:t>3</a:t>
            </a:fld>
            <a:endParaRPr kumimoji="1" lang="ja-JP" altLang="en-US"/>
          </a:p>
        </p:txBody>
      </p:sp>
    </p:spTree>
    <p:extLst>
      <p:ext uri="{BB962C8B-B14F-4D97-AF65-F5344CB8AC3E}">
        <p14:creationId xmlns:p14="http://schemas.microsoft.com/office/powerpoint/2010/main" val="2457746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C6128A7-304F-A446-9586-3F1E8C02B1AF}" type="slidenum">
              <a:rPr kumimoji="1" lang="ja-JP" altLang="en-US" smtClean="0"/>
              <a:pPr/>
              <a:t>4</a:t>
            </a:fld>
            <a:endParaRPr kumimoji="1" lang="ja-JP" altLang="en-US"/>
          </a:p>
        </p:txBody>
      </p:sp>
    </p:spTree>
    <p:extLst>
      <p:ext uri="{BB962C8B-B14F-4D97-AF65-F5344CB8AC3E}">
        <p14:creationId xmlns:p14="http://schemas.microsoft.com/office/powerpoint/2010/main" val="3298231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3"/>
            <a:ext cx="5829300" cy="2123369"/>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623ECF76-9324-2546-A8A1-30753E9817F1}" type="datetime1">
              <a:rPr kumimoji="1" lang="ja-JP" altLang="en-US" smtClean="0"/>
              <a:t>2022/7/26</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12. </a:t>
            </a:r>
            <a:r>
              <a:rPr kumimoji="1" lang="ja-JP" altLang="en-US"/>
              <a:t>糖尿病と歯周病</a:t>
            </a:r>
          </a:p>
          <a:p>
            <a:r>
              <a:rPr kumimoji="1" lang="ja-JP" altLang="en-US"/>
              <a:t>
</a:t>
            </a:r>
          </a:p>
        </p:txBody>
      </p:sp>
      <p:sp>
        <p:nvSpPr>
          <p:cNvPr id="6" name="スライド番号プレースホルダー 5"/>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377421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F78C92A-C3D9-5745-A6E3-185725F259A8}" type="datetime1">
              <a:rPr kumimoji="1" lang="ja-JP" altLang="en-US" smtClean="0"/>
              <a:t>2022/7/26</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12. </a:t>
            </a:r>
            <a:r>
              <a:rPr kumimoji="1" lang="ja-JP" altLang="en-US"/>
              <a:t>糖尿病と歯周病</a:t>
            </a:r>
          </a:p>
          <a:p>
            <a:r>
              <a:rPr kumimoji="1" lang="ja-JP" altLang="en-US"/>
              <a:t>
</a:t>
            </a:r>
          </a:p>
        </p:txBody>
      </p:sp>
      <p:sp>
        <p:nvSpPr>
          <p:cNvPr id="6" name="スライド番号プレースホルダー 5"/>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520728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41735" y="4198587"/>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95AAB6EC-0B79-0F4F-99BB-D71B1862A3A3}" type="datetime1">
              <a:rPr kumimoji="1" lang="ja-JP" altLang="en-US" smtClean="0"/>
              <a:t>2022/7/26</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12. </a:t>
            </a:r>
            <a:r>
              <a:rPr kumimoji="1" lang="ja-JP" altLang="en-US"/>
              <a:t>糖尿病と歯周病</a:t>
            </a:r>
          </a:p>
          <a:p>
            <a:r>
              <a:rPr kumimoji="1" lang="ja-JP" altLang="en-US"/>
              <a:t>
</a:t>
            </a:r>
          </a:p>
        </p:txBody>
      </p:sp>
      <p:sp>
        <p:nvSpPr>
          <p:cNvPr id="6" name="スライド番号プレースホルダー 5"/>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175092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42900" y="2311402"/>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86150" y="2311402"/>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55A3EFE-179C-4F43-9DCF-62FF49ECDBB2}" type="datetime1">
              <a:rPr kumimoji="1" lang="ja-JP" altLang="en-US" smtClean="0"/>
              <a:t>2022/7/26</a:t>
            </a:fld>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a:t>12. </a:t>
            </a:r>
            <a:r>
              <a:rPr kumimoji="1" lang="ja-JP" altLang="en-US"/>
              <a:t>糖尿病と歯周病</a:t>
            </a:r>
          </a:p>
          <a:p>
            <a:r>
              <a:rPr kumimoji="1" lang="ja-JP" altLang="en-US"/>
              <a:t>
</a:t>
            </a:r>
          </a:p>
        </p:txBody>
      </p:sp>
      <p:sp>
        <p:nvSpPr>
          <p:cNvPr id="7" name="スライド番号プレースホルダー 6"/>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18883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70"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FB58CE48-1EC5-2849-887C-34A71D51086B}" type="datetime1">
              <a:rPr kumimoji="1" lang="ja-JP" altLang="en-US" smtClean="0"/>
              <a:t>2022/7/26</a:t>
            </a:fld>
            <a:endParaRPr kumimoji="1" lang="ja-JP" altLang="en-US"/>
          </a:p>
        </p:txBody>
      </p:sp>
      <p:sp>
        <p:nvSpPr>
          <p:cNvPr id="8" name="フッター プレースホルダー 7"/>
          <p:cNvSpPr>
            <a:spLocks noGrp="1"/>
          </p:cNvSpPr>
          <p:nvPr>
            <p:ph type="ftr" sz="quarter" idx="11"/>
          </p:nvPr>
        </p:nvSpPr>
        <p:spPr/>
        <p:txBody>
          <a:bodyPr/>
          <a:lstStyle/>
          <a:p>
            <a:r>
              <a:rPr kumimoji="1" lang="en-US" altLang="ja-JP"/>
              <a:t>12. </a:t>
            </a:r>
            <a:r>
              <a:rPr kumimoji="1" lang="ja-JP" altLang="en-US"/>
              <a:t>糖尿病と歯周病</a:t>
            </a:r>
          </a:p>
          <a:p>
            <a:r>
              <a:rPr kumimoji="1" lang="ja-JP" altLang="en-US"/>
              <a:t>
</a:t>
            </a:r>
          </a:p>
        </p:txBody>
      </p:sp>
      <p:sp>
        <p:nvSpPr>
          <p:cNvPr id="9" name="スライド番号プレースホルダー 8"/>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01061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C0AE2B3-CD3C-A140-A969-2C474E0433FB}" type="datetime1">
              <a:rPr kumimoji="1" lang="ja-JP" altLang="en-US" smtClean="0"/>
              <a:t>2022/7/26</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12. </a:t>
            </a:r>
            <a:r>
              <a:rPr kumimoji="1" lang="ja-JP" altLang="en-US"/>
              <a:t>糖尿病と歯周病</a:t>
            </a:r>
          </a:p>
          <a:p>
            <a:r>
              <a:rPr kumimoji="1" lang="ja-JP" altLang="en-US"/>
              <a:t>
</a:t>
            </a:r>
          </a:p>
        </p:txBody>
      </p:sp>
      <p:sp>
        <p:nvSpPr>
          <p:cNvPr id="5" name="スライド番号プレースホルダー 4"/>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612342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7310328-C9F2-0F4E-9DA1-06BC9B79AC90}" type="datetime1">
              <a:rPr kumimoji="1" lang="ja-JP" altLang="en-US" smtClean="0"/>
              <a:t>2022/7/26</a:t>
            </a:fld>
            <a:endParaRPr kumimoji="1" lang="ja-JP" altLang="en-US"/>
          </a:p>
        </p:txBody>
      </p:sp>
      <p:sp>
        <p:nvSpPr>
          <p:cNvPr id="3" name="フッター プレースホルダー 2"/>
          <p:cNvSpPr>
            <a:spLocks noGrp="1"/>
          </p:cNvSpPr>
          <p:nvPr>
            <p:ph type="ftr" sz="quarter" idx="11"/>
          </p:nvPr>
        </p:nvSpPr>
        <p:spPr/>
        <p:txBody>
          <a:bodyPr/>
          <a:lstStyle/>
          <a:p>
            <a:r>
              <a:rPr kumimoji="1" lang="en-US" altLang="ja-JP"/>
              <a:t>12. </a:t>
            </a:r>
            <a:r>
              <a:rPr kumimoji="1" lang="ja-JP" altLang="en-US"/>
              <a:t>糖尿病と歯周病</a:t>
            </a:r>
          </a:p>
          <a:p>
            <a:r>
              <a:rPr kumimoji="1" lang="ja-JP" altLang="en-US"/>
              <a:t>
</a:t>
            </a:r>
          </a:p>
        </p:txBody>
      </p:sp>
      <p:sp>
        <p:nvSpPr>
          <p:cNvPr id="4" name="スライド番号プレースホルダー 3"/>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136029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8"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1"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B63F7AC-F504-404B-B2EA-57D2D05A1708}" type="datetime1">
              <a:rPr kumimoji="1" lang="ja-JP" altLang="en-US" smtClean="0"/>
              <a:t>2022/7/26</a:t>
            </a:fld>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a:t>12. </a:t>
            </a:r>
            <a:r>
              <a:rPr kumimoji="1" lang="ja-JP" altLang="en-US"/>
              <a:t>糖尿病と歯周病</a:t>
            </a:r>
          </a:p>
          <a:p>
            <a:r>
              <a:rPr kumimoji="1" lang="ja-JP" altLang="en-US"/>
              <a:t>
</a:t>
            </a:r>
          </a:p>
        </p:txBody>
      </p:sp>
      <p:sp>
        <p:nvSpPr>
          <p:cNvPr id="7" name="スライド番号プレースホルダー 6"/>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093868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752823"/>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A35CE36-EEC6-E549-AE5E-C6D7F2D628A7}" type="datetime1">
              <a:rPr kumimoji="1" lang="ja-JP" altLang="en-US" smtClean="0"/>
              <a:t>2022/7/26</a:t>
            </a:fld>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a:t>12. </a:t>
            </a:r>
            <a:r>
              <a:rPr kumimoji="1" lang="ja-JP" altLang="en-US"/>
              <a:t>糖尿病と歯周病</a:t>
            </a:r>
          </a:p>
          <a:p>
            <a:r>
              <a:rPr kumimoji="1" lang="ja-JP" altLang="en-US"/>
              <a:t>
</a:t>
            </a:r>
          </a:p>
        </p:txBody>
      </p:sp>
      <p:sp>
        <p:nvSpPr>
          <p:cNvPr id="7" name="スライド番号プレースホルダー 6"/>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588530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6ACF4BF-BFB6-D948-B8EA-DD8994D8F8EE}" type="datetime1">
              <a:rPr kumimoji="1" lang="ja-JP" altLang="en-US" smtClean="0"/>
              <a:t>2022/7/26</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12. </a:t>
            </a:r>
            <a:r>
              <a:rPr kumimoji="1" lang="ja-JP" altLang="en-US"/>
              <a:t>糖尿病と歯周病</a:t>
            </a:r>
          </a:p>
          <a:p>
            <a:r>
              <a:rPr kumimoji="1" lang="ja-JP" altLang="en-US"/>
              <a:t>
</a:t>
            </a:r>
          </a:p>
        </p:txBody>
      </p:sp>
      <p:sp>
        <p:nvSpPr>
          <p:cNvPr id="6" name="スライド番号プレースホルダー 5"/>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609208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1"/>
            <a:ext cx="1543050" cy="8452202"/>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42900" y="396701"/>
            <a:ext cx="4514850" cy="8452202"/>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22623CD-4379-BC43-B840-407CC9FD5998}" type="datetime1">
              <a:rPr kumimoji="1" lang="ja-JP" altLang="en-US" smtClean="0"/>
              <a:t>2022/7/26</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12. </a:t>
            </a:r>
            <a:r>
              <a:rPr kumimoji="1" lang="ja-JP" altLang="en-US"/>
              <a:t>糖尿病と歯周病</a:t>
            </a:r>
          </a:p>
          <a:p>
            <a:r>
              <a:rPr kumimoji="1" lang="ja-JP" altLang="en-US"/>
              <a:t>
</a:t>
            </a:r>
          </a:p>
        </p:txBody>
      </p:sp>
      <p:sp>
        <p:nvSpPr>
          <p:cNvPr id="6" name="スライド番号プレースホルダー 5"/>
          <p:cNvSpPr>
            <a:spLocks noGrp="1"/>
          </p:cNvSpPr>
          <p:nvPr>
            <p:ph type="sldNum" sz="quarter" idx="12"/>
          </p:nvPr>
        </p:nvSpPr>
        <p:spPr/>
        <p:txBody>
          <a:body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842317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fld id="{333F7023-0FC5-2741-85F9-470252570DB4}" type="datetime1">
              <a:rPr kumimoji="1" lang="ja-JP" altLang="en-US" smtClean="0"/>
              <a:t>2022/7/26</a:t>
            </a:fld>
            <a:endParaRPr kumimoji="1" lang="ja-JP" altLang="en-US"/>
          </a:p>
        </p:txBody>
      </p:sp>
      <p:sp>
        <p:nvSpPr>
          <p:cNvPr id="5" name="フッター プレースホルダー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US" altLang="ja-JP"/>
              <a:t>12. </a:t>
            </a:r>
            <a:r>
              <a:rPr kumimoji="1" lang="ja-JP" altLang="en-US"/>
              <a:t>糖尿病と歯周病</a:t>
            </a:r>
          </a:p>
          <a:p>
            <a:r>
              <a:rPr kumimoji="1" lang="ja-JP" altLang="en-US"/>
              <a:t>
</a:t>
            </a:r>
          </a:p>
        </p:txBody>
      </p:sp>
      <p:sp>
        <p:nvSpPr>
          <p:cNvPr id="6" name="スライド番号プレースホルダー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132149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3.wmf"/></Relationships>
</file>

<file path=ppt/slides/_rels/slide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242008" y="439472"/>
            <a:ext cx="6509604" cy="8903395"/>
          </a:xfrm>
        </p:spPr>
        <p:txBody>
          <a:bodyPr vert="horz">
            <a:noAutofit/>
          </a:bodyPr>
          <a:lstStyle/>
          <a:p>
            <a:pPr marL="0" indent="0">
              <a:buNone/>
            </a:pPr>
            <a:r>
              <a:rPr lang="ja-JP" altLang="en-US" sz="2400" b="1" dirty="0">
                <a:latin typeface="HG丸ｺﾞｼｯｸM-PRO"/>
                <a:ea typeface="HG丸ｺﾞｼｯｸM-PRO"/>
                <a:cs typeface="HG丸ｺﾞｼｯｸM-PRO"/>
              </a:rPr>
              <a:t>　　　　</a:t>
            </a:r>
            <a:endParaRPr lang="en-US" altLang="ja-JP" sz="2400" b="1" dirty="0">
              <a:latin typeface="HG丸ｺﾞｼｯｸM-PRO"/>
              <a:ea typeface="HG丸ｺﾞｼｯｸM-PRO"/>
              <a:cs typeface="HG丸ｺﾞｼｯｸM-PRO"/>
            </a:endParaRPr>
          </a:p>
          <a:p>
            <a:pPr marL="0" indent="0">
              <a:buNone/>
            </a:pPr>
            <a:endParaRPr lang="en-US" altLang="ja-JP" sz="1100" dirty="0">
              <a:latin typeface="HG丸ｺﾞｼｯｸM-PRO"/>
              <a:ea typeface="HG丸ｺﾞｼｯｸM-PRO"/>
              <a:cs typeface="HG丸ｺﾞｼｯｸM-PRO"/>
            </a:endParaRPr>
          </a:p>
          <a:p>
            <a:pPr marL="0" indent="0">
              <a:buNone/>
            </a:pPr>
            <a:endParaRPr lang="en-US" altLang="ja-JP" sz="1100" dirty="0">
              <a:latin typeface="HG丸ｺﾞｼｯｸM-PRO"/>
              <a:ea typeface="HG丸ｺﾞｼｯｸM-PRO"/>
              <a:cs typeface="HG丸ｺﾞｼｯｸM-PRO"/>
            </a:endParaRPr>
          </a:p>
          <a:p>
            <a:pPr marL="0" indent="0">
              <a:buNone/>
            </a:pPr>
            <a:r>
              <a:rPr lang="ja-JP" altLang="en-US" sz="1600" b="1" dirty="0">
                <a:solidFill>
                  <a:schemeClr val="accent1"/>
                </a:solidFill>
                <a:latin typeface="HG丸ｺﾞｼｯｸM-PRO"/>
                <a:ea typeface="HG丸ｺﾞｼｯｸM-PRO"/>
                <a:cs typeface="HG丸ｺﾞｼｯｸM-PRO"/>
              </a:rPr>
              <a:t>★</a:t>
            </a:r>
            <a:r>
              <a:rPr lang="ja-JP" altLang="ja-JP" sz="1600" b="1" dirty="0">
                <a:latin typeface="HG丸ｺﾞｼｯｸM-PRO"/>
                <a:ea typeface="HG丸ｺﾞｼｯｸM-PRO"/>
                <a:cs typeface="HG丸ｺﾞｼｯｸM-PRO"/>
              </a:rPr>
              <a:t>歯周病って何？</a:t>
            </a:r>
            <a:endParaRPr lang="en-GB" altLang="ja-JP" sz="1600" b="1" dirty="0">
              <a:latin typeface="HG丸ｺﾞｼｯｸM-PRO"/>
              <a:ea typeface="HG丸ｺﾞｼｯｸM-PRO"/>
              <a:cs typeface="HG丸ｺﾞｼｯｸM-PRO"/>
            </a:endParaRPr>
          </a:p>
          <a:p>
            <a:pPr marL="0" indent="0">
              <a:lnSpc>
                <a:spcPts val="2500"/>
              </a:lnSpc>
              <a:buNone/>
            </a:pPr>
            <a:r>
              <a:rPr lang="ja-JP" altLang="ja-JP" sz="1600" b="1" dirty="0">
                <a:solidFill>
                  <a:srgbClr val="4F81BD"/>
                </a:solidFill>
                <a:latin typeface="Pyidaungsu" pitchFamily="34" charset="0"/>
                <a:cs typeface="Pyidaungsu" pitchFamily="34" charset="0"/>
              </a:rPr>
              <a:t>★</a:t>
            </a:r>
            <a:r>
              <a:rPr lang="my-MM" altLang="ja-JP" sz="1600" b="1" dirty="0">
                <a:latin typeface="Pyidaungsu" pitchFamily="34" charset="0"/>
                <a:cs typeface="Pyidaungsu" pitchFamily="34" charset="0"/>
              </a:rPr>
              <a:t>ရေစီးကမ်းပြိုရောဂါဆိုသည်မှာအဘယ်နည်း?</a:t>
            </a:r>
            <a:endParaRPr lang="ja-JP" altLang="ja-JP" sz="1600" dirty="0">
              <a:latin typeface="Pyidaungsu" pitchFamily="34" charset="0"/>
              <a:cs typeface="Pyidaungsu" pitchFamily="34" charset="0"/>
            </a:endParaRPr>
          </a:p>
          <a:p>
            <a:r>
              <a:rPr lang="ja-JP" altLang="ja-JP" sz="1400" dirty="0">
                <a:latin typeface="HG丸ｺﾞｼｯｸM-PRO"/>
                <a:ea typeface="HG丸ｺﾞｼｯｸM-PRO"/>
                <a:cs typeface="HG丸ｺﾞｼｯｸM-PRO"/>
              </a:rPr>
              <a:t>歯ぐきの病気です。</a:t>
            </a:r>
            <a:r>
              <a:rPr lang="ja-JP" altLang="en-US" sz="1400" dirty="0">
                <a:latin typeface="HG丸ｺﾞｼｯｸM-PRO"/>
                <a:ea typeface="HG丸ｺﾞｼｯｸM-PRO"/>
                <a:cs typeface="HG丸ｺﾞｼｯｸM-PRO"/>
              </a:rPr>
              <a:t>歯と歯ぐきの間に</a:t>
            </a:r>
            <a:r>
              <a:rPr lang="ja-JP" altLang="ja-JP" sz="1400" dirty="0">
                <a:latin typeface="HG丸ｺﾞｼｯｸM-PRO"/>
                <a:ea typeface="HG丸ｺﾞｼｯｸM-PRO"/>
                <a:cs typeface="HG丸ｺﾞｼｯｸM-PRO"/>
              </a:rPr>
              <a:t>細菌が入り込む感染症です。</a:t>
            </a:r>
            <a:endParaRPr lang="en-GB" altLang="ja-JP" sz="1400" dirty="0">
              <a:latin typeface="HG丸ｺﾞｼｯｸM-PRO"/>
              <a:ea typeface="HG丸ｺﾞｼｯｸM-PRO"/>
              <a:cs typeface="HG丸ｺﾞｼｯｸM-PRO"/>
            </a:endParaRPr>
          </a:p>
          <a:p>
            <a:pPr>
              <a:lnSpc>
                <a:spcPts val="2300"/>
              </a:lnSpc>
            </a:pPr>
            <a:r>
              <a:rPr lang="my-MM" altLang="ja-JP" sz="1200" dirty="0">
                <a:latin typeface="Pyidaungsu" pitchFamily="34" charset="0"/>
                <a:cs typeface="Pyidaungsu" pitchFamily="34" charset="0"/>
              </a:rPr>
              <a:t>သွားဖုံးတွင်ဖြစ်သောရောဂါဖြစ်သည်။ သွားနှင့်သွားဖုံးအကြားတွင်ဘက်တီးရီးယားများ ဝင်ရောက်လာသော ကူးစက်ရောဂါဖြစ်သည်။</a:t>
            </a:r>
            <a:endParaRPr lang="ja-JP" altLang="ja-JP" sz="1200" dirty="0">
              <a:latin typeface="Pyidaungsu" pitchFamily="34" charset="0"/>
              <a:cs typeface="Pyidaungsu" pitchFamily="34" charset="0"/>
            </a:endParaRPr>
          </a:p>
          <a:p>
            <a:r>
              <a:rPr lang="ja-JP" altLang="ja-JP" sz="1400" dirty="0">
                <a:latin typeface="HG丸ｺﾞｼｯｸM-PRO"/>
                <a:ea typeface="HG丸ｺﾞｼｯｸM-PRO"/>
                <a:cs typeface="HG丸ｺﾞｼｯｸM-PRO"/>
              </a:rPr>
              <a:t>痛み</a:t>
            </a:r>
            <a:r>
              <a:rPr lang="ja-JP" altLang="en-US" sz="1400" dirty="0">
                <a:latin typeface="HG丸ｺﾞｼｯｸM-PRO"/>
                <a:ea typeface="HG丸ｺﾞｼｯｸM-PRO"/>
                <a:cs typeface="HG丸ｺﾞｼｯｸM-PRO"/>
              </a:rPr>
              <a:t>はありませんが、治療せずに悪くなると、歯ぐきが歯を支えられなくなり、歯が抜けます。</a:t>
            </a:r>
            <a:endParaRPr lang="en-GB" altLang="ja-JP" sz="1400" dirty="0">
              <a:latin typeface="HG丸ｺﾞｼｯｸM-PRO"/>
              <a:ea typeface="HG丸ｺﾞｼｯｸM-PRO"/>
              <a:cs typeface="HG丸ｺﾞｼｯｸM-PRO"/>
            </a:endParaRPr>
          </a:p>
          <a:p>
            <a:pPr>
              <a:lnSpc>
                <a:spcPts val="2300"/>
              </a:lnSpc>
            </a:pPr>
            <a:r>
              <a:rPr lang="my-MM" altLang="ja-JP" sz="1200" dirty="0">
                <a:latin typeface="Pyidaungsu" pitchFamily="34" charset="0"/>
                <a:cs typeface="Pyidaungsu" pitchFamily="34" charset="0"/>
              </a:rPr>
              <a:t>နာကျင်မှုမရှိသော်လည်း ကုသမှုမပြုဘဲဆိုးရွားလာလျှင် သွားဖုံးသည်သွားများကိုထောက်ပံ့ခြင်း မပြုနိုင်တော့ဘဲ သွားကျိုးမည်။</a:t>
            </a:r>
            <a:endParaRPr lang="ja-JP" altLang="ja-JP" sz="1200" dirty="0">
              <a:latin typeface="Pyidaungsu" pitchFamily="34" charset="0"/>
              <a:cs typeface="Pyidaungsu" pitchFamily="34" charset="0"/>
            </a:endParaRPr>
          </a:p>
          <a:p>
            <a:r>
              <a:rPr lang="ja-JP" altLang="ja-JP" sz="1400" dirty="0">
                <a:latin typeface="HG丸ｺﾞｼｯｸM-PRO"/>
                <a:ea typeface="HG丸ｺﾞｼｯｸM-PRO"/>
                <a:cs typeface="HG丸ｺﾞｼｯｸM-PRO"/>
              </a:rPr>
              <a:t>歯が抜けると</a:t>
            </a:r>
            <a:r>
              <a:rPr lang="ja-JP" altLang="en-US" sz="1400" dirty="0">
                <a:latin typeface="HG丸ｺﾞｼｯｸM-PRO"/>
                <a:ea typeface="HG丸ｺﾞｼｯｸM-PRO"/>
                <a:cs typeface="HG丸ｺﾞｼｯｸM-PRO"/>
              </a:rPr>
              <a:t>、「噛めなくて消化が悪くなる」、「話しにくくなる」、「食事と会話が楽しめなくなる」ことがあります。</a:t>
            </a:r>
            <a:endParaRPr lang="en-US" altLang="ja-JP" sz="1400" dirty="0">
              <a:latin typeface="HG丸ｺﾞｼｯｸM-PRO"/>
              <a:ea typeface="HG丸ｺﾞｼｯｸM-PRO"/>
              <a:cs typeface="HG丸ｺﾞｼｯｸM-PRO"/>
            </a:endParaRPr>
          </a:p>
          <a:p>
            <a:pPr lvl="0">
              <a:lnSpc>
                <a:spcPts val="2300"/>
              </a:lnSpc>
            </a:pPr>
            <a:r>
              <a:rPr lang="my-MM" altLang="ja-JP" sz="1100" dirty="0">
                <a:latin typeface="Pyidaungsu" pitchFamily="34" charset="0"/>
                <a:cs typeface="Pyidaungsu" pitchFamily="34" charset="0"/>
              </a:rPr>
              <a:t>သွားကျိုးလျှင်  “ဝါးမရတော့ဘဲအစာချေဖျက်မှုအားနည်းလာမည် ”၊ “စကားပြောရခက်လာမည်”၊ “စားသောက်ခြင်းနှင့်စကားပြောဆိုခြင်းတို့တွင်ပျော်ရွှင်မှုမရှိဖြစ်လာမည်”တို့ရှိမည်။</a:t>
            </a:r>
            <a:endParaRPr lang="en-US" altLang="ja-JP" sz="1600" dirty="0">
              <a:latin typeface="HG丸ｺﾞｼｯｸM-PRO"/>
              <a:ea typeface="HG丸ｺﾞｼｯｸM-PRO"/>
              <a:cs typeface="HG丸ｺﾞｼｯｸM-PRO"/>
            </a:endParaRPr>
          </a:p>
          <a:p>
            <a:pPr marL="0" indent="0">
              <a:buNone/>
            </a:pPr>
            <a:r>
              <a:rPr lang="en-US" altLang="ja-JP" sz="1800" dirty="0">
                <a:latin typeface="HG丸ｺﾞｼｯｸM-PRO"/>
                <a:ea typeface="HG丸ｺﾞｼｯｸM-PRO"/>
                <a:cs typeface="HG丸ｺﾞｼｯｸM-PRO"/>
              </a:rPr>
              <a:t> </a:t>
            </a:r>
          </a:p>
          <a:p>
            <a:pPr marL="0" indent="0">
              <a:buNone/>
            </a:pPr>
            <a:r>
              <a:rPr lang="ja-JP" altLang="en-US" sz="1600" b="1" dirty="0">
                <a:solidFill>
                  <a:srgbClr val="4F81BD"/>
                </a:solidFill>
                <a:latin typeface="HG丸ｺﾞｼｯｸM-PRO"/>
                <a:ea typeface="HG丸ｺﾞｼｯｸM-PRO"/>
                <a:cs typeface="HG丸ｺﾞｼｯｸM-PRO"/>
              </a:rPr>
              <a:t>★</a:t>
            </a:r>
            <a:r>
              <a:rPr lang="ja-JP" altLang="ja-JP" sz="1600" b="1" dirty="0">
                <a:latin typeface="HG丸ｺﾞｼｯｸM-PRO"/>
                <a:ea typeface="HG丸ｺﾞｼｯｸM-PRO"/>
                <a:cs typeface="HG丸ｺﾞｼｯｸM-PRO"/>
              </a:rPr>
              <a:t>糖尿病と歯周病の関係</a:t>
            </a:r>
            <a:endParaRPr lang="en-GB" altLang="ja-JP" sz="1600" b="1" dirty="0">
              <a:latin typeface="HG丸ｺﾞｼｯｸM-PRO"/>
              <a:ea typeface="HG丸ｺﾞｼｯｸM-PRO"/>
              <a:cs typeface="HG丸ｺﾞｼｯｸM-PRO"/>
            </a:endParaRPr>
          </a:p>
          <a:p>
            <a:pPr marL="0" indent="0">
              <a:lnSpc>
                <a:spcPts val="2500"/>
              </a:lnSpc>
              <a:buNone/>
            </a:pPr>
            <a:r>
              <a:rPr lang="ja-JP" altLang="ja-JP" sz="1600" b="1" dirty="0">
                <a:solidFill>
                  <a:srgbClr val="4F81BD"/>
                </a:solidFill>
                <a:latin typeface="Pyidaungsu" pitchFamily="34" charset="0"/>
                <a:cs typeface="Pyidaungsu" pitchFamily="34" charset="0"/>
              </a:rPr>
              <a:t>★</a:t>
            </a:r>
            <a:r>
              <a:rPr lang="my-MM" altLang="ja-JP" sz="1600" b="1" dirty="0">
                <a:latin typeface="Pyidaungsu" pitchFamily="34" charset="0"/>
                <a:cs typeface="Pyidaungsu" pitchFamily="34" charset="0"/>
              </a:rPr>
              <a:t>ဆီးချိုရောဂါနှင့်ရေစီးကမ်းပြိုရောဂါတို့၏ဆက်နွယ်မှု</a:t>
            </a:r>
            <a:endParaRPr lang="ja-JP" altLang="ja-JP" sz="1600" dirty="0">
              <a:latin typeface="Pyidaungsu" pitchFamily="34" charset="0"/>
              <a:cs typeface="Pyidaungsu" pitchFamily="34" charset="0"/>
            </a:endParaRPr>
          </a:p>
          <a:p>
            <a:r>
              <a:rPr lang="ja-JP" altLang="ja-JP" sz="1400" dirty="0">
                <a:latin typeface="HG丸ｺﾞｼｯｸM-PRO"/>
                <a:ea typeface="HG丸ｺﾞｼｯｸM-PRO"/>
                <a:cs typeface="HG丸ｺﾞｼｯｸM-PRO"/>
              </a:rPr>
              <a:t>血糖値が高いと感染</a:t>
            </a:r>
            <a:r>
              <a:rPr lang="ja-JP" altLang="en-US" sz="1400" dirty="0">
                <a:latin typeface="HG丸ｺﾞｼｯｸM-PRO"/>
                <a:ea typeface="HG丸ｺﾞｼｯｸM-PRO"/>
                <a:cs typeface="HG丸ｺﾞｼｯｸM-PRO"/>
              </a:rPr>
              <a:t>し、</a:t>
            </a:r>
            <a:r>
              <a:rPr lang="ja-JP" altLang="ja-JP" sz="1400" dirty="0">
                <a:latin typeface="HG丸ｺﾞｼｯｸM-PRO"/>
                <a:ea typeface="HG丸ｺﾞｼｯｸM-PRO"/>
                <a:cs typeface="HG丸ｺﾞｼｯｸM-PRO"/>
              </a:rPr>
              <a:t>歯周病にもなり</a:t>
            </a:r>
            <a:r>
              <a:rPr lang="ja-JP" altLang="en-US" sz="1400" dirty="0">
                <a:latin typeface="HG丸ｺﾞｼｯｸM-PRO"/>
                <a:ea typeface="HG丸ｺﾞｼｯｸM-PRO"/>
                <a:cs typeface="HG丸ｺﾞｼｯｸM-PRO"/>
              </a:rPr>
              <a:t>やすい。</a:t>
            </a:r>
            <a:endParaRPr lang="en-GB" altLang="ja-JP" sz="1400" dirty="0">
              <a:latin typeface="HG丸ｺﾞｼｯｸM-PRO"/>
              <a:ea typeface="HG丸ｺﾞｼｯｸM-PRO"/>
              <a:cs typeface="HG丸ｺﾞｼｯｸM-PRO"/>
            </a:endParaRPr>
          </a:p>
          <a:p>
            <a:pPr>
              <a:lnSpc>
                <a:spcPts val="2300"/>
              </a:lnSpc>
            </a:pPr>
            <a:r>
              <a:rPr lang="my-MM" altLang="ja-JP" sz="1200" dirty="0">
                <a:latin typeface="Pyidaungsu" pitchFamily="34" charset="0"/>
                <a:cs typeface="Pyidaungsu" pitchFamily="34" charset="0"/>
              </a:rPr>
              <a:t>သွေးတွင်းသကြားဓာတ်ပါဝင်ကိန်းမြင့်လာလျှင်ကူးစက်မှုဖြစ်ပြီး ရေစီးကမ်းပြိုရောဂါလည်း</a:t>
            </a:r>
            <a:r>
              <a:rPr lang="ja-JP" altLang="en-US" sz="1200" dirty="0">
                <a:latin typeface="Pyidaungsu" pitchFamily="34" charset="0"/>
                <a:cs typeface="Pyidaungsu" pitchFamily="34" charset="0"/>
              </a:rPr>
              <a:t>　</a:t>
            </a:r>
            <a:r>
              <a:rPr lang="my-MM" altLang="ja-JP" sz="1200" dirty="0">
                <a:latin typeface="Pyidaungsu" pitchFamily="34" charset="0"/>
                <a:cs typeface="Pyidaungsu" pitchFamily="34" charset="0"/>
              </a:rPr>
              <a:t>အဖြစ်လွယ်မည်။</a:t>
            </a:r>
            <a:endParaRPr lang="ja-JP" altLang="ja-JP" sz="1200" dirty="0">
              <a:latin typeface="Pyidaungsu" pitchFamily="34" charset="0"/>
              <a:cs typeface="Pyidaungsu" pitchFamily="34" charset="0"/>
            </a:endParaRPr>
          </a:p>
          <a:p>
            <a:r>
              <a:rPr lang="ja-JP" altLang="ja-JP" sz="1400" dirty="0">
                <a:latin typeface="HG丸ｺﾞｼｯｸM-PRO"/>
                <a:ea typeface="HG丸ｺﾞｼｯｸM-PRO"/>
                <a:cs typeface="HG丸ｺﾞｼｯｸM-PRO"/>
              </a:rPr>
              <a:t>逆に、</a:t>
            </a:r>
            <a:r>
              <a:rPr lang="ja-JP" altLang="en-US" sz="1400" dirty="0">
                <a:latin typeface="HG丸ｺﾞｼｯｸM-PRO"/>
                <a:ea typeface="HG丸ｺﾞｼｯｸM-PRO"/>
                <a:cs typeface="HG丸ｺﾞｼｯｸM-PRO"/>
              </a:rPr>
              <a:t>歯周病</a:t>
            </a:r>
            <a:r>
              <a:rPr lang="ja-JP" altLang="ja-JP" sz="1400" dirty="0">
                <a:latin typeface="HG丸ｺﾞｼｯｸM-PRO"/>
                <a:ea typeface="HG丸ｺﾞｼｯｸM-PRO"/>
                <a:cs typeface="HG丸ｺﾞｼｯｸM-PRO"/>
              </a:rPr>
              <a:t>にかかると血糖値が高くなり</a:t>
            </a:r>
            <a:r>
              <a:rPr lang="ja-JP" altLang="en-US" sz="1400" dirty="0">
                <a:latin typeface="HG丸ｺﾞｼｯｸM-PRO"/>
                <a:ea typeface="HG丸ｺﾞｼｯｸM-PRO"/>
                <a:cs typeface="HG丸ｺﾞｼｯｸM-PRO"/>
              </a:rPr>
              <a:t>ます。しっかり食べ物を噛むことができないと、</a:t>
            </a:r>
            <a:r>
              <a:rPr lang="ja-JP" altLang="ja-JP" sz="1400" dirty="0">
                <a:latin typeface="HG丸ｺﾞｼｯｸM-PRO"/>
                <a:ea typeface="HG丸ｺﾞｼｯｸM-PRO"/>
                <a:cs typeface="HG丸ｺﾞｼｯｸM-PRO"/>
              </a:rPr>
              <a:t>糖尿病の食事療法が</a:t>
            </a:r>
            <a:r>
              <a:rPr lang="ja-JP" altLang="en-US" sz="1400" dirty="0">
                <a:latin typeface="HG丸ｺﾞｼｯｸM-PRO"/>
                <a:ea typeface="HG丸ｺﾞｼｯｸM-PRO"/>
                <a:cs typeface="HG丸ｺﾞｼｯｸM-PRO"/>
              </a:rPr>
              <a:t>難しくなります</a:t>
            </a:r>
            <a:r>
              <a:rPr lang="ja-JP" altLang="ja-JP" sz="1400" dirty="0">
                <a:latin typeface="HG丸ｺﾞｼｯｸM-PRO"/>
                <a:ea typeface="HG丸ｺﾞｼｯｸM-PRO"/>
                <a:cs typeface="HG丸ｺﾞｼｯｸM-PRO"/>
              </a:rPr>
              <a:t>。</a:t>
            </a:r>
            <a:endParaRPr lang="en-US" altLang="ja-JP" sz="1400" dirty="0">
              <a:latin typeface="HG丸ｺﾞｼｯｸM-PRO"/>
              <a:ea typeface="HG丸ｺﾞｼｯｸM-PRO"/>
              <a:cs typeface="HG丸ｺﾞｼｯｸM-PRO"/>
            </a:endParaRPr>
          </a:p>
          <a:p>
            <a:pPr lvl="0">
              <a:lnSpc>
                <a:spcPts val="2300"/>
              </a:lnSpc>
            </a:pPr>
            <a:r>
              <a:rPr lang="my-MM" altLang="ja-JP" sz="1100" dirty="0">
                <a:latin typeface="Pyidaungsu" pitchFamily="34" charset="0"/>
                <a:cs typeface="Pyidaungsu" pitchFamily="34" charset="0"/>
              </a:rPr>
              <a:t>ဆန့်ကျင်ဘက်အနေဖြင့် ရေစီးကမ်းပြိုရောဂါဖြစ်လျှင်သွေးတွင်းသကြားဓာတ်ပါဝင်ကိန်းမြင့်လာမည်။ အစားအစာအားသေချာမဝါးနိုင်လျှင် ဆီးချိုရောဂါ၏အစားအသောက်ဖြင့်ကုသနည်းအတွက် ခက်ခဲမည်။</a:t>
            </a:r>
            <a:endParaRPr lang="en-US" altLang="ja-JP" sz="1100" dirty="0">
              <a:latin typeface="Pyidaungsu" pitchFamily="34" charset="0"/>
              <a:ea typeface="HG丸ｺﾞｼｯｸM-PRO"/>
              <a:cs typeface="Pyidaungsu" pitchFamily="34" charset="0"/>
            </a:endParaRPr>
          </a:p>
        </p:txBody>
      </p:sp>
      <p:sp>
        <p:nvSpPr>
          <p:cNvPr id="5" name="円/楕円 4"/>
          <p:cNvSpPr/>
          <p:nvPr/>
        </p:nvSpPr>
        <p:spPr>
          <a:xfrm>
            <a:off x="242007" y="184984"/>
            <a:ext cx="6408712" cy="854893"/>
          </a:xfrm>
          <a:prstGeom prst="ellipse">
            <a:avLst/>
          </a:prstGeom>
          <a:solidFill>
            <a:srgbClr val="CCFFFF"/>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b="1" dirty="0">
                <a:solidFill>
                  <a:schemeClr val="tx1"/>
                </a:solidFill>
                <a:latin typeface="HG丸ｺﾞｼｯｸM-PRO" pitchFamily="50" charset="-128"/>
                <a:ea typeface="HG丸ｺﾞｼｯｸM-PRO" pitchFamily="50" charset="-128"/>
              </a:rPr>
              <a:t>12. </a:t>
            </a:r>
            <a:r>
              <a:rPr lang="ja-JP" altLang="ja-JP" b="1" dirty="0">
                <a:solidFill>
                  <a:schemeClr val="tx1"/>
                </a:solidFill>
                <a:latin typeface="HG丸ｺﾞｼｯｸM-PRO" pitchFamily="50" charset="-128"/>
                <a:ea typeface="HG丸ｺﾞｼｯｸM-PRO" pitchFamily="50" charset="-128"/>
              </a:rPr>
              <a:t>糖尿病</a:t>
            </a:r>
            <a:r>
              <a:rPr lang="ja-JP" altLang="en-US" b="1" dirty="0">
                <a:solidFill>
                  <a:schemeClr val="tx1"/>
                </a:solidFill>
                <a:latin typeface="HG丸ｺﾞｼｯｸM-PRO" pitchFamily="50" charset="-128"/>
                <a:ea typeface="HG丸ｺﾞｼｯｸM-PRO" pitchFamily="50" charset="-128"/>
              </a:rPr>
              <a:t>と歯周病</a:t>
            </a:r>
            <a:endParaRPr lang="my-MM" altLang="ja-JP" b="1" dirty="0">
              <a:solidFill>
                <a:schemeClr val="tx1"/>
              </a:solidFill>
              <a:latin typeface="HG丸ｺﾞｼｯｸM-PRO" pitchFamily="50" charset="-128"/>
              <a:ea typeface="HG丸ｺﾞｼｯｸM-PRO" pitchFamily="50" charset="-128"/>
            </a:endParaRPr>
          </a:p>
          <a:p>
            <a:pPr algn="ctr">
              <a:lnSpc>
                <a:spcPts val="2800"/>
              </a:lnSpc>
            </a:pPr>
            <a:r>
              <a:rPr lang="my-MM" altLang="ja-JP" sz="2000" b="1" dirty="0">
                <a:solidFill>
                  <a:schemeClr val="tx1"/>
                </a:solidFill>
                <a:latin typeface="Pyidaungsu" pitchFamily="34" charset="0"/>
                <a:cs typeface="Pyidaungsu" pitchFamily="34" charset="0"/>
              </a:rPr>
              <a:t>၁၂။ ဆီးချိုရောဂါနှင့်ရေစီးကမ်းပြိုရောဂါ</a:t>
            </a:r>
            <a:endParaRPr lang="ja-JP" altLang="ja-JP" sz="2000" b="1" dirty="0">
              <a:solidFill>
                <a:schemeClr val="tx1"/>
              </a:solidFill>
              <a:latin typeface="Pyidaungsu" pitchFamily="34" charset="0"/>
              <a:cs typeface="Pyidaungsu" pitchFamily="34" charset="0"/>
            </a:endParaRPr>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8653" y="7972097"/>
            <a:ext cx="806706" cy="904294"/>
          </a:xfrm>
          <a:prstGeom prst="rect">
            <a:avLst/>
          </a:prstGeom>
        </p:spPr>
      </p:pic>
      <p:sp>
        <p:nvSpPr>
          <p:cNvPr id="2" name="スライド番号プレースホルダー 1"/>
          <p:cNvSpPr>
            <a:spLocks noGrp="1"/>
          </p:cNvSpPr>
          <p:nvPr>
            <p:ph type="sldNum" sz="quarter" idx="12"/>
          </p:nvPr>
        </p:nvSpPr>
        <p:spPr/>
        <p:txBody>
          <a:bodyPr/>
          <a:lstStyle/>
          <a:p>
            <a:fld id="{B86CDF9C-0DC7-D34B-9EBA-C76EDCE6CC5E}" type="slidenum">
              <a:rPr kumimoji="1" lang="ja-JP" altLang="en-US" smtClean="0"/>
              <a:pPr/>
              <a:t>1</a:t>
            </a:fld>
            <a:endParaRPr kumimoji="1" lang="ja-JP" altLang="en-US"/>
          </a:p>
        </p:txBody>
      </p:sp>
      <p:pic>
        <p:nvPicPr>
          <p:cNvPr id="7" name="Picture 15"/>
          <p:cNvPicPr>
            <a:picLocks noChangeAspect="1"/>
          </p:cNvPicPr>
          <p:nvPr/>
        </p:nvPicPr>
        <p:blipFill>
          <a:blip r:embed="rId4" cstate="print"/>
          <a:stretch>
            <a:fillRect/>
          </a:stretch>
        </p:blipFill>
        <p:spPr>
          <a:xfrm>
            <a:off x="6455445" y="28399"/>
            <a:ext cx="398915" cy="393217"/>
          </a:xfrm>
          <a:prstGeom prst="rect">
            <a:avLst/>
          </a:prstGeom>
        </p:spPr>
      </p:pic>
      <p:sp>
        <p:nvSpPr>
          <p:cNvPr id="4" name="フッター プレースホルダー 3">
            <a:extLst>
              <a:ext uri="{FF2B5EF4-FFF2-40B4-BE49-F238E27FC236}">
                <a16:creationId xmlns:a16="http://schemas.microsoft.com/office/drawing/2014/main" id="{4C9B45E8-A173-1047-A5BB-F9F5CCA28090}"/>
              </a:ext>
            </a:extLst>
          </p:cNvPr>
          <p:cNvSpPr>
            <a:spLocks noGrp="1"/>
          </p:cNvSpPr>
          <p:nvPr>
            <p:ph type="ftr" sz="quarter" idx="11"/>
          </p:nvPr>
        </p:nvSpPr>
        <p:spPr>
          <a:xfrm>
            <a:off x="2251710" y="9626405"/>
            <a:ext cx="2171700" cy="527402"/>
          </a:xfrm>
        </p:spPr>
        <p:txBody>
          <a:bodyPr/>
          <a:lstStyle/>
          <a:p>
            <a:r>
              <a:rPr kumimoji="1" lang="en-US" altLang="ja-JP" dirty="0"/>
              <a:t>12. </a:t>
            </a:r>
            <a:r>
              <a:rPr kumimoji="1" lang="ja-JP" altLang="en-US" dirty="0"/>
              <a:t>糖尿病と歯周病</a:t>
            </a:r>
            <a:endParaRPr kumimoji="1" lang="en-US" altLang="ja-JP" dirty="0"/>
          </a:p>
          <a:p>
            <a:pPr>
              <a:lnSpc>
                <a:spcPts val="1500"/>
              </a:lnSpc>
            </a:pPr>
            <a:r>
              <a:rPr lang="my-MM" altLang="ja-JP" sz="900" dirty="0">
                <a:solidFill>
                  <a:schemeClr val="tx1"/>
                </a:solidFill>
                <a:latin typeface="Pyidaungsu" pitchFamily="34" charset="0"/>
                <a:cs typeface="Pyidaungsu" pitchFamily="34" charset="0"/>
              </a:rPr>
              <a:t>၁၂. ဆီးချိုရောဂါနှင့်ရေစီးကမ်းပြိုရောဂါ</a:t>
            </a:r>
            <a:endParaRPr kumimoji="1" lang="ja-JP" altLang="en-US" sz="900" dirty="0">
              <a:latin typeface="Pyidaungsu" pitchFamily="34" charset="0"/>
              <a:cs typeface="Pyidaungsu" pitchFamily="34" charset="0"/>
            </a:endParaRPr>
          </a:p>
          <a:p>
            <a:r>
              <a:rPr kumimoji="1" lang="ja-JP" altLang="en-US" dirty="0"/>
              <a:t>
</a:t>
            </a:r>
          </a:p>
        </p:txBody>
      </p:sp>
      <p:sp>
        <p:nvSpPr>
          <p:cNvPr id="8" name="テキスト ボックス 7">
            <a:extLst>
              <a:ext uri="{FF2B5EF4-FFF2-40B4-BE49-F238E27FC236}">
                <a16:creationId xmlns:a16="http://schemas.microsoft.com/office/drawing/2014/main" id="{587DBB1C-AABC-F340-B051-6D856203623E}"/>
              </a:ext>
            </a:extLst>
          </p:cNvPr>
          <p:cNvSpPr txBox="1"/>
          <p:nvPr/>
        </p:nvSpPr>
        <p:spPr>
          <a:xfrm>
            <a:off x="5357248" y="28144"/>
            <a:ext cx="902811" cy="307777"/>
          </a:xfrm>
          <a:prstGeom prst="rect">
            <a:avLst/>
          </a:prstGeom>
          <a:noFill/>
        </p:spPr>
        <p:txBody>
          <a:bodyPr wrap="none" rtlCol="0">
            <a:spAutoFit/>
          </a:bodyPr>
          <a:lstStyle/>
          <a:p>
            <a:r>
              <a:rPr kumimoji="1" lang="ja-JP" altLang="en-US" sz="1400">
                <a:solidFill>
                  <a:schemeClr val="bg1">
                    <a:lumMod val="50000"/>
                  </a:schemeClr>
                </a:solidFill>
              </a:rPr>
              <a:t>日本語版</a:t>
            </a:r>
          </a:p>
        </p:txBody>
      </p:sp>
    </p:spTree>
    <p:extLst>
      <p:ext uri="{BB962C8B-B14F-4D97-AF65-F5344CB8AC3E}">
        <p14:creationId xmlns:p14="http://schemas.microsoft.com/office/powerpoint/2010/main" val="1014535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242008" y="439472"/>
            <a:ext cx="6509604" cy="8903395"/>
          </a:xfrm>
        </p:spPr>
        <p:txBody>
          <a:bodyPr vert="horz">
            <a:noAutofit/>
          </a:bodyPr>
          <a:lstStyle/>
          <a:p>
            <a:pPr marL="0" indent="0">
              <a:buNone/>
            </a:pPr>
            <a:r>
              <a:rPr lang="ja-JP" altLang="en-US" sz="1600" b="1" dirty="0">
                <a:solidFill>
                  <a:srgbClr val="4F81BD"/>
                </a:solidFill>
                <a:latin typeface="HG丸ｺﾞｼｯｸM-PRO"/>
                <a:ea typeface="HG丸ｺﾞｼｯｸM-PRO"/>
                <a:cs typeface="HG丸ｺﾞｼｯｸM-PRO"/>
              </a:rPr>
              <a:t>★</a:t>
            </a:r>
            <a:r>
              <a:rPr lang="ja-JP" altLang="ja-JP" sz="1600" b="1" dirty="0">
                <a:latin typeface="HG丸ｺﾞｼｯｸM-PRO"/>
                <a:ea typeface="HG丸ｺﾞｼｯｸM-PRO"/>
                <a:cs typeface="HG丸ｺﾞｼｯｸM-PRO"/>
              </a:rPr>
              <a:t>糖尿病と歯周病の関係</a:t>
            </a:r>
            <a:endParaRPr lang="en-GB" altLang="ja-JP" sz="1600" b="1" dirty="0">
              <a:latin typeface="HG丸ｺﾞｼｯｸM-PRO"/>
              <a:ea typeface="HG丸ｺﾞｼｯｸM-PRO"/>
              <a:cs typeface="HG丸ｺﾞｼｯｸM-PRO"/>
            </a:endParaRPr>
          </a:p>
          <a:p>
            <a:pPr marL="0" indent="0">
              <a:lnSpc>
                <a:spcPts val="2500"/>
              </a:lnSpc>
              <a:buNone/>
            </a:pPr>
            <a:r>
              <a:rPr lang="ja-JP" altLang="ja-JP" sz="1600" b="1" dirty="0">
                <a:solidFill>
                  <a:srgbClr val="4F81BD"/>
                </a:solidFill>
                <a:latin typeface="Pyidaungsu" pitchFamily="34" charset="0"/>
                <a:cs typeface="Pyidaungsu" pitchFamily="34" charset="0"/>
              </a:rPr>
              <a:t>★</a:t>
            </a:r>
            <a:r>
              <a:rPr lang="my-MM" altLang="ja-JP" sz="1600" b="1" dirty="0">
                <a:latin typeface="Pyidaungsu" pitchFamily="34" charset="0"/>
                <a:cs typeface="Pyidaungsu" pitchFamily="34" charset="0"/>
              </a:rPr>
              <a:t>ဆီးချိုရောဂါနှင့်ရေစီးကမ်းပြိုရောဂါတို့၏ဆက်နွယ်မှု</a:t>
            </a:r>
            <a:endParaRPr lang="ja-JP" altLang="ja-JP" sz="1600" dirty="0">
              <a:latin typeface="Pyidaungsu" pitchFamily="34" charset="0"/>
              <a:cs typeface="Pyidaungsu" pitchFamily="34" charset="0"/>
            </a:endParaRPr>
          </a:p>
          <a:p>
            <a:r>
              <a:rPr lang="ja-JP" altLang="ja-JP" sz="1400" dirty="0">
                <a:latin typeface="HG丸ｺﾞｼｯｸM-PRO"/>
                <a:ea typeface="HG丸ｺﾞｼｯｸM-PRO"/>
                <a:cs typeface="HG丸ｺﾞｼｯｸM-PRO"/>
              </a:rPr>
              <a:t>血糖値が高いと感染</a:t>
            </a:r>
            <a:r>
              <a:rPr lang="ja-JP" altLang="en-US" sz="1400" dirty="0">
                <a:latin typeface="HG丸ｺﾞｼｯｸM-PRO"/>
                <a:ea typeface="HG丸ｺﾞｼｯｸM-PRO"/>
                <a:cs typeface="HG丸ｺﾞｼｯｸM-PRO"/>
              </a:rPr>
              <a:t>し、</a:t>
            </a:r>
            <a:r>
              <a:rPr lang="ja-JP" altLang="ja-JP" sz="1400" dirty="0">
                <a:latin typeface="HG丸ｺﾞｼｯｸM-PRO"/>
                <a:ea typeface="HG丸ｺﾞｼｯｸM-PRO"/>
                <a:cs typeface="HG丸ｺﾞｼｯｸM-PRO"/>
              </a:rPr>
              <a:t>歯周病にもなり</a:t>
            </a:r>
            <a:r>
              <a:rPr lang="ja-JP" altLang="en-US" sz="1400" dirty="0">
                <a:latin typeface="HG丸ｺﾞｼｯｸM-PRO"/>
                <a:ea typeface="HG丸ｺﾞｼｯｸM-PRO"/>
                <a:cs typeface="HG丸ｺﾞｼｯｸM-PRO"/>
              </a:rPr>
              <a:t>やすい。</a:t>
            </a:r>
            <a:endParaRPr lang="en-GB" altLang="ja-JP" sz="1400" dirty="0">
              <a:latin typeface="HG丸ｺﾞｼｯｸM-PRO"/>
              <a:ea typeface="HG丸ｺﾞｼｯｸM-PRO"/>
              <a:cs typeface="HG丸ｺﾞｼｯｸM-PRO"/>
            </a:endParaRPr>
          </a:p>
          <a:p>
            <a:pPr>
              <a:lnSpc>
                <a:spcPts val="2300"/>
              </a:lnSpc>
            </a:pPr>
            <a:r>
              <a:rPr lang="my-MM" altLang="ja-JP" sz="1200" dirty="0">
                <a:latin typeface="Pyidaungsu" pitchFamily="34" charset="0"/>
                <a:cs typeface="Pyidaungsu" pitchFamily="34" charset="0"/>
              </a:rPr>
              <a:t>သွေးတွင်းသကြားဓာတ်ပါဝင်ကိန်းမြင့်လာလျှင်ကူးစက်မှုဖြစ်ပြီး ရေစီးကမ်းပြိုရောဂါလည်း</a:t>
            </a:r>
            <a:r>
              <a:rPr lang="ja-JP" altLang="en-US" sz="1200" dirty="0">
                <a:latin typeface="Pyidaungsu" pitchFamily="34" charset="0"/>
                <a:cs typeface="Pyidaungsu" pitchFamily="34" charset="0"/>
              </a:rPr>
              <a:t>　</a:t>
            </a:r>
            <a:r>
              <a:rPr lang="my-MM" altLang="ja-JP" sz="1200" dirty="0">
                <a:latin typeface="Pyidaungsu" pitchFamily="34" charset="0"/>
                <a:cs typeface="Pyidaungsu" pitchFamily="34" charset="0"/>
              </a:rPr>
              <a:t>အဖြစ်လွယ်မည်။</a:t>
            </a:r>
            <a:endParaRPr lang="ja-JP" altLang="ja-JP" sz="1200" dirty="0">
              <a:latin typeface="Pyidaungsu" pitchFamily="34" charset="0"/>
              <a:cs typeface="Pyidaungsu" pitchFamily="34" charset="0"/>
            </a:endParaRPr>
          </a:p>
          <a:p>
            <a:r>
              <a:rPr lang="ja-JP" altLang="ja-JP" sz="1400" dirty="0">
                <a:latin typeface="HG丸ｺﾞｼｯｸM-PRO"/>
                <a:ea typeface="HG丸ｺﾞｼｯｸM-PRO"/>
                <a:cs typeface="HG丸ｺﾞｼｯｸM-PRO"/>
              </a:rPr>
              <a:t>逆に、</a:t>
            </a:r>
            <a:r>
              <a:rPr lang="ja-JP" altLang="en-US" sz="1400" dirty="0">
                <a:latin typeface="HG丸ｺﾞｼｯｸM-PRO"/>
                <a:ea typeface="HG丸ｺﾞｼｯｸM-PRO"/>
                <a:cs typeface="HG丸ｺﾞｼｯｸM-PRO"/>
              </a:rPr>
              <a:t>歯周病</a:t>
            </a:r>
            <a:r>
              <a:rPr lang="ja-JP" altLang="ja-JP" sz="1400" dirty="0">
                <a:latin typeface="HG丸ｺﾞｼｯｸM-PRO"/>
                <a:ea typeface="HG丸ｺﾞｼｯｸM-PRO"/>
                <a:cs typeface="HG丸ｺﾞｼｯｸM-PRO"/>
              </a:rPr>
              <a:t>にかかると血糖値が高くなり</a:t>
            </a:r>
            <a:r>
              <a:rPr lang="ja-JP" altLang="en-US" sz="1400" dirty="0">
                <a:latin typeface="HG丸ｺﾞｼｯｸM-PRO"/>
                <a:ea typeface="HG丸ｺﾞｼｯｸM-PRO"/>
                <a:cs typeface="HG丸ｺﾞｼｯｸM-PRO"/>
              </a:rPr>
              <a:t>ます。しっかり食べ物を噛むことができないと、</a:t>
            </a:r>
            <a:r>
              <a:rPr lang="ja-JP" altLang="ja-JP" sz="1400" dirty="0">
                <a:latin typeface="HG丸ｺﾞｼｯｸM-PRO"/>
                <a:ea typeface="HG丸ｺﾞｼｯｸM-PRO"/>
                <a:cs typeface="HG丸ｺﾞｼｯｸM-PRO"/>
              </a:rPr>
              <a:t>糖尿病の食事療法が</a:t>
            </a:r>
            <a:r>
              <a:rPr lang="ja-JP" altLang="en-US" sz="1400" dirty="0">
                <a:latin typeface="HG丸ｺﾞｼｯｸM-PRO"/>
                <a:ea typeface="HG丸ｺﾞｼｯｸM-PRO"/>
                <a:cs typeface="HG丸ｺﾞｼｯｸM-PRO"/>
              </a:rPr>
              <a:t>難しくなります</a:t>
            </a:r>
            <a:r>
              <a:rPr lang="ja-JP" altLang="ja-JP" sz="1400" dirty="0">
                <a:latin typeface="HG丸ｺﾞｼｯｸM-PRO"/>
                <a:ea typeface="HG丸ｺﾞｼｯｸM-PRO"/>
                <a:cs typeface="HG丸ｺﾞｼｯｸM-PRO"/>
              </a:rPr>
              <a:t>。</a:t>
            </a:r>
            <a:endParaRPr lang="en-GB" altLang="ja-JP" sz="1400" dirty="0">
              <a:latin typeface="HG丸ｺﾞｼｯｸM-PRO"/>
              <a:ea typeface="HG丸ｺﾞｼｯｸM-PRO"/>
              <a:cs typeface="HG丸ｺﾞｼｯｸM-PRO"/>
            </a:endParaRPr>
          </a:p>
          <a:p>
            <a:pPr lvl="0">
              <a:lnSpc>
                <a:spcPts val="2300"/>
              </a:lnSpc>
            </a:pPr>
            <a:r>
              <a:rPr lang="my-MM" altLang="ja-JP" sz="1200" dirty="0">
                <a:latin typeface="Pyidaungsu" pitchFamily="34" charset="0"/>
                <a:cs typeface="Pyidaungsu" pitchFamily="34" charset="0"/>
              </a:rPr>
              <a:t>ဆန့်ကျင်ဘက်အနေဖြင့် ရေစီးကမ်းပြိုရောဂါဖြစ်လျှင်သွေးတွင်းသကြားဓာတ်ပါဝင်ကိန်းမြင့်လာမည်။ အစားအစာအားသေချာမဝါးနိုင်လျှင် ဆီးချိုရောဂါ၏အစားအသောက်ဖြင့်ကုသနည်းအတွက် ခက်ခဲလာမည်။</a:t>
            </a:r>
            <a:endParaRPr lang="en-US" altLang="ja-JP" sz="1200" dirty="0">
              <a:latin typeface="Pyidaungsu" pitchFamily="34" charset="0"/>
              <a:ea typeface="HG丸ｺﾞｼｯｸM-PRO"/>
              <a:cs typeface="Pyidaungsu" pitchFamily="34" charset="0"/>
            </a:endParaRPr>
          </a:p>
          <a:p>
            <a:pPr marL="0" indent="0">
              <a:buNone/>
            </a:pPr>
            <a:r>
              <a:rPr lang="ja-JP" altLang="en-US" sz="1600" b="1" dirty="0">
                <a:solidFill>
                  <a:schemeClr val="accent1"/>
                </a:solidFill>
                <a:latin typeface="HG丸ｺﾞｼｯｸM-PRO"/>
                <a:ea typeface="HG丸ｺﾞｼｯｸM-PRO"/>
                <a:cs typeface="HG丸ｺﾞｼｯｸM-PRO"/>
              </a:rPr>
              <a:t>★</a:t>
            </a:r>
            <a:r>
              <a:rPr lang="ja-JP" altLang="ja-JP" sz="1600" b="1" dirty="0">
                <a:latin typeface="HG丸ｺﾞｼｯｸM-PRO"/>
                <a:ea typeface="HG丸ｺﾞｼｯｸM-PRO"/>
                <a:cs typeface="HG丸ｺﾞｼｯｸM-PRO"/>
              </a:rPr>
              <a:t>歯周病の予防と治療</a:t>
            </a:r>
            <a:endParaRPr lang="en-GB" altLang="ja-JP" sz="1600" b="1" dirty="0">
              <a:latin typeface="HG丸ｺﾞｼｯｸM-PRO"/>
              <a:ea typeface="HG丸ｺﾞｼｯｸM-PRO"/>
              <a:cs typeface="HG丸ｺﾞｼｯｸM-PRO"/>
            </a:endParaRPr>
          </a:p>
          <a:p>
            <a:pPr marL="0" indent="0">
              <a:lnSpc>
                <a:spcPts val="2500"/>
              </a:lnSpc>
              <a:buNone/>
            </a:pPr>
            <a:r>
              <a:rPr lang="ja-JP" altLang="ja-JP" sz="1600" b="1" dirty="0">
                <a:solidFill>
                  <a:srgbClr val="4F81BD"/>
                </a:solidFill>
                <a:latin typeface="Pyidaungsu" pitchFamily="34" charset="0"/>
                <a:cs typeface="Pyidaungsu" pitchFamily="34" charset="0"/>
              </a:rPr>
              <a:t>★</a:t>
            </a:r>
            <a:r>
              <a:rPr lang="my-MM" altLang="ja-JP" sz="1600" b="1" dirty="0">
                <a:latin typeface="Pyidaungsu" pitchFamily="34" charset="0"/>
                <a:cs typeface="Pyidaungsu" pitchFamily="34" charset="0"/>
              </a:rPr>
              <a:t>ရေစီးကမ်းပြိုရောဂါကြိုတင်ကာကွယ်ခြင်းနှင့်ကုသခြင်း</a:t>
            </a:r>
            <a:endParaRPr lang="ja-JP" altLang="ja-JP" sz="1600" dirty="0">
              <a:latin typeface="Pyidaungsu" pitchFamily="34" charset="0"/>
              <a:cs typeface="Pyidaungsu" pitchFamily="34" charset="0"/>
            </a:endParaRPr>
          </a:p>
          <a:p>
            <a:pPr marL="0" indent="0">
              <a:buNone/>
            </a:pPr>
            <a:r>
              <a:rPr lang="ja-JP" altLang="en-US" sz="1600" b="1" dirty="0">
                <a:solidFill>
                  <a:srgbClr val="4F81BD"/>
                </a:solidFill>
                <a:latin typeface="HG丸ｺﾞｼｯｸM-PRO"/>
                <a:ea typeface="HG丸ｺﾞｼｯｸM-PRO"/>
                <a:cs typeface="HG丸ｺﾞｼｯｸM-PRO"/>
              </a:rPr>
              <a:t>プラークを取り除くことが大切です</a:t>
            </a:r>
            <a:endParaRPr lang="en-GB" altLang="ja-JP" sz="1600" b="1" dirty="0">
              <a:solidFill>
                <a:srgbClr val="4F81BD"/>
              </a:solidFill>
              <a:latin typeface="HG丸ｺﾞｼｯｸM-PRO"/>
              <a:ea typeface="HG丸ｺﾞｼｯｸM-PRO"/>
              <a:cs typeface="HG丸ｺﾞｼｯｸM-PRO"/>
            </a:endParaRPr>
          </a:p>
          <a:p>
            <a:pPr marL="0" indent="0">
              <a:lnSpc>
                <a:spcPts val="2500"/>
              </a:lnSpc>
              <a:buNone/>
            </a:pPr>
            <a:r>
              <a:rPr lang="my-MM" altLang="ja-JP" sz="1600" b="1" dirty="0">
                <a:solidFill>
                  <a:srgbClr val="4F81BD"/>
                </a:solidFill>
                <a:latin typeface="Pyidaungsu" pitchFamily="34" charset="0"/>
                <a:cs typeface="Pyidaungsu" pitchFamily="34" charset="0"/>
              </a:rPr>
              <a:t>သွားချေးများကိုဖယ်ရှားရန်အရေးကြီးသည</a:t>
            </a:r>
            <a:r>
              <a:rPr lang="my-MM" altLang="ja-JP" sz="1600" b="1" dirty="0">
                <a:latin typeface="Pyidaungsu" pitchFamily="34" charset="0"/>
                <a:cs typeface="Pyidaungsu" pitchFamily="34" charset="0"/>
              </a:rPr>
              <a:t>်</a:t>
            </a:r>
            <a:endParaRPr lang="ja-JP" altLang="ja-JP" sz="1600" dirty="0">
              <a:latin typeface="Pyidaungsu" pitchFamily="34" charset="0"/>
              <a:cs typeface="Pyidaungsu" pitchFamily="34" charset="0"/>
            </a:endParaRPr>
          </a:p>
          <a:p>
            <a:r>
              <a:rPr lang="ja-JP" altLang="en-US" sz="1400" dirty="0">
                <a:latin typeface="HG丸ｺﾞｼｯｸM-PRO"/>
                <a:ea typeface="HG丸ｺﾞｼｯｸM-PRO"/>
                <a:cs typeface="HG丸ｺﾞｼｯｸM-PRO"/>
              </a:rPr>
              <a:t>歯周病の予防には、プラークを取り除くことが大切です。</a:t>
            </a:r>
            <a:endParaRPr lang="en-GB" altLang="ja-JP" sz="1400" dirty="0">
              <a:latin typeface="HG丸ｺﾞｼｯｸM-PRO"/>
              <a:ea typeface="HG丸ｺﾞｼｯｸM-PRO"/>
              <a:cs typeface="HG丸ｺﾞｼｯｸM-PRO"/>
            </a:endParaRPr>
          </a:p>
          <a:p>
            <a:pPr>
              <a:lnSpc>
                <a:spcPts val="2300"/>
              </a:lnSpc>
            </a:pPr>
            <a:r>
              <a:rPr lang="my-MM" altLang="ja-JP" sz="1200" dirty="0">
                <a:latin typeface="Pyidaungsu" pitchFamily="34" charset="0"/>
                <a:cs typeface="Pyidaungsu" pitchFamily="34" charset="0"/>
              </a:rPr>
              <a:t>ရေစီးကမ်းပြိုရောဂါကိုကြိုတင်ကာကွယ်ရန်  သွားချေးများကိုဖယ်ရှားရန်အရေးကြီးသည်။</a:t>
            </a:r>
            <a:endParaRPr lang="ja-JP" altLang="ja-JP" sz="1200" dirty="0">
              <a:latin typeface="Pyidaungsu" pitchFamily="34" charset="0"/>
              <a:cs typeface="Pyidaungsu" pitchFamily="34" charset="0"/>
            </a:endParaRPr>
          </a:p>
          <a:p>
            <a:r>
              <a:rPr lang="ja-JP" altLang="en-US" sz="1400" dirty="0">
                <a:latin typeface="HG丸ｺﾞｼｯｸM-PRO"/>
                <a:ea typeface="HG丸ｺﾞｼｯｸM-PRO"/>
                <a:cs typeface="HG丸ｺﾞｼｯｸM-PRO"/>
              </a:rPr>
              <a:t>プラークとは、歯の表面に付いた食べかすと細菌の塊で、虫歯や歯周病の原因になります。</a:t>
            </a:r>
            <a:endParaRPr lang="en-GB" altLang="ja-JP" sz="1400" dirty="0">
              <a:latin typeface="HG丸ｺﾞｼｯｸM-PRO"/>
              <a:ea typeface="HG丸ｺﾞｼｯｸM-PRO"/>
              <a:cs typeface="HG丸ｺﾞｼｯｸM-PRO"/>
            </a:endParaRPr>
          </a:p>
          <a:p>
            <a:pPr>
              <a:lnSpc>
                <a:spcPts val="2300"/>
              </a:lnSpc>
            </a:pPr>
            <a:r>
              <a:rPr lang="my-MM" altLang="ja-JP" sz="1200" dirty="0">
                <a:latin typeface="Pyidaungsu" pitchFamily="34" charset="0"/>
                <a:cs typeface="Pyidaungsu" pitchFamily="34" charset="0"/>
              </a:rPr>
              <a:t>သွားချေးဆိုသည်မှာ သွား၏မျက်နှာပြင်တွင်ကပ်နေသောစားကြွင်းစားကျန်များနှင့် ဘက်တီးရီးယားအစိုင်အခဲများဖြစ်ပြီး  သွားပိုးစားခြင်းနှင့်ရေစီးကမ်းပြိုရောဂါဖြစ်ရသည့် အကြောင်းရင်းဖြစ်သည်။</a:t>
            </a:r>
            <a:endParaRPr lang="ja-JP" altLang="ja-JP" sz="1200" dirty="0">
              <a:latin typeface="Pyidaungsu" pitchFamily="34" charset="0"/>
              <a:cs typeface="Pyidaungsu" pitchFamily="34" charset="0"/>
            </a:endParaRPr>
          </a:p>
          <a:p>
            <a:r>
              <a:rPr lang="ja-JP" altLang="en-US" sz="1400" dirty="0">
                <a:latin typeface="HG丸ｺﾞｼｯｸM-PRO"/>
                <a:ea typeface="HG丸ｺﾞｼｯｸM-PRO"/>
                <a:cs typeface="HG丸ｺﾞｼｯｸM-PRO"/>
              </a:rPr>
              <a:t>プラークは時間が経つと歯石へ変化します。歯石はとても固いので歯磨きではとれません。歯医者で取り除く治療が必要です。</a:t>
            </a:r>
            <a:endParaRPr lang="en-GB" altLang="ja-JP" sz="1400" dirty="0">
              <a:latin typeface="HG丸ｺﾞｼｯｸM-PRO"/>
              <a:ea typeface="HG丸ｺﾞｼｯｸM-PRO"/>
              <a:cs typeface="HG丸ｺﾞｼｯｸM-PRO"/>
            </a:endParaRPr>
          </a:p>
          <a:p>
            <a:pPr lvl="0">
              <a:lnSpc>
                <a:spcPts val="2300"/>
              </a:lnSpc>
            </a:pPr>
            <a:r>
              <a:rPr lang="my-MM" altLang="ja-JP" sz="1100" dirty="0">
                <a:latin typeface="Pyidaungsu" pitchFamily="34" charset="0"/>
                <a:cs typeface="Pyidaungsu" pitchFamily="34" charset="0"/>
              </a:rPr>
              <a:t>သွားချေးသည် အချိန်ကြာလာလျှင် သွားချေးကျောက်အဖြစ်ပြောင်းလဲသည်။ သွားချေးကျောက်သည်အလွန်မာသောကြောင့် သွားတိုက်ရုံဖြင့်မရပါ။ သွားဆေးခန်းတွင်ဖယ်ရှားသည့် ကုသမှုလုပ်ရန်လိုအပ်သည်။</a:t>
            </a:r>
            <a:endParaRPr lang="en-US" altLang="ja-JP" sz="1100" dirty="0">
              <a:latin typeface="Pyidaungsu" pitchFamily="34" charset="0"/>
              <a:ea typeface="HG丸ｺﾞｼｯｸM-PRO"/>
              <a:cs typeface="Pyidaungsu" pitchFamily="34" charset="0"/>
            </a:endParaRPr>
          </a:p>
          <a:p>
            <a:endParaRPr lang="en-US" altLang="ja-JP" sz="1800" dirty="0">
              <a:latin typeface="HG丸ｺﾞｼｯｸM-PRO"/>
              <a:ea typeface="HG丸ｺﾞｼｯｸM-PRO"/>
              <a:cs typeface="HG丸ｺﾞｼｯｸM-PRO"/>
            </a:endParaRPr>
          </a:p>
        </p:txBody>
      </p:sp>
      <p:sp>
        <p:nvSpPr>
          <p:cNvPr id="2" name="スライド番号プレースホルダー 1"/>
          <p:cNvSpPr>
            <a:spLocks noGrp="1"/>
          </p:cNvSpPr>
          <p:nvPr>
            <p:ph type="sldNum" sz="quarter" idx="12"/>
          </p:nvPr>
        </p:nvSpPr>
        <p:spPr/>
        <p:txBody>
          <a:bodyPr/>
          <a:lstStyle/>
          <a:p>
            <a:fld id="{B86CDF9C-0DC7-D34B-9EBA-C76EDCE6CC5E}" type="slidenum">
              <a:rPr kumimoji="1" lang="ja-JP" altLang="en-US" smtClean="0"/>
              <a:pPr/>
              <a:t>2</a:t>
            </a:fld>
            <a:endParaRPr kumimoji="1" lang="ja-JP" altLang="en-US"/>
          </a:p>
        </p:txBody>
      </p:sp>
      <p:pic>
        <p:nvPicPr>
          <p:cNvPr id="7" name="Picture 15"/>
          <p:cNvPicPr>
            <a:picLocks noChangeAspect="1"/>
          </p:cNvPicPr>
          <p:nvPr/>
        </p:nvPicPr>
        <p:blipFill>
          <a:blip r:embed="rId3" cstate="print"/>
          <a:stretch>
            <a:fillRect/>
          </a:stretch>
        </p:blipFill>
        <p:spPr>
          <a:xfrm>
            <a:off x="6455445" y="28399"/>
            <a:ext cx="398915" cy="393217"/>
          </a:xfrm>
          <a:prstGeom prst="rect">
            <a:avLst/>
          </a:prstGeom>
        </p:spPr>
      </p:pic>
      <p:sp>
        <p:nvSpPr>
          <p:cNvPr id="4" name="フッター プレースホルダー 3">
            <a:extLst>
              <a:ext uri="{FF2B5EF4-FFF2-40B4-BE49-F238E27FC236}">
                <a16:creationId xmlns:a16="http://schemas.microsoft.com/office/drawing/2014/main" id="{4C9B45E8-A173-1047-A5BB-F9F5CCA28090}"/>
              </a:ext>
            </a:extLst>
          </p:cNvPr>
          <p:cNvSpPr>
            <a:spLocks noGrp="1"/>
          </p:cNvSpPr>
          <p:nvPr>
            <p:ph type="ftr" sz="quarter" idx="11"/>
          </p:nvPr>
        </p:nvSpPr>
        <p:spPr>
          <a:xfrm>
            <a:off x="2251710" y="9626405"/>
            <a:ext cx="2171700" cy="527402"/>
          </a:xfrm>
        </p:spPr>
        <p:txBody>
          <a:bodyPr/>
          <a:lstStyle/>
          <a:p>
            <a:r>
              <a:rPr kumimoji="1" lang="en-US" altLang="ja-JP" dirty="0"/>
              <a:t>12. </a:t>
            </a:r>
            <a:r>
              <a:rPr kumimoji="1" lang="ja-JP" altLang="en-US" dirty="0"/>
              <a:t>糖尿病と歯周病</a:t>
            </a:r>
            <a:endParaRPr kumimoji="1" lang="en-US" altLang="ja-JP" dirty="0"/>
          </a:p>
          <a:p>
            <a:pPr>
              <a:lnSpc>
                <a:spcPts val="1500"/>
              </a:lnSpc>
            </a:pPr>
            <a:r>
              <a:rPr lang="my-MM" altLang="ja-JP" sz="900" dirty="0">
                <a:solidFill>
                  <a:schemeClr val="tx1"/>
                </a:solidFill>
                <a:latin typeface="Pyidaungsu" pitchFamily="34" charset="0"/>
                <a:cs typeface="Pyidaungsu" pitchFamily="34" charset="0"/>
              </a:rPr>
              <a:t>၁၂. ဆီးချိုရောဂါနှင့်ရေစီးကမ်းပြိုရောဂါ</a:t>
            </a:r>
            <a:endParaRPr kumimoji="1" lang="ja-JP" altLang="en-US" sz="900" dirty="0">
              <a:latin typeface="Pyidaungsu" pitchFamily="34" charset="0"/>
              <a:cs typeface="Pyidaungsu" pitchFamily="34" charset="0"/>
            </a:endParaRPr>
          </a:p>
          <a:p>
            <a:r>
              <a:rPr kumimoji="1" lang="ja-JP" altLang="en-US" dirty="0"/>
              <a:t>
</a:t>
            </a:r>
          </a:p>
        </p:txBody>
      </p:sp>
      <p:sp>
        <p:nvSpPr>
          <p:cNvPr id="8" name="テキスト ボックス 7">
            <a:extLst>
              <a:ext uri="{FF2B5EF4-FFF2-40B4-BE49-F238E27FC236}">
                <a16:creationId xmlns:a16="http://schemas.microsoft.com/office/drawing/2014/main" id="{587DBB1C-AABC-F340-B051-6D856203623E}"/>
              </a:ext>
            </a:extLst>
          </p:cNvPr>
          <p:cNvSpPr txBox="1"/>
          <p:nvPr/>
        </p:nvSpPr>
        <p:spPr>
          <a:xfrm>
            <a:off x="5357248" y="28144"/>
            <a:ext cx="902811" cy="307777"/>
          </a:xfrm>
          <a:prstGeom prst="rect">
            <a:avLst/>
          </a:prstGeom>
          <a:noFill/>
        </p:spPr>
        <p:txBody>
          <a:bodyPr wrap="none" rtlCol="0">
            <a:spAutoFit/>
          </a:bodyPr>
          <a:lstStyle/>
          <a:p>
            <a:r>
              <a:rPr kumimoji="1" lang="ja-JP" altLang="en-US" sz="1400">
                <a:solidFill>
                  <a:schemeClr val="bg1">
                    <a:lumMod val="50000"/>
                  </a:schemeClr>
                </a:solidFill>
              </a:rPr>
              <a:t>日本語版</a:t>
            </a:r>
          </a:p>
        </p:txBody>
      </p:sp>
      <p:pic>
        <p:nvPicPr>
          <p:cNvPr id="9" name="図 8">
            <a:extLst>
              <a:ext uri="{FF2B5EF4-FFF2-40B4-BE49-F238E27FC236}">
                <a16:creationId xmlns:a16="http://schemas.microsoft.com/office/drawing/2014/main" id="{CF43D94B-757A-5F4A-8C29-C65A946321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8492" y="8078524"/>
            <a:ext cx="2619375" cy="1362075"/>
          </a:xfrm>
          <a:prstGeom prst="rect">
            <a:avLst/>
          </a:prstGeom>
        </p:spPr>
      </p:pic>
      <p:sp>
        <p:nvSpPr>
          <p:cNvPr id="10" name="雲形吹き出し 9">
            <a:extLst>
              <a:ext uri="{FF2B5EF4-FFF2-40B4-BE49-F238E27FC236}">
                <a16:creationId xmlns:a16="http://schemas.microsoft.com/office/drawing/2014/main" id="{59639EBA-A53C-7945-8032-E5BD6CEB1641}"/>
              </a:ext>
            </a:extLst>
          </p:cNvPr>
          <p:cNvSpPr/>
          <p:nvPr/>
        </p:nvSpPr>
        <p:spPr>
          <a:xfrm>
            <a:off x="106388" y="8042548"/>
            <a:ext cx="3748492" cy="1566483"/>
          </a:xfrm>
          <a:prstGeom prst="cloudCallout">
            <a:avLst>
              <a:gd name="adj1" fmla="val 56405"/>
              <a:gd name="adj2" fmla="val 10874"/>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ja-JP" sz="1100" dirty="0">
                <a:solidFill>
                  <a:schemeClr val="tx1"/>
                </a:solidFill>
                <a:latin typeface="HG丸ｺﾞｼｯｸM-PRO"/>
                <a:ea typeface="HG丸ｺﾞｼｯｸM-PRO"/>
                <a:cs typeface="HG丸ｺﾞｼｯｸM-PRO"/>
              </a:rPr>
              <a:t>歯周病が</a:t>
            </a:r>
            <a:r>
              <a:rPr lang="ja-JP" altLang="en-US" sz="1100" dirty="0">
                <a:solidFill>
                  <a:schemeClr val="tx1"/>
                </a:solidFill>
                <a:latin typeface="HG丸ｺﾞｼｯｸM-PRO"/>
                <a:ea typeface="HG丸ｺﾞｼｯｸM-PRO"/>
                <a:cs typeface="HG丸ｺﾞｼｯｸM-PRO"/>
              </a:rPr>
              <a:t>治ると、</a:t>
            </a:r>
            <a:r>
              <a:rPr lang="ja-JP" altLang="ja-JP" sz="1100" dirty="0">
                <a:solidFill>
                  <a:schemeClr val="tx1"/>
                </a:solidFill>
                <a:latin typeface="HG丸ｺﾞｼｯｸM-PRO"/>
                <a:ea typeface="HG丸ｺﾞｼｯｸM-PRO"/>
                <a:cs typeface="HG丸ｺﾞｼｯｸM-PRO"/>
              </a:rPr>
              <a:t>血糖</a:t>
            </a:r>
            <a:r>
              <a:rPr lang="ja-JP" altLang="en-US" sz="1100" dirty="0">
                <a:solidFill>
                  <a:schemeClr val="tx1"/>
                </a:solidFill>
                <a:latin typeface="HG丸ｺﾞｼｯｸM-PRO"/>
                <a:ea typeface="HG丸ｺﾞｼｯｸM-PRO"/>
                <a:cs typeface="HG丸ｺﾞｼｯｸM-PRO"/>
              </a:rPr>
              <a:t>値が</a:t>
            </a:r>
            <a:r>
              <a:rPr lang="ja-JP" altLang="ja-JP" sz="1100" dirty="0">
                <a:solidFill>
                  <a:schemeClr val="tx1"/>
                </a:solidFill>
                <a:latin typeface="HG丸ｺﾞｼｯｸM-PRO"/>
                <a:ea typeface="HG丸ｺﾞｼｯｸM-PRO"/>
                <a:cs typeface="HG丸ｺﾞｼｯｸM-PRO"/>
              </a:rPr>
              <a:t>良くな</a:t>
            </a:r>
            <a:r>
              <a:rPr lang="ja-JP" altLang="en-US" sz="1100" dirty="0">
                <a:solidFill>
                  <a:schemeClr val="tx1"/>
                </a:solidFill>
                <a:latin typeface="HG丸ｺﾞｼｯｸM-PRO"/>
                <a:ea typeface="HG丸ｺﾞｼｯｸM-PRO"/>
                <a:cs typeface="HG丸ｺﾞｼｯｸM-PRO"/>
              </a:rPr>
              <a:t>る</a:t>
            </a:r>
            <a:endParaRPr lang="en-US" altLang="ja-JP" sz="1100" dirty="0">
              <a:solidFill>
                <a:schemeClr val="tx1"/>
              </a:solidFill>
              <a:latin typeface="HG丸ｺﾞｼｯｸM-PRO"/>
              <a:ea typeface="HG丸ｺﾞｼｯｸM-PRO"/>
              <a:cs typeface="HG丸ｺﾞｼｯｸM-PRO"/>
            </a:endParaRPr>
          </a:p>
          <a:p>
            <a:pPr algn="ctr">
              <a:lnSpc>
                <a:spcPts val="1800"/>
              </a:lnSpc>
            </a:pPr>
            <a:r>
              <a:rPr lang="ja-JP" altLang="ja-JP" sz="1100" dirty="0">
                <a:solidFill>
                  <a:schemeClr val="tx1"/>
                </a:solidFill>
                <a:latin typeface="HG丸ｺﾞｼｯｸM-PRO"/>
                <a:ea typeface="HG丸ｺﾞｼｯｸM-PRO"/>
                <a:cs typeface="HG丸ｺﾞｼｯｸM-PRO"/>
              </a:rPr>
              <a:t>という報告もあります</a:t>
            </a:r>
            <a:r>
              <a:rPr lang="ja-JP" altLang="en-US" sz="1100" dirty="0">
                <a:solidFill>
                  <a:schemeClr val="tx1"/>
                </a:solidFill>
                <a:latin typeface="HG丸ｺﾞｼｯｸM-PRO"/>
                <a:ea typeface="HG丸ｺﾞｼｯｸM-PRO"/>
                <a:cs typeface="HG丸ｺﾞｼｯｸM-PRO"/>
              </a:rPr>
              <a:t>！</a:t>
            </a:r>
            <a:endParaRPr lang="en-US" altLang="ja-JP" sz="1100" dirty="0">
              <a:solidFill>
                <a:schemeClr val="tx1"/>
              </a:solidFill>
              <a:latin typeface="HG丸ｺﾞｼｯｸM-PRO"/>
              <a:ea typeface="HG丸ｺﾞｼｯｸM-PRO"/>
              <a:cs typeface="HG丸ｺﾞｼｯｸM-PRO"/>
            </a:endParaRPr>
          </a:p>
          <a:p>
            <a:pPr algn="ctr">
              <a:lnSpc>
                <a:spcPts val="1500"/>
              </a:lnSpc>
            </a:pPr>
            <a:r>
              <a:rPr lang="my-MM" altLang="ja-JP" sz="900" dirty="0">
                <a:latin typeface="Pyidaungsu" pitchFamily="34" charset="0"/>
                <a:cs typeface="Pyidaungsu" pitchFamily="34" charset="0"/>
              </a:rPr>
              <a:t>ရေစီးကမ်းပြိုရောဂါပျောက်ကင်းလျှင်</a:t>
            </a:r>
            <a:endParaRPr lang="ja-JP" altLang="ja-JP" sz="900" dirty="0">
              <a:latin typeface="Pyidaungsu" pitchFamily="34" charset="0"/>
              <a:cs typeface="Pyidaungsu" pitchFamily="34" charset="0"/>
            </a:endParaRPr>
          </a:p>
          <a:p>
            <a:pPr algn="ctr">
              <a:lnSpc>
                <a:spcPts val="1500"/>
              </a:lnSpc>
            </a:pPr>
            <a:r>
              <a:rPr lang="my-MM" altLang="ja-JP" sz="900" dirty="0">
                <a:latin typeface="Pyidaungsu" pitchFamily="34" charset="0"/>
                <a:cs typeface="Pyidaungsu" pitchFamily="34" charset="0"/>
              </a:rPr>
              <a:t>သွေးတွင်းသကြားဓာတ်ပါဝင်ကိန်းကောင်းလာမည်</a:t>
            </a:r>
            <a:endParaRPr lang="ja-JP" altLang="ja-JP" sz="900" dirty="0">
              <a:latin typeface="Pyidaungsu" pitchFamily="34" charset="0"/>
              <a:cs typeface="Pyidaungsu" pitchFamily="34" charset="0"/>
            </a:endParaRPr>
          </a:p>
          <a:p>
            <a:pPr algn="ctr">
              <a:lnSpc>
                <a:spcPts val="1500"/>
              </a:lnSpc>
            </a:pPr>
            <a:r>
              <a:rPr lang="my-MM" altLang="ja-JP" sz="900" dirty="0">
                <a:latin typeface="Pyidaungsu" pitchFamily="34" charset="0"/>
                <a:cs typeface="Pyidaungsu" pitchFamily="34" charset="0"/>
              </a:rPr>
              <a:t>ဆိုသည့် အစီရင်ခံစာများလည်းရှိသည်</a:t>
            </a:r>
            <a:r>
              <a:rPr lang="en-US" altLang="ja-JP" sz="900" dirty="0">
                <a:latin typeface="Pyidaungsu" pitchFamily="34" charset="0"/>
                <a:cs typeface="Pyidaungsu" pitchFamily="34" charset="0"/>
              </a:rPr>
              <a:t>!</a:t>
            </a:r>
            <a:endParaRPr lang="en-US" altLang="ja-JP" sz="1600" dirty="0">
              <a:solidFill>
                <a:schemeClr val="tx1"/>
              </a:solidFill>
              <a:latin typeface="HG丸ｺﾞｼｯｸM-PRO"/>
              <a:ea typeface="HG丸ｺﾞｼｯｸM-PRO"/>
              <a:cs typeface="HG丸ｺﾞｼｯｸM-PRO"/>
            </a:endParaRPr>
          </a:p>
        </p:txBody>
      </p:sp>
    </p:spTree>
    <p:extLst>
      <p:ext uri="{BB962C8B-B14F-4D97-AF65-F5344CB8AC3E}">
        <p14:creationId xmlns:p14="http://schemas.microsoft.com/office/powerpoint/2010/main" val="1676327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342900" y="285120"/>
            <a:ext cx="6172200" cy="8617579"/>
          </a:xfrm>
        </p:spPr>
        <p:txBody>
          <a:bodyPr vert="horz">
            <a:noAutofit/>
          </a:bodyPr>
          <a:lstStyle/>
          <a:p>
            <a:pPr marL="0" indent="0">
              <a:buNone/>
            </a:pPr>
            <a:r>
              <a:rPr lang="ja-JP" altLang="ja-JP" sz="1600" b="1" dirty="0">
                <a:solidFill>
                  <a:srgbClr val="4F81BD"/>
                </a:solidFill>
                <a:latin typeface="HG丸ｺﾞｼｯｸM-PRO"/>
                <a:ea typeface="HG丸ｺﾞｼｯｸM-PRO"/>
                <a:cs typeface="HG丸ｺﾞｼｯｸM-PRO"/>
              </a:rPr>
              <a:t>歯磨き</a:t>
            </a:r>
            <a:r>
              <a:rPr lang="ja-JP" altLang="en-US" sz="1600" b="1" dirty="0">
                <a:solidFill>
                  <a:srgbClr val="4F81BD"/>
                </a:solidFill>
                <a:latin typeface="HG丸ｺﾞｼｯｸM-PRO"/>
                <a:ea typeface="HG丸ｺﾞｼｯｸM-PRO"/>
                <a:cs typeface="HG丸ｺﾞｼｯｸM-PRO"/>
              </a:rPr>
              <a:t>が大切です</a:t>
            </a:r>
            <a:endParaRPr lang="en-GB" altLang="ja-JP" sz="1600" b="1" dirty="0">
              <a:solidFill>
                <a:srgbClr val="4F81BD"/>
              </a:solidFill>
              <a:latin typeface="HG丸ｺﾞｼｯｸM-PRO"/>
              <a:ea typeface="HG丸ｺﾞｼｯｸM-PRO"/>
              <a:cs typeface="HG丸ｺﾞｼｯｸM-PRO"/>
            </a:endParaRPr>
          </a:p>
          <a:p>
            <a:pPr marL="0" indent="0">
              <a:lnSpc>
                <a:spcPts val="2500"/>
              </a:lnSpc>
              <a:buNone/>
            </a:pPr>
            <a:r>
              <a:rPr lang="my-MM" altLang="ja-JP" sz="1600" b="1" dirty="0">
                <a:solidFill>
                  <a:srgbClr val="4F81BD"/>
                </a:solidFill>
                <a:latin typeface="Pyidaungsu" pitchFamily="34" charset="0"/>
                <a:cs typeface="Pyidaungsu" pitchFamily="34" charset="0"/>
              </a:rPr>
              <a:t>သွားတိုက်ခြင်းသည်အရေးကြီးသည်</a:t>
            </a:r>
            <a:endParaRPr lang="ja-JP" altLang="ja-JP" sz="2400" dirty="0"/>
          </a:p>
          <a:p>
            <a:r>
              <a:rPr lang="ja-JP" altLang="ja-JP" sz="1400" dirty="0">
                <a:latin typeface="HG丸ｺﾞｼｯｸM-PRO"/>
                <a:ea typeface="HG丸ｺﾞｼｯｸM-PRO"/>
                <a:cs typeface="HG丸ｺﾞｼｯｸM-PRO"/>
              </a:rPr>
              <a:t>歯磨き粉</a:t>
            </a:r>
            <a:r>
              <a:rPr lang="ja-JP" altLang="en-US" sz="1400" dirty="0">
                <a:latin typeface="HG丸ｺﾞｼｯｸM-PRO"/>
                <a:ea typeface="HG丸ｺﾞｼｯｸM-PRO"/>
                <a:cs typeface="HG丸ｺﾞｼｯｸM-PRO"/>
              </a:rPr>
              <a:t>は</a:t>
            </a:r>
            <a:r>
              <a:rPr lang="ja-JP" altLang="ja-JP" sz="1400" dirty="0">
                <a:latin typeface="HG丸ｺﾞｼｯｸM-PRO"/>
                <a:ea typeface="HG丸ｺﾞｼｯｸM-PRO"/>
                <a:cs typeface="HG丸ｺﾞｼｯｸM-PRO"/>
              </a:rPr>
              <a:t>歯周病</a:t>
            </a:r>
            <a:r>
              <a:rPr lang="ja-JP" altLang="en-US" sz="1400" dirty="0">
                <a:latin typeface="HG丸ｺﾞｼｯｸM-PRO"/>
                <a:ea typeface="HG丸ｺﾞｼｯｸM-PRO"/>
                <a:cs typeface="HG丸ｺﾞｼｯｸM-PRO"/>
              </a:rPr>
              <a:t>の</a:t>
            </a:r>
            <a:r>
              <a:rPr lang="ja-JP" altLang="ja-JP" sz="1400" dirty="0">
                <a:latin typeface="HG丸ｺﾞｼｯｸM-PRO"/>
                <a:ea typeface="HG丸ｺﾞｼｯｸM-PRO"/>
                <a:cs typeface="HG丸ｺﾞｼｯｸM-PRO"/>
              </a:rPr>
              <a:t>予防</a:t>
            </a:r>
            <a:r>
              <a:rPr lang="ja-JP" altLang="en-US" sz="1400" dirty="0">
                <a:latin typeface="HG丸ｺﾞｼｯｸM-PRO"/>
                <a:ea typeface="HG丸ｺﾞｼｯｸM-PRO"/>
                <a:cs typeface="HG丸ｺﾞｼｯｸM-PRO"/>
              </a:rPr>
              <a:t>はできませんが、</a:t>
            </a:r>
            <a:r>
              <a:rPr lang="ja-JP" altLang="ja-JP" sz="1400" dirty="0">
                <a:latin typeface="HG丸ｺﾞｼｯｸM-PRO"/>
                <a:ea typeface="HG丸ｺﾞｼｯｸM-PRO"/>
                <a:cs typeface="HG丸ｺﾞｼｯｸM-PRO"/>
              </a:rPr>
              <a:t>口</a:t>
            </a:r>
            <a:r>
              <a:rPr lang="ja-JP" altLang="en-US" sz="1400" dirty="0">
                <a:latin typeface="HG丸ｺﾞｼｯｸM-PRO"/>
                <a:ea typeface="HG丸ｺﾞｼｯｸM-PRO"/>
                <a:cs typeface="HG丸ｺﾞｼｯｸM-PRO"/>
              </a:rPr>
              <a:t>の</a:t>
            </a:r>
            <a:r>
              <a:rPr lang="ja-JP" altLang="ja-JP" sz="1400" dirty="0">
                <a:latin typeface="HG丸ｺﾞｼｯｸM-PRO"/>
                <a:ea typeface="HG丸ｺﾞｼｯｸM-PRO"/>
                <a:cs typeface="HG丸ｺﾞｼｯｸM-PRO"/>
              </a:rPr>
              <a:t>臭</a:t>
            </a:r>
            <a:r>
              <a:rPr lang="ja-JP" altLang="en-US" sz="1400" dirty="0">
                <a:latin typeface="HG丸ｺﾞｼｯｸM-PRO"/>
                <a:ea typeface="HG丸ｺﾞｼｯｸM-PRO"/>
                <a:cs typeface="HG丸ｺﾞｼｯｸM-PRO"/>
              </a:rPr>
              <a:t>いを少なくし、歯を白くします。</a:t>
            </a:r>
            <a:r>
              <a:rPr lang="ja-JP" altLang="ja-JP" sz="1400" dirty="0">
                <a:latin typeface="HG丸ｺﾞｼｯｸM-PRO"/>
                <a:ea typeface="HG丸ｺﾞｼｯｸM-PRO"/>
                <a:cs typeface="HG丸ｺﾞｼｯｸM-PRO"/>
              </a:rPr>
              <a:t>使い過ぎ</a:t>
            </a:r>
            <a:r>
              <a:rPr lang="ja-JP" altLang="en-US" sz="1400" dirty="0">
                <a:latin typeface="HG丸ｺﾞｼｯｸM-PRO"/>
                <a:ea typeface="HG丸ｺﾞｼｯｸM-PRO"/>
                <a:cs typeface="HG丸ｺﾞｼｯｸM-PRO"/>
              </a:rPr>
              <a:t>ると</a:t>
            </a:r>
            <a:r>
              <a:rPr lang="ja-JP" altLang="ja-JP" sz="1400" dirty="0">
                <a:latin typeface="HG丸ｺﾞｼｯｸM-PRO"/>
                <a:ea typeface="HG丸ｺﾞｼｯｸM-PRO"/>
                <a:cs typeface="HG丸ｺﾞｼｯｸM-PRO"/>
              </a:rPr>
              <a:t>歯の</a:t>
            </a:r>
            <a:r>
              <a:rPr lang="ja-JP" altLang="en-US" sz="1400" dirty="0">
                <a:latin typeface="HG丸ｺﾞｼｯｸM-PRO"/>
                <a:ea typeface="HG丸ｺﾞｼｯｸM-PRO"/>
                <a:cs typeface="HG丸ｺﾞｼｯｸM-PRO"/>
              </a:rPr>
              <a:t>表面</a:t>
            </a:r>
            <a:r>
              <a:rPr lang="ja-JP" altLang="ja-JP" sz="1400" dirty="0">
                <a:latin typeface="HG丸ｺﾞｼｯｸM-PRO"/>
                <a:ea typeface="HG丸ｺﾞｼｯｸM-PRO"/>
                <a:cs typeface="HG丸ｺﾞｼｯｸM-PRO"/>
              </a:rPr>
              <a:t>を傷つけ</a:t>
            </a:r>
            <a:r>
              <a:rPr lang="ja-JP" altLang="en-US" sz="1400" dirty="0">
                <a:latin typeface="HG丸ｺﾞｼｯｸM-PRO"/>
                <a:ea typeface="HG丸ｺﾞｼｯｸM-PRO"/>
                <a:cs typeface="HG丸ｺﾞｼｯｸM-PRO"/>
              </a:rPr>
              <a:t>ます。</a:t>
            </a:r>
            <a:endParaRPr lang="en-GB" altLang="ja-JP" sz="1400" dirty="0">
              <a:latin typeface="HG丸ｺﾞｼｯｸM-PRO"/>
              <a:ea typeface="HG丸ｺﾞｼｯｸM-PRO"/>
              <a:cs typeface="HG丸ｺﾞｼｯｸM-PRO"/>
            </a:endParaRPr>
          </a:p>
          <a:p>
            <a:pPr>
              <a:lnSpc>
                <a:spcPts val="2300"/>
              </a:lnSpc>
            </a:pPr>
            <a:r>
              <a:rPr lang="my-MM" altLang="ja-JP" sz="1200" dirty="0">
                <a:latin typeface="Pyidaungsu" pitchFamily="34" charset="0"/>
                <a:cs typeface="Pyidaungsu" pitchFamily="34" charset="0"/>
              </a:rPr>
              <a:t>သွားတိုက်ဆေးသည်ရေစီးကမ်းပြိုရောဂါကိုကြိုတင်ကာကွယ်ခြင်းမပြုနိုင်သော်လည်း ခံတွင်းနံ့ကိုနည်းအောင်လုပ်ပေးပြီး သွားကိုဖြူစေသည်။ အသုံးလွန်သွားလျှင် သွား၏မျက်နှာပြင်အား ဒဏ်ရာရစေသည်။</a:t>
            </a:r>
            <a:endParaRPr lang="ja-JP" altLang="ja-JP" sz="1200" dirty="0">
              <a:latin typeface="Pyidaungsu" pitchFamily="34" charset="0"/>
              <a:cs typeface="Pyidaungsu" pitchFamily="34" charset="0"/>
            </a:endParaRPr>
          </a:p>
          <a:p>
            <a:r>
              <a:rPr lang="ja-JP" altLang="en-US" sz="1400" dirty="0">
                <a:latin typeface="HG丸ｺﾞｼｯｸM-PRO"/>
                <a:ea typeface="HG丸ｺﾞｼｯｸM-PRO"/>
                <a:cs typeface="HG丸ｺﾞｼｯｸM-PRO"/>
              </a:rPr>
              <a:t>歯磨き粉を使うとさっぱりしてよく磨けたと勘違いすることがありますが、ブラッシングが一番大切です</a:t>
            </a:r>
            <a:r>
              <a:rPr lang="ja-JP" altLang="ja-JP" sz="1400" dirty="0">
                <a:latin typeface="HG丸ｺﾞｼｯｸM-PRO"/>
                <a:ea typeface="HG丸ｺﾞｼｯｸM-PRO"/>
                <a:cs typeface="HG丸ｺﾞｼｯｸM-PRO"/>
              </a:rPr>
              <a:t>。</a:t>
            </a:r>
            <a:endParaRPr lang="en-GB" altLang="ja-JP" sz="1400" dirty="0">
              <a:latin typeface="HG丸ｺﾞｼｯｸM-PRO"/>
              <a:ea typeface="HG丸ｺﾞｼｯｸM-PRO"/>
              <a:cs typeface="HG丸ｺﾞｼｯｸM-PRO"/>
            </a:endParaRPr>
          </a:p>
          <a:p>
            <a:pPr>
              <a:lnSpc>
                <a:spcPts val="2300"/>
              </a:lnSpc>
            </a:pPr>
            <a:r>
              <a:rPr lang="my-MM" altLang="ja-JP" sz="1200" dirty="0">
                <a:latin typeface="Pyidaungsu" pitchFamily="34" charset="0"/>
                <a:cs typeface="Pyidaungsu" pitchFamily="34" charset="0"/>
              </a:rPr>
              <a:t>သွားတိုက်ဆေးသုံးလျှင်ခံတွင်းထဲရှင်းသန့်သွားသောကြောင့်သေချာတိုက်နိုင်ခဲ့သည်ဟု အထင်မှားခြင်းများရှိသော်လည်း ပွတ်တိုက်ရန်မှာအရေးအကြီးဆုံးဖြစ်သည်။</a:t>
            </a:r>
            <a:endParaRPr lang="ja-JP" altLang="ja-JP" sz="1200" dirty="0">
              <a:latin typeface="Pyidaungsu" pitchFamily="34" charset="0"/>
              <a:cs typeface="Pyidaungsu" pitchFamily="34" charset="0"/>
            </a:endParaRPr>
          </a:p>
          <a:p>
            <a:r>
              <a:rPr lang="ja-JP" altLang="ja-JP" sz="1400" dirty="0">
                <a:latin typeface="HG丸ｺﾞｼｯｸM-PRO"/>
                <a:ea typeface="HG丸ｺﾞｼｯｸM-PRO"/>
                <a:cs typeface="HG丸ｺﾞｼｯｸM-PRO"/>
              </a:rPr>
              <a:t>歯間ブラシ、デンタルフロス</a:t>
            </a:r>
            <a:r>
              <a:rPr lang="ja-JP" altLang="en-US" sz="1400" dirty="0">
                <a:latin typeface="HG丸ｺﾞｼｯｸM-PRO"/>
                <a:ea typeface="HG丸ｺﾞｼｯｸM-PRO"/>
                <a:cs typeface="HG丸ｺﾞｼｯｸM-PRO"/>
              </a:rPr>
              <a:t>で</a:t>
            </a:r>
            <a:r>
              <a:rPr lang="ja-JP" altLang="ja-JP" sz="1400" dirty="0">
                <a:latin typeface="HG丸ｺﾞｼｯｸM-PRO"/>
                <a:ea typeface="HG丸ｺﾞｼｯｸM-PRO"/>
                <a:cs typeface="HG丸ｺﾞｼｯｸM-PRO"/>
              </a:rPr>
              <a:t>歯と歯の間を</a:t>
            </a:r>
            <a:r>
              <a:rPr lang="ja-JP" altLang="en-US" sz="1400" dirty="0">
                <a:latin typeface="HG丸ｺﾞｼｯｸM-PRO"/>
                <a:ea typeface="HG丸ｺﾞｼｯｸM-PRO"/>
                <a:cs typeface="HG丸ｺﾞｼｯｸM-PRO"/>
              </a:rPr>
              <a:t>きれいにしましょう</a:t>
            </a:r>
            <a:r>
              <a:rPr lang="ja-JP" altLang="ja-JP" sz="1400" dirty="0">
                <a:latin typeface="HG丸ｺﾞｼｯｸM-PRO"/>
                <a:ea typeface="HG丸ｺﾞｼｯｸM-PRO"/>
                <a:cs typeface="HG丸ｺﾞｼｯｸM-PRO"/>
              </a:rPr>
              <a:t>。</a:t>
            </a:r>
            <a:endParaRPr lang="en-GB" altLang="ja-JP" sz="1400" dirty="0">
              <a:latin typeface="HG丸ｺﾞｼｯｸM-PRO"/>
              <a:ea typeface="HG丸ｺﾞｼｯｸM-PRO"/>
              <a:cs typeface="HG丸ｺﾞｼｯｸM-PRO"/>
            </a:endParaRPr>
          </a:p>
          <a:p>
            <a:pPr>
              <a:lnSpc>
                <a:spcPts val="2300"/>
              </a:lnSpc>
            </a:pPr>
            <a:r>
              <a:rPr lang="my-MM" altLang="ja-JP" sz="1200" dirty="0">
                <a:latin typeface="Pyidaungsu" pitchFamily="34" charset="0"/>
                <a:cs typeface="Pyidaungsu" pitchFamily="34" charset="0"/>
              </a:rPr>
              <a:t>သွားကြားတိုက်တံ၊ သွားကြားပွတ်ကြိုးဖြင့်သွားတစ်ခုနှင့်တစ်ခုအကြားကိုသန့်ရှင်းအောင်လုပ်ပါ။</a:t>
            </a:r>
            <a:endParaRPr lang="ja-JP" altLang="ja-JP" sz="1200" dirty="0">
              <a:latin typeface="Pyidaungsu" pitchFamily="34" charset="0"/>
              <a:cs typeface="Pyidaungsu" pitchFamily="34" charset="0"/>
            </a:endParaRPr>
          </a:p>
          <a:p>
            <a:r>
              <a:rPr lang="ja-JP" altLang="ja-JP" sz="1400" dirty="0">
                <a:latin typeface="HG丸ｺﾞｼｯｸM-PRO"/>
                <a:ea typeface="HG丸ｺﾞｼｯｸM-PRO"/>
                <a:cs typeface="HG丸ｺﾞｼｯｸM-PRO"/>
              </a:rPr>
              <a:t>毎食後</a:t>
            </a:r>
            <a:r>
              <a:rPr lang="ja-JP" altLang="en-US" sz="1400" dirty="0">
                <a:latin typeface="HG丸ｺﾞｼｯｸM-PRO"/>
                <a:ea typeface="HG丸ｺﾞｼｯｸM-PRO"/>
                <a:cs typeface="HG丸ｺﾞｼｯｸM-PRO"/>
              </a:rPr>
              <a:t>に</a:t>
            </a:r>
            <a:r>
              <a:rPr lang="ja-JP" altLang="ja-JP" sz="1400" dirty="0">
                <a:latin typeface="HG丸ｺﾞｼｯｸM-PRO"/>
                <a:ea typeface="HG丸ｺﾞｼｯｸM-PRO"/>
                <a:cs typeface="HG丸ｺﾞｼｯｸM-PRO"/>
              </a:rPr>
              <a:t>歯磨き</a:t>
            </a:r>
            <a:r>
              <a:rPr lang="ja-JP" altLang="en-US" sz="1400" dirty="0">
                <a:latin typeface="HG丸ｺﾞｼｯｸM-PRO"/>
                <a:ea typeface="HG丸ｺﾞｼｯｸM-PRO"/>
                <a:cs typeface="HG丸ｺﾞｼｯｸM-PRO"/>
              </a:rPr>
              <a:t>をしましょう。</a:t>
            </a:r>
            <a:r>
              <a:rPr lang="ja-JP" altLang="ja-JP" sz="1400" dirty="0">
                <a:latin typeface="HG丸ｺﾞｼｯｸM-PRO"/>
                <a:ea typeface="HG丸ｺﾞｼｯｸM-PRO"/>
                <a:cs typeface="HG丸ｺﾞｼｯｸM-PRO"/>
              </a:rPr>
              <a:t>難しい場合は一日１回</a:t>
            </a:r>
            <a:r>
              <a:rPr lang="ja-JP" altLang="en-US" sz="1400" dirty="0">
                <a:latin typeface="HG丸ｺﾞｼｯｸM-PRO"/>
                <a:ea typeface="HG丸ｺﾞｼｯｸM-PRO"/>
                <a:cs typeface="HG丸ｺﾞｼｯｸM-PRO"/>
              </a:rPr>
              <a:t>寝る前</a:t>
            </a:r>
            <a:r>
              <a:rPr lang="ja-JP" altLang="ja-JP" sz="1400" dirty="0">
                <a:latin typeface="HG丸ｺﾞｼｯｸM-PRO"/>
                <a:ea typeface="HG丸ｺﾞｼｯｸM-PRO"/>
                <a:cs typeface="HG丸ｺﾞｼｯｸM-PRO"/>
              </a:rPr>
              <a:t>にしっかり磨きましょう。</a:t>
            </a:r>
            <a:endParaRPr lang="en-GB" altLang="ja-JP" sz="1400" dirty="0">
              <a:latin typeface="HG丸ｺﾞｼｯｸM-PRO"/>
              <a:ea typeface="HG丸ｺﾞｼｯｸM-PRO"/>
              <a:cs typeface="HG丸ｺﾞｼｯｸM-PRO"/>
            </a:endParaRPr>
          </a:p>
          <a:p>
            <a:pPr>
              <a:lnSpc>
                <a:spcPts val="2300"/>
              </a:lnSpc>
            </a:pPr>
            <a:r>
              <a:rPr lang="my-MM" altLang="ja-JP" sz="1200" dirty="0">
                <a:latin typeface="Pyidaungsu" pitchFamily="34" charset="0"/>
                <a:cs typeface="Pyidaungsu" pitchFamily="34" charset="0"/>
              </a:rPr>
              <a:t>အစားစားပြီးတိုင်းသွားတိုက်ပါ။ အခက်အခဲရှိပါက တစ်နေ့တစ်ကြိမ်အိပ်ယာမဝင်ခင် သေသေချာချာသွားတိုက်ပါ။</a:t>
            </a:r>
            <a:endParaRPr lang="ja-JP" altLang="ja-JP" sz="1200" dirty="0">
              <a:latin typeface="Pyidaungsu" pitchFamily="34" charset="0"/>
              <a:cs typeface="Pyidaungsu" pitchFamily="34" charset="0"/>
            </a:endParaRPr>
          </a:p>
          <a:p>
            <a:r>
              <a:rPr lang="ja-JP" altLang="ja-JP" sz="1400" dirty="0">
                <a:latin typeface="HG丸ｺﾞｼｯｸM-PRO"/>
                <a:ea typeface="HG丸ｺﾞｼｯｸM-PRO"/>
                <a:cs typeface="HG丸ｺﾞｼｯｸM-PRO"/>
              </a:rPr>
              <a:t>入れ歯も</a:t>
            </a:r>
            <a:r>
              <a:rPr lang="ja-JP" altLang="en-US" sz="1400" dirty="0">
                <a:latin typeface="HG丸ｺﾞｼｯｸM-PRO"/>
                <a:ea typeface="HG丸ｺﾞｼｯｸM-PRO"/>
                <a:cs typeface="HG丸ｺﾞｼｯｸM-PRO"/>
              </a:rPr>
              <a:t>、夜寝る前に</a:t>
            </a:r>
            <a:r>
              <a:rPr lang="ja-JP" altLang="ja-JP" sz="1400" dirty="0">
                <a:latin typeface="HG丸ｺﾞｼｯｸM-PRO"/>
                <a:ea typeface="HG丸ｺﾞｼｯｸM-PRO"/>
                <a:cs typeface="HG丸ｺﾞｼｯｸM-PRO"/>
              </a:rPr>
              <a:t>歯と同じように歯ブラシでしっかり磨きます。</a:t>
            </a:r>
            <a:endParaRPr lang="en-US" altLang="ja-JP" sz="1400" dirty="0">
              <a:latin typeface="HG丸ｺﾞｼｯｸM-PRO"/>
              <a:ea typeface="HG丸ｺﾞｼｯｸM-PRO"/>
              <a:cs typeface="HG丸ｺﾞｼｯｸM-PRO"/>
            </a:endParaRPr>
          </a:p>
          <a:p>
            <a:pPr>
              <a:lnSpc>
                <a:spcPts val="2300"/>
              </a:lnSpc>
            </a:pPr>
            <a:r>
              <a:rPr lang="my-MM" altLang="ja-JP" sz="1200" dirty="0">
                <a:latin typeface="Pyidaungsu" pitchFamily="34" charset="0"/>
                <a:cs typeface="Pyidaungsu" pitchFamily="34" charset="0"/>
              </a:rPr>
              <a:t>သွားအတုများလည်းပုံမှန်သွားများကဲ့သို့ ညအိပ်ယာမဝင်ခင်သွားပွတ်တံဖြင့်သေချာစွာတိုက်ပါ။</a:t>
            </a:r>
            <a:endParaRPr lang="en-GB" altLang="ja-JP" sz="1200" dirty="0">
              <a:latin typeface="Pyidaungsu" pitchFamily="34" charset="0"/>
              <a:cs typeface="Pyidaungsu" pitchFamily="34" charset="0"/>
            </a:endParaRPr>
          </a:p>
          <a:p>
            <a:pPr>
              <a:lnSpc>
                <a:spcPts val="2300"/>
              </a:lnSpc>
            </a:pPr>
            <a:endParaRPr lang="en-US" altLang="ja-JP" sz="1200" dirty="0">
              <a:latin typeface="Pyidaungsu" pitchFamily="34" charset="0"/>
              <a:ea typeface="HG丸ｺﾞｼｯｸM-PRO"/>
              <a:cs typeface="Pyidaungsu" pitchFamily="34" charset="0"/>
            </a:endParaRPr>
          </a:p>
          <a:p>
            <a:pPr marL="0" indent="0">
              <a:buNone/>
            </a:pPr>
            <a:r>
              <a:rPr lang="ja-JP" altLang="en-US" sz="1600" b="1" dirty="0">
                <a:solidFill>
                  <a:srgbClr val="4F81BD"/>
                </a:solidFill>
                <a:latin typeface="HG丸ｺﾞｼｯｸM-PRO"/>
                <a:ea typeface="HG丸ｺﾞｼｯｸM-PRO"/>
                <a:cs typeface="HG丸ｺﾞｼｯｸM-PRO"/>
              </a:rPr>
              <a:t>定期的に</a:t>
            </a:r>
            <a:r>
              <a:rPr lang="ja-JP" altLang="ja-JP" sz="1600" b="1" dirty="0">
                <a:solidFill>
                  <a:srgbClr val="4F81BD"/>
                </a:solidFill>
                <a:latin typeface="HG丸ｺﾞｼｯｸM-PRO"/>
                <a:ea typeface="HG丸ｺﾞｼｯｸM-PRO"/>
                <a:cs typeface="HG丸ｺﾞｼｯｸM-PRO"/>
              </a:rPr>
              <a:t>歯</a:t>
            </a:r>
            <a:r>
              <a:rPr lang="ja-JP" altLang="en-US" sz="1600" b="1" dirty="0">
                <a:solidFill>
                  <a:srgbClr val="4F81BD"/>
                </a:solidFill>
                <a:latin typeface="HG丸ｺﾞｼｯｸM-PRO"/>
                <a:ea typeface="HG丸ｺﾞｼｯｸM-PRO"/>
                <a:cs typeface="HG丸ｺﾞｼｯｸM-PRO"/>
              </a:rPr>
              <a:t>医者にかかりましょう</a:t>
            </a:r>
            <a:endParaRPr lang="en-GB" altLang="ja-JP" sz="1600" b="1" dirty="0">
              <a:solidFill>
                <a:srgbClr val="4F81BD"/>
              </a:solidFill>
              <a:latin typeface="HG丸ｺﾞｼｯｸM-PRO"/>
              <a:ea typeface="HG丸ｺﾞｼｯｸM-PRO"/>
              <a:cs typeface="HG丸ｺﾞｼｯｸM-PRO"/>
            </a:endParaRPr>
          </a:p>
          <a:p>
            <a:pPr marL="0" indent="0">
              <a:lnSpc>
                <a:spcPts val="2500"/>
              </a:lnSpc>
              <a:buNone/>
            </a:pPr>
            <a:r>
              <a:rPr lang="my-MM" altLang="ja-JP" sz="1600" b="1" dirty="0">
                <a:solidFill>
                  <a:srgbClr val="4F81BD"/>
                </a:solidFill>
                <a:latin typeface="Pyidaungsu" pitchFamily="34" charset="0"/>
                <a:cs typeface="Pyidaungsu" pitchFamily="34" charset="0"/>
              </a:rPr>
              <a:t>သွားဆရာဝန်ထံပုံမှန်ပြသပါ</a:t>
            </a:r>
            <a:endParaRPr lang="ja-JP" altLang="ja-JP" sz="1600" dirty="0">
              <a:solidFill>
                <a:srgbClr val="4F81BD"/>
              </a:solidFill>
              <a:latin typeface="Pyidaungsu" pitchFamily="34" charset="0"/>
              <a:cs typeface="Pyidaungsu" pitchFamily="34" charset="0"/>
            </a:endParaRPr>
          </a:p>
          <a:p>
            <a:r>
              <a:rPr lang="ja-JP" altLang="ja-JP" sz="1400" dirty="0">
                <a:latin typeface="HG丸ｺﾞｼｯｸM-PRO"/>
                <a:ea typeface="HG丸ｺﾞｼｯｸM-PRO"/>
                <a:cs typeface="HG丸ｺﾞｼｯｸM-PRO"/>
              </a:rPr>
              <a:t>歯周病は、歯</a:t>
            </a:r>
            <a:r>
              <a:rPr lang="ja-JP" altLang="en-US" sz="1400" dirty="0">
                <a:latin typeface="HG丸ｺﾞｼｯｸM-PRO"/>
                <a:ea typeface="HG丸ｺﾞｼｯｸM-PRO"/>
                <a:cs typeface="HG丸ｺﾞｼｯｸM-PRO"/>
              </a:rPr>
              <a:t>医者でみてもらいましょう。</a:t>
            </a:r>
            <a:endParaRPr lang="en-GB" altLang="ja-JP" sz="1400" dirty="0">
              <a:latin typeface="HG丸ｺﾞｼｯｸM-PRO"/>
              <a:ea typeface="HG丸ｺﾞｼｯｸM-PRO"/>
              <a:cs typeface="HG丸ｺﾞｼｯｸM-PRO"/>
            </a:endParaRPr>
          </a:p>
          <a:p>
            <a:pPr>
              <a:lnSpc>
                <a:spcPts val="2300"/>
              </a:lnSpc>
            </a:pPr>
            <a:r>
              <a:rPr lang="my-MM" altLang="ja-JP" sz="1200" dirty="0">
                <a:latin typeface="Pyidaungsu" pitchFamily="34" charset="0"/>
                <a:cs typeface="Pyidaungsu" pitchFamily="34" charset="0"/>
              </a:rPr>
              <a:t>ရေစီးကမ်းပြိုရောဂါအား သွားဆရာဝန်နှင့်ပြသပါ။</a:t>
            </a:r>
            <a:endParaRPr lang="ja-JP" altLang="ja-JP" sz="1200" dirty="0">
              <a:latin typeface="Pyidaungsu" pitchFamily="34" charset="0"/>
              <a:cs typeface="Pyidaungsu" pitchFamily="34" charset="0"/>
            </a:endParaRPr>
          </a:p>
          <a:p>
            <a:r>
              <a:rPr lang="ja-JP" altLang="ja-JP" sz="1400" dirty="0">
                <a:latin typeface="HG丸ｺﾞｼｯｸM-PRO"/>
                <a:ea typeface="HG丸ｺﾞｼｯｸM-PRO"/>
                <a:cs typeface="HG丸ｺﾞｼｯｸM-PRO"/>
              </a:rPr>
              <a:t>症状がなくても、年に３〜４回は</a:t>
            </a:r>
            <a:r>
              <a:rPr lang="ja-JP" altLang="en-US" sz="1400" dirty="0">
                <a:latin typeface="HG丸ｺﾞｼｯｸM-PRO"/>
                <a:ea typeface="HG丸ｺﾞｼｯｸM-PRO"/>
                <a:cs typeface="HG丸ｺﾞｼｯｸM-PRO"/>
              </a:rPr>
              <a:t>みてもらいます。</a:t>
            </a:r>
            <a:r>
              <a:rPr lang="ja-JP" altLang="ja-JP" sz="1400" dirty="0">
                <a:latin typeface="HG丸ｺﾞｼｯｸM-PRO"/>
                <a:ea typeface="HG丸ｺﾞｼｯｸM-PRO"/>
                <a:cs typeface="HG丸ｺﾞｼｯｸM-PRO"/>
              </a:rPr>
              <a:t>かかりつけの</a:t>
            </a:r>
            <a:r>
              <a:rPr lang="ja-JP" altLang="en-US" sz="1400" dirty="0">
                <a:latin typeface="HG丸ｺﾞｼｯｸM-PRO"/>
                <a:ea typeface="HG丸ｺﾞｼｯｸM-PRO"/>
                <a:cs typeface="HG丸ｺﾞｼｯｸM-PRO"/>
              </a:rPr>
              <a:t>歯医者に相談してください。</a:t>
            </a:r>
            <a:endParaRPr lang="en-GB" altLang="ja-JP" sz="1400" dirty="0">
              <a:latin typeface="HG丸ｺﾞｼｯｸM-PRO"/>
              <a:ea typeface="HG丸ｺﾞｼｯｸM-PRO"/>
              <a:cs typeface="HG丸ｺﾞｼｯｸM-PRO"/>
            </a:endParaRPr>
          </a:p>
          <a:p>
            <a:pPr>
              <a:lnSpc>
                <a:spcPts val="2300"/>
              </a:lnSpc>
            </a:pPr>
            <a:r>
              <a:rPr lang="my-MM" altLang="ja-JP" sz="1200" dirty="0">
                <a:latin typeface="Pyidaungsu" pitchFamily="34" charset="0"/>
                <a:cs typeface="Pyidaungsu" pitchFamily="34" charset="0"/>
              </a:rPr>
              <a:t>လက္ခဏာမရှိသော်လည်း တစ်နှစ်လျှင် ၃〜၄ကြိမ်ပြသပါ။ ပင်တိုင်ပြနေကျသွားဆရာဝန်ဖြင့်တိုင်ပင်ပါ။</a:t>
            </a:r>
            <a:endParaRPr lang="ja-JP" altLang="ja-JP" sz="1200" dirty="0">
              <a:latin typeface="Pyidaungsu" pitchFamily="34" charset="0"/>
              <a:cs typeface="Pyidaungsu" pitchFamily="34" charset="0"/>
            </a:endParaRPr>
          </a:p>
          <a:p>
            <a:r>
              <a:rPr lang="ja-JP" altLang="ja-JP" sz="1400" dirty="0">
                <a:latin typeface="HG丸ｺﾞｼｯｸM-PRO"/>
                <a:ea typeface="HG丸ｺﾞｼｯｸM-PRO"/>
                <a:cs typeface="HG丸ｺﾞｼｯｸM-PRO"/>
              </a:rPr>
              <a:t>歯磨きの方法をしっかり教えてもら</a:t>
            </a:r>
            <a:r>
              <a:rPr lang="ja-JP" altLang="en-US" sz="1400" dirty="0">
                <a:latin typeface="HG丸ｺﾞｼｯｸM-PRO"/>
                <a:ea typeface="HG丸ｺﾞｼｯｸM-PRO"/>
                <a:cs typeface="HG丸ｺﾞｼｯｸM-PRO"/>
              </a:rPr>
              <a:t>いましょう。</a:t>
            </a:r>
            <a:endParaRPr lang="en-GB" altLang="ja-JP" sz="1400" dirty="0">
              <a:latin typeface="HG丸ｺﾞｼｯｸM-PRO"/>
              <a:ea typeface="HG丸ｺﾞｼｯｸM-PRO"/>
              <a:cs typeface="HG丸ｺﾞｼｯｸM-PRO"/>
            </a:endParaRPr>
          </a:p>
          <a:p>
            <a:pPr>
              <a:lnSpc>
                <a:spcPts val="2300"/>
              </a:lnSpc>
            </a:pPr>
            <a:r>
              <a:rPr lang="my-MM" altLang="ja-JP" sz="1200" dirty="0">
                <a:latin typeface="Pyidaungsu" pitchFamily="34" charset="0"/>
                <a:cs typeface="Pyidaungsu" pitchFamily="34" charset="0"/>
              </a:rPr>
              <a:t>သွားတိုက်နည်းအားသေချာစွာသင်ယူပါ။</a:t>
            </a:r>
            <a:endParaRPr lang="ja-JP" altLang="ja-JP" sz="1200" dirty="0">
              <a:latin typeface="Pyidaungsu" pitchFamily="34" charset="0"/>
              <a:cs typeface="Pyidaungsu" pitchFamily="34" charset="0"/>
            </a:endParaRPr>
          </a:p>
          <a:p>
            <a:r>
              <a:rPr lang="ja-JP" altLang="en-US" sz="1400" dirty="0">
                <a:latin typeface="HG丸ｺﾞｼｯｸM-PRO"/>
                <a:ea typeface="HG丸ｺﾞｼｯｸM-PRO"/>
                <a:cs typeface="HG丸ｺﾞｼｯｸM-PRO"/>
              </a:rPr>
              <a:t>歯医者では、</a:t>
            </a:r>
            <a:r>
              <a:rPr lang="ja-JP" altLang="ja-JP" sz="1400" dirty="0">
                <a:latin typeface="HG丸ｺﾞｼｯｸM-PRO"/>
                <a:ea typeface="HG丸ｺﾞｼｯｸM-PRO"/>
                <a:cs typeface="HG丸ｺﾞｼｯｸM-PRO"/>
              </a:rPr>
              <a:t>糖尿病</a:t>
            </a:r>
            <a:r>
              <a:rPr lang="ja-JP" altLang="en-US" sz="1400" dirty="0">
                <a:latin typeface="HG丸ｺﾞｼｯｸM-PRO"/>
                <a:ea typeface="HG丸ｺﾞｼｯｸM-PRO"/>
                <a:cs typeface="HG丸ｺﾞｼｯｸM-PRO"/>
              </a:rPr>
              <a:t>の治療をしていることを</a:t>
            </a:r>
            <a:r>
              <a:rPr lang="ja-JP" altLang="ja-JP" sz="1400" dirty="0">
                <a:latin typeface="HG丸ｺﾞｼｯｸM-PRO"/>
                <a:ea typeface="HG丸ｺﾞｼｯｸM-PRO"/>
                <a:cs typeface="HG丸ｺﾞｼｯｸM-PRO"/>
              </a:rPr>
              <a:t>伝えましょう。</a:t>
            </a:r>
            <a:endParaRPr lang="my-MM" altLang="ja-JP" sz="1400" dirty="0">
              <a:latin typeface="HG丸ｺﾞｼｯｸM-PRO"/>
              <a:ea typeface="HG丸ｺﾞｼｯｸM-PRO"/>
              <a:cs typeface="HG丸ｺﾞｼｯｸM-PRO"/>
            </a:endParaRPr>
          </a:p>
          <a:p>
            <a:pPr lvl="0">
              <a:lnSpc>
                <a:spcPts val="2300"/>
              </a:lnSpc>
            </a:pPr>
            <a:r>
              <a:rPr lang="my-MM" altLang="ja-JP" sz="1200" dirty="0">
                <a:latin typeface="Pyidaungsu" pitchFamily="34" charset="0"/>
                <a:cs typeface="Pyidaungsu" pitchFamily="34" charset="0"/>
              </a:rPr>
              <a:t>သွားဆရာဝန်အား ဆီးချိုရောဂါကုသနေရကြောင်းအားပြောပြထားပါ။</a:t>
            </a:r>
            <a:endParaRPr lang="ja-JP" altLang="ja-JP" sz="1200" dirty="0">
              <a:latin typeface="Pyidaungsu" pitchFamily="34" charset="0"/>
              <a:cs typeface="Pyidaungsu" pitchFamily="34" charset="0"/>
            </a:endParaRPr>
          </a:p>
          <a:p>
            <a:pPr marL="0" indent="0">
              <a:buNone/>
            </a:pPr>
            <a:endParaRPr lang="en-US" altLang="ja-JP" sz="1800" dirty="0">
              <a:latin typeface="HG丸ｺﾞｼｯｸM-PRO"/>
              <a:ea typeface="HG丸ｺﾞｼｯｸM-PRO"/>
              <a:cs typeface="HG丸ｺﾞｼｯｸM-PRO"/>
            </a:endParaRPr>
          </a:p>
        </p:txBody>
      </p:sp>
      <p:pic>
        <p:nvPicPr>
          <p:cNvPr id="15" name="図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5658453"/>
            <a:ext cx="1409700" cy="1275502"/>
          </a:xfrm>
          <a:prstGeom prst="rect">
            <a:avLst/>
          </a:prstGeom>
        </p:spPr>
      </p:pic>
      <p:sp>
        <p:nvSpPr>
          <p:cNvPr id="4" name="スライド番号プレースホルダー 3"/>
          <p:cNvSpPr>
            <a:spLocks noGrp="1"/>
          </p:cNvSpPr>
          <p:nvPr>
            <p:ph type="sldNum" sz="quarter" idx="12"/>
          </p:nvPr>
        </p:nvSpPr>
        <p:spPr/>
        <p:txBody>
          <a:bodyPr/>
          <a:lstStyle/>
          <a:p>
            <a:fld id="{B86CDF9C-0DC7-D34B-9EBA-C76EDCE6CC5E}" type="slidenum">
              <a:rPr kumimoji="1" lang="ja-JP" altLang="en-US" smtClean="0"/>
              <a:pPr/>
              <a:t>3</a:t>
            </a:fld>
            <a:endParaRPr kumimoji="1" lang="ja-JP" altLang="en-US" dirty="0"/>
          </a:p>
        </p:txBody>
      </p:sp>
      <p:pic>
        <p:nvPicPr>
          <p:cNvPr id="9" name="Picture 15"/>
          <p:cNvPicPr>
            <a:picLocks noChangeAspect="1"/>
          </p:cNvPicPr>
          <p:nvPr/>
        </p:nvPicPr>
        <p:blipFill>
          <a:blip r:embed="rId4" cstate="print"/>
          <a:stretch>
            <a:fillRect/>
          </a:stretch>
        </p:blipFill>
        <p:spPr>
          <a:xfrm>
            <a:off x="6418661" y="28193"/>
            <a:ext cx="438807" cy="432539"/>
          </a:xfrm>
          <a:prstGeom prst="rect">
            <a:avLst/>
          </a:prstGeom>
        </p:spPr>
      </p:pic>
      <p:sp>
        <p:nvSpPr>
          <p:cNvPr id="5" name="フッター プレースホルダー 4">
            <a:extLst>
              <a:ext uri="{FF2B5EF4-FFF2-40B4-BE49-F238E27FC236}">
                <a16:creationId xmlns:a16="http://schemas.microsoft.com/office/drawing/2014/main" id="{F7D7E627-9B7B-5B4A-A54C-03E3CBB6716A}"/>
              </a:ext>
            </a:extLst>
          </p:cNvPr>
          <p:cNvSpPr>
            <a:spLocks noGrp="1"/>
          </p:cNvSpPr>
          <p:nvPr>
            <p:ph type="ftr" sz="quarter" idx="11"/>
          </p:nvPr>
        </p:nvSpPr>
        <p:spPr>
          <a:xfrm>
            <a:off x="2343150" y="9524296"/>
            <a:ext cx="2171700" cy="527402"/>
          </a:xfrm>
        </p:spPr>
        <p:txBody>
          <a:bodyPr/>
          <a:lstStyle/>
          <a:p>
            <a:r>
              <a:rPr kumimoji="1" lang="en-US" altLang="ja-JP" dirty="0"/>
              <a:t>12. </a:t>
            </a:r>
            <a:r>
              <a:rPr kumimoji="1" lang="ja-JP" altLang="en-US" dirty="0"/>
              <a:t>糖尿病と歯周病</a:t>
            </a:r>
          </a:p>
          <a:p>
            <a:r>
              <a:rPr lang="my-MM" altLang="ja-JP" sz="900" dirty="0">
                <a:solidFill>
                  <a:schemeClr val="tx1"/>
                </a:solidFill>
                <a:latin typeface="Pyidaungsu" pitchFamily="34" charset="0"/>
                <a:cs typeface="Pyidaungsu" pitchFamily="34" charset="0"/>
              </a:rPr>
              <a:t>၁၂. ဆီးချိုရောဂါနှင့်ရေစီးကမ်းပြိုရောဂါ</a:t>
            </a:r>
            <a:r>
              <a:rPr kumimoji="1" lang="ja-JP" altLang="en-US" dirty="0"/>
              <a:t>
</a:t>
            </a:r>
          </a:p>
        </p:txBody>
      </p:sp>
      <p:sp>
        <p:nvSpPr>
          <p:cNvPr id="17" name="テキスト ボックス 16">
            <a:extLst>
              <a:ext uri="{FF2B5EF4-FFF2-40B4-BE49-F238E27FC236}">
                <a16:creationId xmlns:a16="http://schemas.microsoft.com/office/drawing/2014/main" id="{81881668-E4F4-EA43-88C7-AF0CE6B816C5}"/>
              </a:ext>
            </a:extLst>
          </p:cNvPr>
          <p:cNvSpPr txBox="1"/>
          <p:nvPr/>
        </p:nvSpPr>
        <p:spPr>
          <a:xfrm>
            <a:off x="5332068" y="43313"/>
            <a:ext cx="902811" cy="307777"/>
          </a:xfrm>
          <a:prstGeom prst="rect">
            <a:avLst/>
          </a:prstGeom>
          <a:noFill/>
        </p:spPr>
        <p:txBody>
          <a:bodyPr wrap="none" rtlCol="0">
            <a:spAutoFit/>
          </a:bodyPr>
          <a:lstStyle/>
          <a:p>
            <a:r>
              <a:rPr kumimoji="1" lang="ja-JP" altLang="en-US" sz="1400">
                <a:solidFill>
                  <a:schemeClr val="bg1">
                    <a:lumMod val="50000"/>
                  </a:schemeClr>
                </a:solidFill>
              </a:rPr>
              <a:t>日本語版</a:t>
            </a:r>
          </a:p>
        </p:txBody>
      </p:sp>
    </p:spTree>
    <p:extLst>
      <p:ext uri="{BB962C8B-B14F-4D97-AF65-F5344CB8AC3E}">
        <p14:creationId xmlns:p14="http://schemas.microsoft.com/office/powerpoint/2010/main" val="3634746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342900" y="335921"/>
            <a:ext cx="6172200" cy="7069866"/>
          </a:xfrm>
        </p:spPr>
        <p:txBody>
          <a:bodyPr vert="horz">
            <a:noAutofit/>
          </a:bodyPr>
          <a:lstStyle/>
          <a:p>
            <a:pPr marL="0" indent="0">
              <a:buNone/>
            </a:pPr>
            <a:r>
              <a:rPr lang="ja-JP" altLang="en-US" sz="1800" b="1" dirty="0">
                <a:solidFill>
                  <a:srgbClr val="4F81BD"/>
                </a:solidFill>
                <a:latin typeface="HG丸ｺﾞｼｯｸM-PRO"/>
                <a:ea typeface="HG丸ｺﾞｼｯｸM-PRO"/>
                <a:cs typeface="HG丸ｺﾞｼｯｸM-PRO"/>
              </a:rPr>
              <a:t>他にも気を付けること</a:t>
            </a:r>
            <a:endParaRPr lang="en-GB" altLang="ja-JP" sz="1800" b="1" dirty="0">
              <a:solidFill>
                <a:srgbClr val="4F81BD"/>
              </a:solidFill>
              <a:latin typeface="HG丸ｺﾞｼｯｸM-PRO"/>
              <a:ea typeface="HG丸ｺﾞｼｯｸM-PRO"/>
              <a:cs typeface="HG丸ｺﾞｼｯｸM-PRO"/>
            </a:endParaRPr>
          </a:p>
          <a:p>
            <a:pPr marL="0" indent="0">
              <a:lnSpc>
                <a:spcPts val="2500"/>
              </a:lnSpc>
              <a:buNone/>
            </a:pPr>
            <a:r>
              <a:rPr lang="my-MM" altLang="ja-JP" sz="1800" b="1" dirty="0">
                <a:solidFill>
                  <a:srgbClr val="4F81BD"/>
                </a:solidFill>
                <a:latin typeface="Pyidaungsu" pitchFamily="34" charset="0"/>
                <a:cs typeface="Pyidaungsu" pitchFamily="34" charset="0"/>
              </a:rPr>
              <a:t>အခြားသတိထားရန်အချက်များ</a:t>
            </a:r>
            <a:endParaRPr lang="ja-JP" altLang="ja-JP" sz="1800" dirty="0">
              <a:solidFill>
                <a:srgbClr val="4F81BD"/>
              </a:solidFill>
              <a:latin typeface="Pyidaungsu" pitchFamily="34" charset="0"/>
              <a:cs typeface="Pyidaungsu" pitchFamily="34" charset="0"/>
            </a:endParaRPr>
          </a:p>
          <a:p>
            <a:r>
              <a:rPr lang="ja-JP" altLang="en-US" sz="1800" dirty="0">
                <a:latin typeface="HG丸ｺﾞｼｯｸM-PRO"/>
                <a:ea typeface="HG丸ｺﾞｼｯｸM-PRO"/>
                <a:cs typeface="HG丸ｺﾞｼｯｸM-PRO"/>
              </a:rPr>
              <a:t>タバコはやめます。</a:t>
            </a:r>
            <a:endParaRPr lang="en-GB" altLang="ja-JP" sz="1800" dirty="0">
              <a:latin typeface="HG丸ｺﾞｼｯｸM-PRO"/>
              <a:ea typeface="HG丸ｺﾞｼｯｸM-PRO"/>
              <a:cs typeface="HG丸ｺﾞｼｯｸM-PRO"/>
            </a:endParaRPr>
          </a:p>
          <a:p>
            <a:pPr>
              <a:lnSpc>
                <a:spcPts val="2300"/>
              </a:lnSpc>
            </a:pPr>
            <a:r>
              <a:rPr lang="my-MM" altLang="ja-JP" sz="1200" dirty="0">
                <a:latin typeface="Pyidaungsu" pitchFamily="34" charset="0"/>
                <a:cs typeface="Pyidaungsu" pitchFamily="34" charset="0"/>
              </a:rPr>
              <a:t>ဆေးလိပ်ဖြတ်ပါ။</a:t>
            </a:r>
            <a:endParaRPr lang="ja-JP" altLang="ja-JP" sz="1200" dirty="0">
              <a:latin typeface="Pyidaungsu" pitchFamily="34" charset="0"/>
              <a:cs typeface="Pyidaungsu" pitchFamily="34" charset="0"/>
            </a:endParaRPr>
          </a:p>
          <a:p>
            <a:r>
              <a:rPr lang="ja-JP" altLang="en-US" sz="1800" dirty="0">
                <a:latin typeface="HG丸ｺﾞｼｯｸM-PRO"/>
                <a:ea typeface="HG丸ｺﾞｼｯｸM-PRO"/>
                <a:cs typeface="HG丸ｺﾞｼｯｸM-PRO"/>
              </a:rPr>
              <a:t>タバコを吸うことで、歯周病になりやすく、歯周病が悪くなりやすい。</a:t>
            </a:r>
            <a:endParaRPr lang="en-GB" altLang="ja-JP" sz="1800" dirty="0">
              <a:latin typeface="HG丸ｺﾞｼｯｸM-PRO"/>
              <a:ea typeface="HG丸ｺﾞｼｯｸM-PRO"/>
              <a:cs typeface="HG丸ｺﾞｼｯｸM-PRO"/>
            </a:endParaRPr>
          </a:p>
          <a:p>
            <a:pPr>
              <a:lnSpc>
                <a:spcPts val="2300"/>
              </a:lnSpc>
            </a:pPr>
            <a:r>
              <a:rPr lang="my-MM" altLang="ja-JP" sz="1200" dirty="0">
                <a:latin typeface="Pyidaungsu" pitchFamily="34" charset="0"/>
                <a:cs typeface="Pyidaungsu" pitchFamily="34" charset="0"/>
              </a:rPr>
              <a:t>ဆေးလိပ်သောက်ခြင်းကြောင့် ရေစီးကမ်းပြိုရောဂါအဖြစ်လွယ်ပြီး ရေစီးကမ်းပြိုရောဂါ ပိုမိုဆိုရွားလွယ်သည်။</a:t>
            </a:r>
            <a:endParaRPr lang="ja-JP" altLang="ja-JP" sz="1200" dirty="0">
              <a:latin typeface="Pyidaungsu" pitchFamily="34" charset="0"/>
              <a:cs typeface="Pyidaungsu" pitchFamily="34" charset="0"/>
            </a:endParaRPr>
          </a:p>
          <a:p>
            <a:r>
              <a:rPr lang="ja-JP" altLang="en-US" sz="1800" dirty="0">
                <a:latin typeface="HG丸ｺﾞｼｯｸM-PRO"/>
                <a:ea typeface="HG丸ｺﾞｼｯｸM-PRO"/>
                <a:cs typeface="HG丸ｺﾞｼｯｸM-PRO"/>
              </a:rPr>
              <a:t>おやつが</a:t>
            </a:r>
            <a:r>
              <a:rPr lang="ja-JP" altLang="ja-JP" sz="1800" dirty="0">
                <a:latin typeface="HG丸ｺﾞｼｯｸM-PRO"/>
                <a:ea typeface="HG丸ｺﾞｼｯｸM-PRO"/>
                <a:cs typeface="HG丸ｺﾞｼｯｸM-PRO"/>
              </a:rPr>
              <a:t>多い、甘いものを</a:t>
            </a:r>
            <a:r>
              <a:rPr lang="ja-JP" altLang="en-US" sz="1800" dirty="0">
                <a:latin typeface="HG丸ｺﾞｼｯｸM-PRO"/>
                <a:ea typeface="HG丸ｺﾞｼｯｸM-PRO"/>
                <a:cs typeface="HG丸ｺﾞｼｯｸM-PRO"/>
              </a:rPr>
              <a:t>たくさん食べると</a:t>
            </a:r>
            <a:r>
              <a:rPr lang="ja-JP" altLang="ja-JP" sz="1800" dirty="0">
                <a:latin typeface="HG丸ｺﾞｼｯｸM-PRO"/>
                <a:ea typeface="HG丸ｺﾞｼｯｸM-PRO"/>
                <a:cs typeface="HG丸ｺﾞｼｯｸM-PRO"/>
              </a:rPr>
              <a:t>歯周病</a:t>
            </a:r>
            <a:r>
              <a:rPr lang="ja-JP" altLang="en-US" sz="1800" dirty="0">
                <a:latin typeface="HG丸ｺﾞｼｯｸM-PRO"/>
                <a:ea typeface="HG丸ｺﾞｼｯｸM-PRO"/>
                <a:cs typeface="HG丸ｺﾞｼｯｸM-PRO"/>
              </a:rPr>
              <a:t>になりやすい。</a:t>
            </a:r>
            <a:endParaRPr lang="en-GB" altLang="ja-JP" sz="1800" dirty="0">
              <a:latin typeface="HG丸ｺﾞｼｯｸM-PRO"/>
              <a:ea typeface="HG丸ｺﾞｼｯｸM-PRO"/>
              <a:cs typeface="HG丸ｺﾞｼｯｸM-PRO"/>
            </a:endParaRPr>
          </a:p>
          <a:p>
            <a:pPr>
              <a:lnSpc>
                <a:spcPts val="2300"/>
              </a:lnSpc>
            </a:pPr>
            <a:r>
              <a:rPr lang="my-MM" altLang="ja-JP" sz="1200" dirty="0">
                <a:latin typeface="Pyidaungsu" pitchFamily="34" charset="0"/>
                <a:cs typeface="Pyidaungsu" pitchFamily="34" charset="0"/>
              </a:rPr>
              <a:t>မုန့်အစားများခြင်း၊ အချိုစာများစွာစားလျှင်ရေစီးကမ်းပြိုရောဂါအဖြစ်လွယ်သည်။</a:t>
            </a:r>
            <a:endParaRPr lang="ja-JP" altLang="ja-JP" sz="1200" dirty="0">
              <a:latin typeface="Pyidaungsu" pitchFamily="34" charset="0"/>
              <a:cs typeface="Pyidaungsu" pitchFamily="34" charset="0"/>
            </a:endParaRPr>
          </a:p>
          <a:p>
            <a:r>
              <a:rPr lang="ja-JP" altLang="ja-JP" sz="1800" dirty="0">
                <a:latin typeface="HG丸ｺﾞｼｯｸM-PRO"/>
                <a:ea typeface="HG丸ｺﾞｼｯｸM-PRO"/>
                <a:cs typeface="HG丸ｺﾞｼｯｸM-PRO"/>
              </a:rPr>
              <a:t>爪楊枝は使用しない。</a:t>
            </a:r>
            <a:r>
              <a:rPr lang="ja-JP" altLang="en-US" sz="1800" dirty="0">
                <a:latin typeface="HG丸ｺﾞｼｯｸM-PRO"/>
                <a:ea typeface="HG丸ｺﾞｼｯｸM-PRO"/>
                <a:cs typeface="HG丸ｺﾞｼｯｸM-PRO"/>
              </a:rPr>
              <a:t>歯ぐき</a:t>
            </a:r>
            <a:r>
              <a:rPr lang="ja-JP" altLang="ja-JP" sz="1800" dirty="0">
                <a:latin typeface="HG丸ｺﾞｼｯｸM-PRO"/>
                <a:ea typeface="HG丸ｺﾞｼｯｸM-PRO"/>
                <a:cs typeface="HG丸ｺﾞｼｯｸM-PRO"/>
              </a:rPr>
              <a:t>をいためて歯と歯の間が広がります。</a:t>
            </a:r>
            <a:r>
              <a:rPr lang="en-US" altLang="ja-JP" sz="1800" dirty="0">
                <a:latin typeface="HG丸ｺﾞｼｯｸM-PRO"/>
                <a:ea typeface="HG丸ｺﾞｼｯｸM-PRO"/>
                <a:cs typeface="HG丸ｺﾞｼｯｸM-PRO"/>
              </a:rPr>
              <a:t> </a:t>
            </a:r>
          </a:p>
          <a:p>
            <a:pPr lvl="0">
              <a:lnSpc>
                <a:spcPts val="2300"/>
              </a:lnSpc>
            </a:pPr>
            <a:r>
              <a:rPr lang="my-MM" altLang="ja-JP" sz="1200" dirty="0">
                <a:latin typeface="Pyidaungsu" pitchFamily="34" charset="0"/>
                <a:cs typeface="Pyidaungsu" pitchFamily="34" charset="0"/>
              </a:rPr>
              <a:t>သွားကြားထိုးတံအားအသုံးမပြုရပါ။ သွားဖုံးအားနာကျင်စေပြီး သွားတစ်ချောင်းနှင့် တစ်ချောင်းကြားရှိအကွာအဝေးကျယ်တတ်သည်။</a:t>
            </a:r>
            <a:endParaRPr lang="ja-JP" altLang="ja-JP" sz="1200" dirty="0">
              <a:latin typeface="Pyidaungsu" pitchFamily="34" charset="0"/>
              <a:cs typeface="Pyidaungsu" pitchFamily="34" charset="0"/>
            </a:endParaRPr>
          </a:p>
          <a:p>
            <a:pPr marL="0" indent="0">
              <a:buNone/>
            </a:pPr>
            <a:endParaRPr lang="en-US" altLang="ja-JP" sz="1800" dirty="0">
              <a:latin typeface="HG丸ｺﾞｼｯｸM-PRO"/>
              <a:ea typeface="HG丸ｺﾞｼｯｸM-PRO"/>
              <a:cs typeface="HG丸ｺﾞｼｯｸM-PRO"/>
            </a:endParaRPr>
          </a:p>
        </p:txBody>
      </p:sp>
      <p:pic>
        <p:nvPicPr>
          <p:cNvPr id="13" name="図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5700" y="473432"/>
            <a:ext cx="923420" cy="892224"/>
          </a:xfrm>
          <a:prstGeom prst="rect">
            <a:avLst/>
          </a:prstGeom>
        </p:spPr>
      </p:pic>
      <p:sp>
        <p:nvSpPr>
          <p:cNvPr id="4" name="スライド番号プレースホルダー 3"/>
          <p:cNvSpPr>
            <a:spLocks noGrp="1"/>
          </p:cNvSpPr>
          <p:nvPr>
            <p:ph type="sldNum" sz="quarter" idx="12"/>
          </p:nvPr>
        </p:nvSpPr>
        <p:spPr/>
        <p:txBody>
          <a:bodyPr/>
          <a:lstStyle/>
          <a:p>
            <a:fld id="{B86CDF9C-0DC7-D34B-9EBA-C76EDCE6CC5E}" type="slidenum">
              <a:rPr kumimoji="1" lang="ja-JP" altLang="en-US" smtClean="0"/>
              <a:pPr/>
              <a:t>4</a:t>
            </a:fld>
            <a:endParaRPr kumimoji="1" lang="ja-JP" altLang="en-US" dirty="0"/>
          </a:p>
        </p:txBody>
      </p:sp>
      <p:pic>
        <p:nvPicPr>
          <p:cNvPr id="9" name="Picture 15"/>
          <p:cNvPicPr>
            <a:picLocks noChangeAspect="1"/>
          </p:cNvPicPr>
          <p:nvPr/>
        </p:nvPicPr>
        <p:blipFill>
          <a:blip r:embed="rId4" cstate="print"/>
          <a:stretch>
            <a:fillRect/>
          </a:stretch>
        </p:blipFill>
        <p:spPr>
          <a:xfrm>
            <a:off x="6418661" y="28193"/>
            <a:ext cx="438807" cy="432539"/>
          </a:xfrm>
          <a:prstGeom prst="rect">
            <a:avLst/>
          </a:prstGeom>
        </p:spPr>
      </p:pic>
      <p:sp>
        <p:nvSpPr>
          <p:cNvPr id="5" name="フッター プレースホルダー 4">
            <a:extLst>
              <a:ext uri="{FF2B5EF4-FFF2-40B4-BE49-F238E27FC236}">
                <a16:creationId xmlns:a16="http://schemas.microsoft.com/office/drawing/2014/main" id="{F7D7E627-9B7B-5B4A-A54C-03E3CBB6716A}"/>
              </a:ext>
            </a:extLst>
          </p:cNvPr>
          <p:cNvSpPr>
            <a:spLocks noGrp="1"/>
          </p:cNvSpPr>
          <p:nvPr>
            <p:ph type="ftr" sz="quarter" idx="11"/>
          </p:nvPr>
        </p:nvSpPr>
        <p:spPr/>
        <p:txBody>
          <a:bodyPr/>
          <a:lstStyle/>
          <a:p>
            <a:r>
              <a:rPr kumimoji="1" lang="en-US" altLang="ja-JP" dirty="0"/>
              <a:t>12. </a:t>
            </a:r>
            <a:r>
              <a:rPr kumimoji="1" lang="ja-JP" altLang="en-US" dirty="0"/>
              <a:t>糖尿病と歯周病</a:t>
            </a:r>
          </a:p>
          <a:p>
            <a:pPr>
              <a:lnSpc>
                <a:spcPts val="1500"/>
              </a:lnSpc>
            </a:pPr>
            <a:r>
              <a:rPr lang="my-MM" altLang="ja-JP" sz="900" dirty="0">
                <a:solidFill>
                  <a:schemeClr val="tx1"/>
                </a:solidFill>
                <a:latin typeface="Pyidaungsu" pitchFamily="34" charset="0"/>
                <a:cs typeface="Pyidaungsu" pitchFamily="34" charset="0"/>
              </a:rPr>
              <a:t>၁၂. ဆီးချိုရောဂါနှင့်ရေစီးကမ်းပြိုရောဂါ</a:t>
            </a:r>
            <a:r>
              <a:rPr kumimoji="1" lang="ja-JP" altLang="en-US" dirty="0"/>
              <a:t>
</a:t>
            </a:r>
          </a:p>
        </p:txBody>
      </p:sp>
      <p:sp>
        <p:nvSpPr>
          <p:cNvPr id="17" name="テキスト ボックス 16">
            <a:extLst>
              <a:ext uri="{FF2B5EF4-FFF2-40B4-BE49-F238E27FC236}">
                <a16:creationId xmlns:a16="http://schemas.microsoft.com/office/drawing/2014/main" id="{81881668-E4F4-EA43-88C7-AF0CE6B816C5}"/>
              </a:ext>
            </a:extLst>
          </p:cNvPr>
          <p:cNvSpPr txBox="1"/>
          <p:nvPr/>
        </p:nvSpPr>
        <p:spPr>
          <a:xfrm>
            <a:off x="5332068" y="43313"/>
            <a:ext cx="902811" cy="307777"/>
          </a:xfrm>
          <a:prstGeom prst="rect">
            <a:avLst/>
          </a:prstGeom>
          <a:noFill/>
        </p:spPr>
        <p:txBody>
          <a:bodyPr wrap="none" rtlCol="0">
            <a:spAutoFit/>
          </a:bodyPr>
          <a:lstStyle/>
          <a:p>
            <a:r>
              <a:rPr kumimoji="1" lang="ja-JP" altLang="en-US" sz="1400">
                <a:solidFill>
                  <a:schemeClr val="bg1">
                    <a:lumMod val="50000"/>
                  </a:schemeClr>
                </a:solidFill>
              </a:rPr>
              <a:t>日本語版</a:t>
            </a:r>
          </a:p>
        </p:txBody>
      </p:sp>
    </p:spTree>
    <p:extLst>
      <p:ext uri="{BB962C8B-B14F-4D97-AF65-F5344CB8AC3E}">
        <p14:creationId xmlns:p14="http://schemas.microsoft.com/office/powerpoint/2010/main" val="1777804891"/>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6AD6CFD96EA1914D84868EB8714DE2E6" ma:contentTypeVersion="11" ma:contentTypeDescription="新しいドキュメントを作成します。" ma:contentTypeScope="" ma:versionID="8abc568855d61369157fdf9cf94a838b">
  <xsd:schema xmlns:xsd="http://www.w3.org/2001/XMLSchema" xmlns:xs="http://www.w3.org/2001/XMLSchema" xmlns:p="http://schemas.microsoft.com/office/2006/metadata/properties" xmlns:ns2="2cbc4e30-bd4c-493e-9827-f761ae7f285c" xmlns:ns3="5c054a63-b167-4c04-b5d0-d411ebb564cb" targetNamespace="http://schemas.microsoft.com/office/2006/metadata/properties" ma:root="true" ma:fieldsID="2f98fe556175d9888fbc51e772879312" ns2:_="" ns3:_="">
    <xsd:import namespace="2cbc4e30-bd4c-493e-9827-f761ae7f285c"/>
    <xsd:import namespace="5c054a63-b167-4c04-b5d0-d411ebb564c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bc4e30-bd4c-493e-9827-f761ae7f28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2f9593ec-1b64-43f5-a255-ad1a3ce776b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c054a63-b167-4c04-b5d0-d411ebb564c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37e3a22-9937-458f-8ce1-6e2157d28081}" ma:internalName="TaxCatchAll" ma:showField="CatchAllData" ma:web="5c054a63-b167-4c04-b5d0-d411ebb564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7D8A8F5-B5C6-4E80-8BC8-86B526011DFA}"/>
</file>

<file path=customXml/itemProps2.xml><?xml version="1.0" encoding="utf-8"?>
<ds:datastoreItem xmlns:ds="http://schemas.openxmlformats.org/officeDocument/2006/customXml" ds:itemID="{96274CE7-BD42-4DA7-AADC-FE2659973C99}"/>
</file>

<file path=docProps/app.xml><?xml version="1.0" encoding="utf-8"?>
<Properties xmlns="http://schemas.openxmlformats.org/officeDocument/2006/extended-properties" xmlns:vt="http://schemas.openxmlformats.org/officeDocument/2006/docPropsVTypes">
  <TotalTime>205</TotalTime>
  <Words>2588</Words>
  <Application>Microsoft Office PowerPoint</Application>
  <PresentationFormat>A4 210 x 297 mm</PresentationFormat>
  <Paragraphs>96</Paragraphs>
  <Slides>4</Slides>
  <Notes>4</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4</vt:i4>
      </vt:variant>
    </vt:vector>
  </HeadingPairs>
  <TitlesOfParts>
    <vt:vector size="9" baseType="lpstr">
      <vt:lpstr>HG丸ｺﾞｼｯｸM-PRO</vt:lpstr>
      <vt:lpstr>Pyidaungsu</vt:lpstr>
      <vt:lpstr>Arial</vt:lpstr>
      <vt:lpstr>Calibri</vt:lpstr>
      <vt:lpstr>ホワイト</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wakui akiko</dc:creator>
  <cp:lastModifiedBy>作成者</cp:lastModifiedBy>
  <cp:revision>39</cp:revision>
  <cp:lastPrinted>2014-11-13T07:05:24Z</cp:lastPrinted>
  <dcterms:created xsi:type="dcterms:W3CDTF">2014-08-12T10:27:49Z</dcterms:created>
  <dcterms:modified xsi:type="dcterms:W3CDTF">2022-07-26T04:31:37Z</dcterms:modified>
</cp:coreProperties>
</file>