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7"/>
  </p:notesMasterIdLst>
  <p:handoutMasterIdLst>
    <p:handoutMasterId r:id="rId8"/>
  </p:handoutMasterIdLst>
  <p:sldIdLst>
    <p:sldId id="261" r:id="rId4"/>
    <p:sldId id="262" r:id="rId5"/>
    <p:sldId id="263" r:id="rId6"/>
  </p:sldIdLst>
  <p:sldSz cx="6858000" cy="9144000" type="screen4x3"/>
  <p:notesSz cx="7019925" cy="9305925"/>
  <p:defaultTextStyle>
    <a:defPPr rtl="0">
      <a:defRPr lang="ne-N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55"/>
    <p:restoredTop sz="94656"/>
  </p:normalViewPr>
  <p:slideViewPr>
    <p:cSldViewPr>
      <p:cViewPr varScale="1">
        <p:scale>
          <a:sx n="80" d="100"/>
          <a:sy n="80" d="100"/>
        </p:scale>
        <p:origin x="3200" y="2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ADBC0EFA-9B37-734F-A3F8-D7C6ABF04929}"/>
    <pc:docChg chg="modSld">
      <pc:chgData name="稲垣 典子" userId="75e47cb5-aee2-4599-8dc9-4d0088e0ed8e" providerId="ADAL" clId="{ADBC0EFA-9B37-734F-A3F8-D7C6ABF04929}" dt="2022-10-06T07:08:26.562" v="1" actId="20577"/>
      <pc:docMkLst>
        <pc:docMk/>
      </pc:docMkLst>
      <pc:sldChg chg="modSp mod">
        <pc:chgData name="稲垣 典子" userId="75e47cb5-aee2-4599-8dc9-4d0088e0ed8e" providerId="ADAL" clId="{ADBC0EFA-9B37-734F-A3F8-D7C6ABF04929}" dt="2022-10-06T07:08:26.562" v="1" actId="20577"/>
        <pc:sldMkLst>
          <pc:docMk/>
          <pc:sldMk cId="3777779434" sldId="261"/>
        </pc:sldMkLst>
        <pc:spChg chg="mod">
          <ac:chgData name="稲垣 典子" userId="75e47cb5-aee2-4599-8dc9-4d0088e0ed8e" providerId="ADAL" clId="{ADBC0EFA-9B37-734F-A3F8-D7C6ABF04929}" dt="2022-10-06T07:08:26.562" v="1" actId="20577"/>
          <ac:spMkLst>
            <pc:docMk/>
            <pc:sldMk cId="3777779434" sldId="261"/>
            <ac:spMk id="5" creationId="{DCE0EF2B-C170-4CAB-8ED6-87D0710BC77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FA41AC-62D1-37B5-6A75-36B7EA566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ja-JP" altLang="en-US"/>
              <a:t>ネパール語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594517-4A95-025A-C65E-6BED2BA2C3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2E033-B6DC-4CF6-90A1-F966EDE2D565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26018E-0D38-6CB2-D832-F368978B5ED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BF115-2F38-7EF0-7903-C03D2E1B04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EE320-3DF0-4BE6-AA2E-E2A033134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6639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4926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pPr rtl="0"/>
            <a:r>
              <a:rPr kumimoji="1" lang="ja-JP" altLang="en-US"/>
              <a:t>ネパール語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4926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pPr rtl="0"/>
            <a:fld id="{5A16BE71-332C-4F17-9A6F-8EE4E381DB5C}" type="datetimeFigureOut">
              <a:rPr kumimoji="1" lang="ja-JP" altLang="en-US" smtClean="0"/>
              <a:pPr rtl="0"/>
              <a:t>2022/10/6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1863" y="698500"/>
            <a:ext cx="2616200" cy="3487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1993" y="4420500"/>
            <a:ext cx="5615940" cy="4187295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839515"/>
            <a:ext cx="3041968" cy="464925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76333" y="8839515"/>
            <a:ext cx="3041968" cy="464925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pPr rtl="0"/>
            <a:fld id="{32C7A82E-6CA1-4130-8F59-786C02082E6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831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929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728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28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e-np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73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43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10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9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88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8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41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62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27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9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1.</a:t>
            </a:r>
            <a:r>
              <a:rPr kumimoji="1" lang="ja-JP" altLang="en-US"/>
              <a:t>「糖尿病」ってどんな病気？？</a:t>
            </a:r>
            <a:r>
              <a:rPr kumimoji="1" lang="en-US" altLang="ja-JP"/>
              <a:t>"मधुमेह" भनेको कस्तो रोग हो??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03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3.png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44579" y="1187624"/>
            <a:ext cx="66247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400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「糖尿病」と「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インスリン」の関係</a:t>
            </a:r>
            <a:endParaRPr lang="en-US" sz="1400" dirty="0">
              <a:solidFill>
                <a:schemeClr val="accent1"/>
              </a:solidFill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just" rtl="0"/>
            <a:r>
              <a:rPr lang="en-US" sz="1400" dirty="0">
                <a:solidFill>
                  <a:schemeClr val="accent1"/>
                </a:solidFill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"मधुमेह" र "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इन्सुलिन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" को सम्बन्ध</a:t>
            </a:r>
            <a:endParaRPr lang="en-US" altLang="ja-J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just" rtl="0"/>
            <a:endParaRPr kumimoji="1" lang="en-US" altLang="ja-J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「糖尿病」は、膵臓より出る「インスリン」というホルモンの量が不足したり、作用が不足することで、血液中のブドウ糖（血糖）が多くなる病気です。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just"/>
            <a:r>
              <a:rPr lang="en-US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"मधुमेह" भनेको 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अग्न्याशय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(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प्यान्क्रियाज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बाट निस्किने "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इन्सुलिन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" नामक 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रागरस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(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हर्मोन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 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just"/>
            <a:r>
              <a:rPr lang="en-US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मात्राको कमी र त्यसको कार्यको कमीले गर्दा रगतमा भएको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कोज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(शर्करा, 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सुगर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 बढ्ने रोग हो।</a:t>
            </a:r>
            <a:endParaRPr kumimoji="1" lang="en-US" altLang="ja-J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endParaRPr lang="en-US" altLang="ja-J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は血管から細胞へ糖を運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び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、血管の中の糖の値を下げ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ます。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r>
              <a:rPr lang="en-US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"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इन्सुलिन"ले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कोज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लाई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रक्तनलीबाट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षि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कामा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ओसारी, 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रक्तनलीमा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भएको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कोज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मात्रा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en-US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</a:t>
            </a:r>
          </a:p>
          <a:p>
            <a:pPr rtl="0"/>
            <a:r>
              <a:rPr lang="en-US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 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(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सुगर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लेबल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 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घटाउँछ।</a:t>
            </a:r>
            <a:endParaRPr lang="en-US" altLang="ja-J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US" altLang="ja-J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からだの中で、血糖を下げるホルモンは、「インスリン」だけです。</a:t>
            </a:r>
            <a:endParaRPr lang="en-US" altLang="ja-J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r>
              <a:rPr lang="en-US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शरीर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मा भए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कोज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घटाउने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रागरस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(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हर्मोन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"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इन्सुलिन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" मात्र हो।</a:t>
            </a:r>
            <a:endParaRPr lang="en-US" altLang="ja-JP" sz="1400" strike="sngStrike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357017" y="4932406"/>
            <a:ext cx="1856331" cy="69863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正常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ctr" rtl="0"/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सामान्य</a:t>
            </a:r>
            <a:endParaRPr lang="ne-np" sz="16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3601138" y="4773392"/>
            <a:ext cx="2688786" cy="102274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高血糖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ctr"/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अति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कोज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रक्तता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(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रगतमा बढी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सुगर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</a:t>
            </a:r>
            <a:endParaRPr kumimoji="1" lang="ja-JP" alt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188640" y="160441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2400" b="1" dirty="0">
              <a:solidFill>
                <a:schemeClr val="tx1"/>
              </a:solidFill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6063656"/>
            <a:ext cx="1728432" cy="1632408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040" y="6271294"/>
            <a:ext cx="1688173" cy="1424770"/>
          </a:xfrm>
          <a:prstGeom prst="rect">
            <a:avLst/>
          </a:prstGeom>
        </p:spPr>
      </p:pic>
      <p:cxnSp>
        <p:nvCxnSpPr>
          <p:cNvPr id="16" name="カギ線コネクタ 15"/>
          <p:cNvCxnSpPr/>
          <p:nvPr/>
        </p:nvCxnSpPr>
        <p:spPr>
          <a:xfrm rot="16200000" flipH="1">
            <a:off x="2087629" y="665893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2132856" y="6983679"/>
            <a:ext cx="1079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ctr" rtl="0"/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इन्सुलिन</a:t>
            </a:r>
            <a:endParaRPr lang="ne-n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16632" y="5868144"/>
            <a:ext cx="835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細胞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ctr" rtl="0"/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षि</a:t>
            </a:r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का</a:t>
            </a:r>
            <a:endParaRPr kumimoji="1" lang="ja-JP" alt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</p:txBody>
      </p:sp>
      <p:cxnSp>
        <p:nvCxnSpPr>
          <p:cNvPr id="23" name="カギ線コネクタ 22"/>
          <p:cNvCxnSpPr/>
          <p:nvPr/>
        </p:nvCxnSpPr>
        <p:spPr>
          <a:xfrm rot="16200000" flipH="1">
            <a:off x="343560" y="639608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上矢印 21"/>
          <p:cNvSpPr/>
          <p:nvPr/>
        </p:nvSpPr>
        <p:spPr>
          <a:xfrm>
            <a:off x="5733256" y="6511977"/>
            <a:ext cx="504056" cy="14443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141197" y="5826985"/>
            <a:ext cx="16881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ctr" rtl="0"/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रक्त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कोज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मात्रा     (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सुगर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लेबल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 </a:t>
            </a:r>
            <a:endParaRPr lang="ne-n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cxnSp>
        <p:nvCxnSpPr>
          <p:cNvPr id="18" name="カギ線コネクタ 17">
            <a:extLst>
              <a:ext uri="{FF2B5EF4-FFF2-40B4-BE49-F238E27FC236}">
                <a16:creationId xmlns:a16="http://schemas.microsoft.com/office/drawing/2014/main" id="{4870B1F5-0AD5-BA4F-9BE2-F4AB4EC35DC0}"/>
              </a:ext>
            </a:extLst>
          </p:cNvPr>
          <p:cNvCxnSpPr/>
          <p:nvPr/>
        </p:nvCxnSpPr>
        <p:spPr>
          <a:xfrm rot="16200000" flipH="1">
            <a:off x="827369" y="7554253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967B3D1-4010-AC40-8B97-D4209BAC0481}"/>
              </a:ext>
            </a:extLst>
          </p:cNvPr>
          <p:cNvSpPr txBox="1"/>
          <p:nvPr/>
        </p:nvSpPr>
        <p:spPr>
          <a:xfrm>
            <a:off x="476672" y="7878996"/>
            <a:ext cx="1395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ctr" rtl="0"/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रक्त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कोज</a:t>
            </a:r>
            <a:endParaRPr kumimoji="1" lang="ja-JP" alt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CD71B7-C679-AC4F-A097-EEA61249D4C7}"/>
              </a:ext>
            </a:extLst>
          </p:cNvPr>
          <p:cNvSpPr txBox="1"/>
          <p:nvPr/>
        </p:nvSpPr>
        <p:spPr>
          <a:xfrm>
            <a:off x="3573016" y="7846019"/>
            <a:ext cx="2688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/>
              <a:t>インスリン量の不足</a:t>
            </a:r>
            <a:endParaRPr lang="en-US" sz="1600" dirty="0">
              <a:latin typeface="Noto Sans Devanagari" panose="020B0502040504020204" pitchFamily="34"/>
              <a:cs typeface="Noto Sans Devanagari" panose="020B0502040504020204" pitchFamily="34"/>
            </a:endParaRPr>
          </a:p>
          <a:p>
            <a:pPr rtl="0"/>
            <a:r>
              <a:rPr lang="en-US" sz="1600" dirty="0">
                <a:latin typeface="Noto Sans Devanagari" panose="020B0502040504020204" pitchFamily="34"/>
                <a:cs typeface="Noto Sans Devanagari" panose="020B0502040504020204" pitchFamily="34"/>
              </a:rPr>
              <a:t>      </a:t>
            </a:r>
            <a:r>
              <a:rPr lang="ne-np" sz="1600" dirty="0" err="1">
                <a:latin typeface="Noto Sans Devanagari" panose="020B0502040504020204" pitchFamily="34"/>
                <a:cs typeface="Noto Sans Devanagari" panose="020B0502040504020204" pitchFamily="34"/>
              </a:rPr>
              <a:t>इन्सुलिन</a:t>
            </a:r>
            <a:r>
              <a:rPr lang="ne-np" sz="1600" dirty="0">
                <a:latin typeface="Noto Sans Devanagari" panose="020B0502040504020204" pitchFamily="34"/>
                <a:cs typeface="Noto Sans Devanagari" panose="020B0502040504020204" pitchFamily="34"/>
              </a:rPr>
              <a:t> मात्राको कमी</a:t>
            </a:r>
            <a:endParaRPr lang="en-US" sz="1600" dirty="0">
              <a:latin typeface="Noto Sans Devanagari" panose="020B0502040504020204" pitchFamily="34"/>
              <a:cs typeface="Noto Sans Devanagari" panose="020B0502040504020204" pitchFamily="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/>
              <a:t>インスリン作用の不足</a:t>
            </a:r>
            <a:endParaRPr kumimoji="1" lang="en-US" altLang="ja-JP" sz="1600" dirty="0">
              <a:latin typeface="Noto Sans Devanagari" panose="020B0502040504020204" pitchFamily="34"/>
              <a:cs typeface="Noto Sans Devanagari" panose="020B0502040504020204" pitchFamily="34"/>
            </a:endParaRPr>
          </a:p>
          <a:p>
            <a:pPr rtl="0"/>
            <a:r>
              <a:rPr lang="en-US" sz="1600" dirty="0">
                <a:latin typeface="Noto Sans Devanagari" panose="020B0502040504020204" pitchFamily="34"/>
                <a:cs typeface="Noto Sans Devanagari" panose="020B0502040504020204" pitchFamily="34"/>
              </a:rPr>
              <a:t>      </a:t>
            </a:r>
            <a:r>
              <a:rPr lang="ne-np" sz="1600" dirty="0" err="1">
                <a:latin typeface="Noto Sans Devanagari" panose="020B0502040504020204" pitchFamily="34"/>
                <a:cs typeface="Noto Sans Devanagari" panose="020B0502040504020204" pitchFamily="34"/>
              </a:rPr>
              <a:t>इन्सुलिन</a:t>
            </a:r>
            <a:r>
              <a:rPr lang="ne-np" sz="1600" dirty="0">
                <a:latin typeface="Noto Sans Devanagari" panose="020B0502040504020204" pitchFamily="34"/>
                <a:cs typeface="Noto Sans Devanagari" panose="020B0502040504020204" pitchFamily="34"/>
              </a:rPr>
              <a:t> कार्यको कमी</a:t>
            </a:r>
            <a:endParaRPr kumimoji="1" lang="ja-JP" altLang="en-US" sz="1600" dirty="0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CE0EF2B-C170-4CAB-8ED6-87D0710BC77E}"/>
              </a:ext>
            </a:extLst>
          </p:cNvPr>
          <p:cNvSpPr txBox="1"/>
          <p:nvPr/>
        </p:nvSpPr>
        <p:spPr>
          <a:xfrm>
            <a:off x="1497455" y="241883"/>
            <a:ext cx="42553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HG丸ｺﾞｼｯｸM-PRO" pitchFamily="50" charset="-128"/>
                <a:ea typeface="HG丸ｺﾞｼｯｸM-PRO" pitchFamily="50" charset="-128"/>
              </a:rPr>
              <a:t>1</a:t>
            </a:r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.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ja-JP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」ってどんな病気？？</a:t>
            </a:r>
            <a:endParaRPr lang="ne-NP" altLang="ja-JP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ne-NP" altLang="ja-JP" sz="2000" b="1" dirty="0">
                <a:latin typeface="HG丸ｺﾞｼｯｸM-PRO" pitchFamily="50" charset="-128"/>
                <a:ea typeface="HG丸ｺﾞｼｯｸM-PRO" pitchFamily="50" charset="-128"/>
                <a:cs typeface="Noto Sans Devanagari" panose="020B0502040504020204" pitchFamily="34"/>
              </a:rPr>
              <a:t>  </a:t>
            </a:r>
            <a:r>
              <a:rPr lang="en-US" altLang="ja-JP" sz="2000" b="1">
                <a:latin typeface="HG丸ｺﾞｼｯｸM-PRO" pitchFamily="50" charset="-128"/>
                <a:ea typeface="HG丸ｺﾞｼｯｸM-PRO" pitchFamily="50" charset="-128"/>
                <a:cs typeface="Noto Sans Devanagari" panose="020B0502040504020204" pitchFamily="34"/>
              </a:rPr>
              <a:t>  1.</a:t>
            </a:r>
            <a:r>
              <a:rPr lang="ne-np" altLang="ja-JP" sz="2000" b="1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"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मधुमेह" भनेको कस्तो रोग हो?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?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</p:txBody>
      </p:sp>
      <p:sp>
        <p:nvSpPr>
          <p:cNvPr id="25" name="テキスト ボックス 7">
            <a:extLst>
              <a:ext uri="{FF2B5EF4-FFF2-40B4-BE49-F238E27FC236}">
                <a16:creationId xmlns:a16="http://schemas.microsoft.com/office/drawing/2014/main" id="{AA253AEA-5C00-2E3F-2D12-D6A45DE87E1E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8C80D20-AE93-2E23-5182-A2E8FE6AA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1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A83CDF7-8A79-F580-9D30-51C18D00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1.</a:t>
            </a:r>
            <a:r>
              <a:rPr kumimoji="1" lang="ja-JP" altLang="en-US" sz="800" dirty="0"/>
              <a:t>「糖尿病」ってどんな病気？？</a:t>
            </a:r>
            <a:r>
              <a:rPr kumimoji="1" lang="en-US" altLang="ja-JP" sz="800" dirty="0"/>
              <a:t>"</a:t>
            </a:r>
            <a:r>
              <a:rPr kumimoji="1" lang="en-US" altLang="ja-JP" sz="800" dirty="0" err="1"/>
              <a:t>मधुमेह</a:t>
            </a:r>
            <a:r>
              <a:rPr kumimoji="1" lang="en-US" altLang="ja-JP" sz="800" dirty="0"/>
              <a:t>" </a:t>
            </a:r>
            <a:r>
              <a:rPr kumimoji="1" lang="en-US" altLang="ja-JP" sz="800" dirty="0" err="1"/>
              <a:t>भनेको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कस्तो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रोग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हो</a:t>
            </a:r>
            <a:r>
              <a:rPr kumimoji="1" lang="en-US" altLang="ja-JP" sz="800" dirty="0"/>
              <a:t>??</a:t>
            </a:r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377777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4"/>
          <p:cNvSpPr/>
          <p:nvPr/>
        </p:nvSpPr>
        <p:spPr>
          <a:xfrm>
            <a:off x="4509120" y="8100392"/>
            <a:ext cx="1368152" cy="64807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薬物療法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ctr" rtl="0"/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औषधी </a:t>
            </a:r>
          </a:p>
        </p:txBody>
      </p:sp>
      <p:sp>
        <p:nvSpPr>
          <p:cNvPr id="13" name="円/楕円 12"/>
          <p:cNvSpPr/>
          <p:nvPr/>
        </p:nvSpPr>
        <p:spPr>
          <a:xfrm>
            <a:off x="2821099" y="8491479"/>
            <a:ext cx="1276753" cy="48683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療法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ctr" rtl="0"/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व्यायाम </a:t>
            </a:r>
          </a:p>
        </p:txBody>
      </p:sp>
      <p:sp>
        <p:nvSpPr>
          <p:cNvPr id="14" name="円/楕円 13"/>
          <p:cNvSpPr/>
          <p:nvPr/>
        </p:nvSpPr>
        <p:spPr>
          <a:xfrm>
            <a:off x="116632" y="8316416"/>
            <a:ext cx="1800200" cy="57606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食事療法</a:t>
            </a:r>
            <a:endParaRPr lang="en-US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ctr" rtl="0"/>
            <a:r>
              <a:rPr lang="ne-N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खानपिनमा</a:t>
            </a:r>
            <a:r>
              <a:rPr lang="ne-N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सुधार </a:t>
            </a:r>
            <a:endParaRPr lang="ne-n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</p:txBody>
      </p:sp>
      <p:sp>
        <p:nvSpPr>
          <p:cNvPr id="18" name="上矢印 17"/>
          <p:cNvSpPr/>
          <p:nvPr/>
        </p:nvSpPr>
        <p:spPr>
          <a:xfrm>
            <a:off x="3124344" y="8050220"/>
            <a:ext cx="648072" cy="408856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45885" y="210859"/>
            <a:ext cx="6624736" cy="7817525"/>
            <a:chOff x="144759" y="-30610"/>
            <a:chExt cx="6624736" cy="7817525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144759" y="-30610"/>
              <a:ext cx="6624736" cy="7817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ja-JP" altLang="en-US" sz="1200" dirty="0">
                  <a:solidFill>
                    <a:schemeClr val="accent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★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糖尿病の</a:t>
              </a:r>
              <a:r>
                <a:rPr lang="ja-JP" altLang="en-US" sz="1200" dirty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「合併症」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に気を付けて！</a:t>
              </a:r>
              <a:endParaRPr lang="en-US" sz="1200" dirty="0">
                <a:solidFill>
                  <a:schemeClr val="accent1"/>
                </a:solidFill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r>
                <a:rPr lang="en-US" sz="1200" dirty="0">
                  <a:solidFill>
                    <a:schemeClr val="accent1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मधुमेहले निम्त्याउने </a:t>
              </a:r>
              <a:r>
                <a:rPr lang="ne-np" sz="1200" dirty="0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“</a:t>
              </a:r>
              <a:r>
                <a:rPr lang="ne-NP" sz="1200" dirty="0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स्वास्थ्य जटिलताहरू</a:t>
              </a:r>
              <a:r>
                <a:rPr lang="ne-np" sz="1200" dirty="0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" </a:t>
              </a:r>
              <a:r>
                <a:rPr lang="ne-NP" sz="1200" dirty="0" err="1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अर्थात</a:t>
              </a:r>
              <a:r>
                <a:rPr lang="ne-NP" sz="1200" dirty="0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“</a:t>
              </a:r>
              <a:r>
                <a:rPr lang="ne-NP" altLang="ja-JP" sz="1200" dirty="0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मधुमेहको असरहरू</a:t>
              </a:r>
              <a:r>
                <a:rPr lang="ne-np" altLang="ja-JP" sz="1200" dirty="0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"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प्रति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सावधा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नी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अपनाऔं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!</a:t>
              </a:r>
              <a:r>
                <a:rPr lang="ne-np" sz="1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　</a:t>
              </a:r>
              <a:endParaRPr lang="en-US" altLang="ja-JP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長期間、高血糖状態が続くと、血管がもろくなり、それが原因でさまざまな合併症が発症します。</a:t>
              </a:r>
              <a:endPara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r>
                <a:rPr lang="en-US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   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लामो अवधि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अति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ग्ल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ू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कोज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रक्तता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(रगतमा बढी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सुगर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)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भएको स्थिति कायम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भइरह्यो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भने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रक्तनली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हरू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कमजोर हुन्छ </a:t>
              </a:r>
              <a:endPara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r>
                <a:rPr lang="en-US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   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 त्यसले अन्य विभिन्न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स्वास्थ्य जटिलताहरू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निम्त्याउँछ।</a:t>
              </a:r>
              <a:endPara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糖尿病の合併症は、大きく２つに分かれます。</a:t>
              </a:r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r>
                <a:rPr lang="en-US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   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मधुमेहले निम्त्याउने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स्वास्थ्य जटिलताहरू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लाई मोटामोटी रूपमा दुई प्रकारमा विभाजन ग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र्न सकिन्छ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।</a:t>
              </a:r>
              <a:endPara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細い血管が障害されるもの（網膜症・腎症・神経障害）と、太い血管が障害されるもの（脳梗塞・虚血性心疾患・末梢動脈疾患）です。</a:t>
              </a:r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    ①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स-साना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मसिना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रक्तनलीहरूमा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असर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पुर्‍या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इ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देखिने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स्वास्थ्य जटिलताहरू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(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रेटिनोप्याथी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,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नेफ्रोप्याथी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,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न्यूरोप्याथी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)  </a:t>
              </a:r>
              <a:r>
                <a:rPr lang="en-US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</a:p>
            <a:p>
              <a:r>
                <a:rPr lang="en-US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  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②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ठूल्ठूला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मोटा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रक्तनलीहरूमा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असर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पुर्‍या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इ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देखिने स्वास्थ्य जटिलताहरू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(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सेरेब्रल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इन्फार्क्सन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,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इस्केमिक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हार्ट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डिजिज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, </a:t>
              </a:r>
              <a:endPara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     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पेरिफेरल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आर्टेरियल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डिजिज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)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</a:p>
            <a:p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marL="285750" indent="-285750" rtl="0">
                <a:buFont typeface="Arial" panose="020B0604020202020204" pitchFamily="34" charset="0"/>
                <a:buChar char="•"/>
              </a:pPr>
              <a:endPara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e-N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e-N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ne-N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ne-N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糖尿病は、合併症の発症や進行を遅らせることがとても大切です。高血糖により合併症が発症、進行します。</a:t>
              </a:r>
              <a:endPara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r>
                <a:rPr lang="en-US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  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मधुमेह भएको अवस्थामा,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यस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ले निम्त्याउने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स्वास्थ्य जटिलताहरू हुन नदिने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 </a:t>
              </a:r>
              <a:r>
                <a:rPr lang="ne-N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भईहाले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पनि त्यसलाई झन्-झन् बिग्रिन </a:t>
              </a:r>
              <a:endPara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r>
                <a:rPr lang="en-US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  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नदिने कुराहरू अत्यन्त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महत्त्वपूर्ण हुन्छ।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अति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ग्ल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ू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कोज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रक्तता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(रगतमा बढी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सुगर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)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भईरहेमा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मधुमेहले निम्त्याउने </a:t>
              </a:r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r>
                <a:rPr lang="en-US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   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स्वास्थ्य जटिलताहरू भई ती जटिलताहरूले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झन्-झन् नराम्रो रूप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लिन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सक्छ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।</a:t>
              </a:r>
              <a:endPara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r>
                <a:rPr lang="ja-JP" altLang="en-US" sz="1200" dirty="0">
                  <a:solidFill>
                    <a:schemeClr val="accent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★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糖尿病の治療は、次の</a:t>
              </a:r>
              <a:r>
                <a:rPr lang="ja-JP" altLang="en-US" sz="1200" dirty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３つ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があります</a:t>
              </a:r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r>
                <a:rPr lang="en-US" sz="1200" dirty="0">
                  <a:solidFill>
                    <a:schemeClr val="accent1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मधुमेह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लाई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निम्न </a:t>
              </a:r>
              <a:r>
                <a:rPr lang="ne-np" sz="1200" dirty="0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3</a:t>
              </a:r>
              <a:r>
                <a:rPr lang="ne-NP" sz="1200" dirty="0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तरिकाबाट</a:t>
              </a:r>
              <a:r>
                <a:rPr lang="ne-np" sz="1200" dirty="0">
                  <a:solidFill>
                    <a:srgbClr val="FF0000"/>
                  </a:solidFill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उपचार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गर्न सकिन्छ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।</a:t>
              </a:r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血糖値を良い状態に保つためにしっかり治療をおこないましょう。</a:t>
              </a:r>
              <a:endPara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r>
                <a:rPr lang="en-US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     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रगतमा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ग्ल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ू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कोज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को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altLang="ja-JP" sz="12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ठिक</a:t>
              </a:r>
              <a:r>
                <a:rPr lang="ne-NP" altLang="ja-J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मात्रा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कायम राख्नको लागि 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राम्रो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सँग उपचार गरा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औं</a:t>
              </a:r>
              <a:r>
                <a:rPr lang="ne-np" sz="12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।</a:t>
              </a:r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rtl="0"/>
              <a:endParaRPr lang="en-US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</p:txBody>
        </p:sp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306" y="2473280"/>
              <a:ext cx="1569136" cy="1758951"/>
            </a:xfrm>
            <a:prstGeom prst="rect">
              <a:avLst/>
            </a:prstGeom>
          </p:spPr>
        </p:pic>
        <p:sp>
          <p:nvSpPr>
            <p:cNvPr id="3" name="線吹き出し 2 (枠付き) 2"/>
            <p:cNvSpPr/>
            <p:nvPr/>
          </p:nvSpPr>
          <p:spPr>
            <a:xfrm>
              <a:off x="4493619" y="2471008"/>
              <a:ext cx="1805029" cy="674932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0547"/>
                <a:gd name="adj6" fmla="val -52671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脳梗塞</a:t>
              </a:r>
              <a:r>
                <a:rPr lang="ne-NP" altLang="ja-J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</a:p>
            <a:p>
              <a:pPr algn="ctr"/>
              <a:r>
                <a:rPr lang="ne-NP" altLang="ja-J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मस्तिष्कको रक्त प्रवाहमा अवरोध आई हुने </a:t>
              </a:r>
              <a:r>
                <a:rPr lang="ne-NP" altLang="ja-J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मस्तिष्कघात</a:t>
              </a:r>
              <a:r>
                <a:rPr lang="ne-NP" altLang="ja-J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(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सेरेब्रल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इन्फार्क्सन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)</a:t>
              </a:r>
              <a:endParaRPr lang="ne-np" sz="11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</p:txBody>
        </p:sp>
        <p:sp>
          <p:nvSpPr>
            <p:cNvPr id="19" name="線吹き出し 2 (枠付き) 18"/>
            <p:cNvSpPr/>
            <p:nvPr/>
          </p:nvSpPr>
          <p:spPr>
            <a:xfrm>
              <a:off x="4493619" y="4016207"/>
              <a:ext cx="1805029" cy="1008112"/>
            </a:xfrm>
            <a:prstGeom prst="borderCallout2">
              <a:avLst>
                <a:gd name="adj1" fmla="val 56035"/>
                <a:gd name="adj2" fmla="val -949"/>
                <a:gd name="adj3" fmla="val 52646"/>
                <a:gd name="adj4" fmla="val -16667"/>
                <a:gd name="adj5" fmla="val 19658"/>
                <a:gd name="adj6" fmla="val -51898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末梢動脈疾患</a:t>
              </a:r>
              <a:endParaRPr lang="en-US" sz="11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algn="ctr" rtl="0"/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परिसरीय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धमनी रोग (रक्त 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संचारको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केन्द्रबाट टाढा हुने 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अक्सिजनयुक्त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रगत बग्ने रक्त नलीहरूको रोग)</a:t>
              </a:r>
            </a:p>
            <a:p>
              <a:pPr algn="ctr" rtl="0"/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(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पेरिफेरल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आर्टेरियल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डिजिज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)</a:t>
              </a:r>
              <a:endParaRPr lang="ne-np" sz="11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</p:txBody>
        </p:sp>
        <p:sp>
          <p:nvSpPr>
            <p:cNvPr id="20" name="線吹き出し 2 (枠付き) 19"/>
            <p:cNvSpPr/>
            <p:nvPr/>
          </p:nvSpPr>
          <p:spPr>
            <a:xfrm>
              <a:off x="4496469" y="3258026"/>
              <a:ext cx="1805029" cy="674932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10014"/>
                <a:gd name="adj6" fmla="val -58458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虚血性心疾患</a:t>
              </a:r>
              <a:endParaRPr lang="en-US" sz="11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algn="ctr" rtl="0"/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मुटुको मांसपेशीको</a:t>
              </a:r>
              <a:r>
                <a:rPr lang="ne-NP" altLang="ja-J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रक्त प्रवाहमा कमी आई हुने मुटु रोग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</a:p>
            <a:p>
              <a:pPr algn="ctr" rtl="0"/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(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इस्केमिक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हार्ट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डिजिज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)</a:t>
              </a:r>
              <a:endParaRPr lang="ja-JP" altLang="en-US" sz="11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</p:txBody>
        </p:sp>
        <p:sp>
          <p:nvSpPr>
            <p:cNvPr id="22" name="線吹き出し 2 (枠付き) 21"/>
            <p:cNvSpPr/>
            <p:nvPr/>
          </p:nvSpPr>
          <p:spPr>
            <a:xfrm flipH="1">
              <a:off x="347219" y="2678430"/>
              <a:ext cx="1928526" cy="412027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0525"/>
                <a:gd name="adj6" fmla="val -54450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網膜症</a:t>
              </a:r>
            </a:p>
            <a:p>
              <a:pPr algn="ctr" rtl="0"/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आखाँको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पर्दाको रोग (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रेटिनोप्याथी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)</a:t>
              </a:r>
              <a:endParaRPr lang="ne-np" sz="11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</p:txBody>
        </p:sp>
        <p:sp>
          <p:nvSpPr>
            <p:cNvPr id="23" name="線吹き出し 2 (枠付き) 22"/>
            <p:cNvSpPr/>
            <p:nvPr/>
          </p:nvSpPr>
          <p:spPr>
            <a:xfrm flipH="1">
              <a:off x="356226" y="3346354"/>
              <a:ext cx="1750747" cy="412027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3872"/>
                <a:gd name="adj6" fmla="val -73951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腎症</a:t>
              </a:r>
              <a:endParaRPr lang="en-US" sz="11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algn="ctr" rtl="0"/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मृगौला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रोग (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नेफ्रोप्याथी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)</a:t>
              </a:r>
              <a:endParaRPr lang="ne-np" sz="11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</p:txBody>
        </p:sp>
        <p:sp>
          <p:nvSpPr>
            <p:cNvPr id="24" name="線吹き出し 2 (枠付き) 23"/>
            <p:cNvSpPr/>
            <p:nvPr/>
          </p:nvSpPr>
          <p:spPr>
            <a:xfrm flipH="1">
              <a:off x="357515" y="3880615"/>
              <a:ext cx="1750747" cy="388831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3436"/>
                <a:gd name="adj6" fmla="val -6381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神経障害</a:t>
              </a:r>
              <a:endParaRPr lang="en-US" sz="11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  <a:p>
              <a:pPr algn="ctr" rtl="0"/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स्नायु 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नसाको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 रोग (</a:t>
              </a:r>
              <a:r>
                <a:rPr lang="ne-np" sz="1100" dirty="0" err="1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न्यूरोप्याथी</a:t>
              </a:r>
              <a:r>
                <a:rPr lang="ne-NP" sz="1100" dirty="0">
                  <a:latin typeface="Noto Sans Devanagari" panose="020B0502040504020204" pitchFamily="34"/>
                  <a:ea typeface="HG丸ｺﾞｼｯｸM-PRO" panose="020F0600000000000000" pitchFamily="50" charset="-128"/>
                  <a:cs typeface="Noto Sans Devanagari" panose="020B0502040504020204" pitchFamily="34"/>
                </a:rPr>
                <a:t>)</a:t>
              </a:r>
              <a:endParaRPr lang="ne-np" sz="11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endParaRPr>
            </a:p>
          </p:txBody>
        </p:sp>
      </p:grpSp>
      <p:pic>
        <p:nvPicPr>
          <p:cNvPr id="27" name="図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944" y="7129684"/>
            <a:ext cx="930315" cy="910798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56" y="7271155"/>
            <a:ext cx="1030504" cy="973253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976" y="7228920"/>
            <a:ext cx="774770" cy="822085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027" y="8021008"/>
            <a:ext cx="804341" cy="727456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23" y="8047183"/>
            <a:ext cx="858753" cy="917305"/>
          </a:xfrm>
          <a:prstGeom prst="rect">
            <a:avLst/>
          </a:prstGeom>
        </p:spPr>
      </p:pic>
      <p:sp>
        <p:nvSpPr>
          <p:cNvPr id="17" name="屈折矢印 16"/>
          <p:cNvSpPr/>
          <p:nvPr/>
        </p:nvSpPr>
        <p:spPr>
          <a:xfrm rot="5400000" flipH="1">
            <a:off x="1644032" y="6934071"/>
            <a:ext cx="777652" cy="1368154"/>
          </a:xfrm>
          <a:prstGeom prst="bentUpArrow">
            <a:avLst>
              <a:gd name="adj1" fmla="val 25000"/>
              <a:gd name="adj2" fmla="val 21325"/>
              <a:gd name="adj3" fmla="val 359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sp>
        <p:nvSpPr>
          <p:cNvPr id="16" name="屈折矢印 15"/>
          <p:cNvSpPr/>
          <p:nvPr/>
        </p:nvSpPr>
        <p:spPr>
          <a:xfrm rot="5400000" flipH="1" flipV="1">
            <a:off x="4280924" y="6918552"/>
            <a:ext cx="777652" cy="1368150"/>
          </a:xfrm>
          <a:prstGeom prst="bentUpArrow">
            <a:avLst>
              <a:gd name="adj1" fmla="val 25000"/>
              <a:gd name="adj2" fmla="val 25000"/>
              <a:gd name="adj3" fmla="val 359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sp>
        <p:nvSpPr>
          <p:cNvPr id="38" name="Footer Placeholder 13">
            <a:extLst>
              <a:ext uri="{FF2B5EF4-FFF2-40B4-BE49-F238E27FC236}">
                <a16:creationId xmlns:a16="http://schemas.microsoft.com/office/drawing/2014/main" id="{2F03F651-CDA3-691D-8670-43CE8C851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1.</a:t>
            </a:r>
            <a:r>
              <a:rPr kumimoji="1" lang="ja-JP" altLang="en-US" sz="800" dirty="0"/>
              <a:t>「糖尿病」ってどんな病気？？</a:t>
            </a:r>
            <a:r>
              <a:rPr kumimoji="1" lang="en-US" altLang="ja-JP" sz="800" dirty="0"/>
              <a:t>"</a:t>
            </a:r>
            <a:r>
              <a:rPr kumimoji="1" lang="en-US" altLang="ja-JP" sz="800" dirty="0" err="1"/>
              <a:t>मधुमेह</a:t>
            </a:r>
            <a:r>
              <a:rPr kumimoji="1" lang="en-US" altLang="ja-JP" sz="800" dirty="0"/>
              <a:t>" </a:t>
            </a:r>
            <a:r>
              <a:rPr kumimoji="1" lang="en-US" altLang="ja-JP" sz="800" dirty="0" err="1"/>
              <a:t>भनेको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कस्तो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रोग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हो</a:t>
            </a:r>
            <a:r>
              <a:rPr kumimoji="1" lang="en-US" altLang="ja-JP" sz="800" dirty="0"/>
              <a:t>??</a:t>
            </a:r>
            <a:endParaRPr kumimoji="1" lang="ja-JP" altLang="en-US" sz="800" dirty="0"/>
          </a:p>
        </p:txBody>
      </p:sp>
      <p:pic>
        <p:nvPicPr>
          <p:cNvPr id="26" name="Picture 15">
            <a:extLst>
              <a:ext uri="{FF2B5EF4-FFF2-40B4-BE49-F238E27FC236}">
                <a16:creationId xmlns:a16="http://schemas.microsoft.com/office/drawing/2014/main" id="{2C55513D-A590-D960-AF6A-3F92FD1A3E7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28" name="テキスト ボックス 7">
            <a:extLst>
              <a:ext uri="{FF2B5EF4-FFF2-40B4-BE49-F238E27FC236}">
                <a16:creationId xmlns:a16="http://schemas.microsoft.com/office/drawing/2014/main" id="{990A3E67-CE62-81E9-7F20-156884B89AE2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34" name="Slide Number Placeholder 11">
            <a:extLst>
              <a:ext uri="{FF2B5EF4-FFF2-40B4-BE49-F238E27FC236}">
                <a16:creationId xmlns:a16="http://schemas.microsoft.com/office/drawing/2014/main" id="{8817AB44-9A3E-4B4D-EE57-2291512E0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2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360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129173"/>
            <a:ext cx="662473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糖尿病は自覚症状がないので検査が大切です。</a:t>
            </a:r>
            <a:endParaRPr lang="en-US" sz="1200" dirty="0">
              <a:solidFill>
                <a:schemeClr val="accent1"/>
              </a:solidFill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r>
              <a:rPr lang="en-US" sz="1200" dirty="0">
                <a:solidFill>
                  <a:schemeClr val="accent1"/>
                </a:solidFill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मधुमेह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भएको छ भनेर बिरामी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आफ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ै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ले चाल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न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पाउने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भएकोले विभिन्न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जाँच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हरू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महत्त्वपूर्ण हुन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आउँछ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।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endParaRPr lang="en-US" altLang="ja-JP" sz="1200" dirty="0">
              <a:solidFill>
                <a:schemeClr val="tx2">
                  <a:lumMod val="60000"/>
                  <a:lumOff val="40000"/>
                </a:schemeClr>
              </a:solidFill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たとえば、</a:t>
            </a:r>
            <a:endParaRPr lang="en-US" altLang="ja-JP" sz="1200" dirty="0">
              <a:solidFill>
                <a:schemeClr val="tx2">
                  <a:lumMod val="60000"/>
                  <a:lumOff val="40000"/>
                </a:schemeClr>
              </a:solidFill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 rtl="0"/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उदाहरणको लागि,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 rtl="0"/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ご自身でも行う検査として、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 rtl="0"/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बिरामी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आफैले पनि गर्ने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सक्ने </a:t>
            </a:r>
            <a:r>
              <a:rPr lang="ne-n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जाँच</a:t>
            </a:r>
            <a:r>
              <a:rPr lang="ne-N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हरूः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体重・血圧の定期的な測定</a:t>
            </a:r>
            <a:endParaRPr lang="en-US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 rtl="0"/>
            <a:r>
              <a: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 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नियमित रूपमा तौल र रक्तचाप नाप्ने</a:t>
            </a:r>
            <a:endParaRPr lang="en-US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糖尿病の注射薬を使用しているかたは、自己血糖測定</a:t>
            </a:r>
            <a:endParaRPr lang="en-US" altLang="ja-JP" sz="1200" strike="sngStrike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/>
            <a:r>
              <a:rPr lang="en-US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 </a:t>
            </a:r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मधुमेहको औष</a:t>
            </a:r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धी</a:t>
            </a:r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इन्जेक्सनद्वारा प्रयोग गरिरहे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का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बिरामीहरू</a:t>
            </a:r>
            <a:r>
              <a:rPr lang="ne-n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ले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आफैले </a:t>
            </a:r>
            <a:r>
              <a:rPr lang="ne-NP" altLang="ja-J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सुगर</a:t>
            </a:r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लेबल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नाप्ने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 rtl="0"/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医療機関で行う検査として、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 rtl="0"/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अस्पताल जस्ता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स्वास्थ्य संस्थामा गरिने </a:t>
            </a:r>
            <a:r>
              <a:rPr lang="ne-n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जाँच</a:t>
            </a:r>
            <a:r>
              <a:rPr lang="ne-N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हरूः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尿検査（腎症の評価）</a:t>
            </a:r>
            <a:endParaRPr lang="en-US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 rtl="0"/>
            <a:r>
              <a: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पिसाब जाँच (</a:t>
            </a:r>
            <a:r>
              <a:rPr lang="ne-N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मृगौलामा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मधुमेहको असर देखिएको छ छैन बुझ्नको लागि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</a:t>
            </a:r>
            <a:endParaRPr lang="en-US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眼底検査（網膜症の評価）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 rtl="0"/>
            <a:r>
              <a:rPr lang="en-US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       </a:t>
            </a:r>
            <a:r>
              <a:rPr lang="ne-NP" altLang="ja-JP" sz="1200" dirty="0" err="1">
                <a:latin typeface="Noto Sans Devanagari" panose="020B0502040504020204" pitchFamily="34"/>
                <a:cs typeface="Noto Sans Devanagari" panose="020B0502040504020204" pitchFamily="34"/>
              </a:rPr>
              <a:t>आखाँ</a:t>
            </a:r>
            <a:r>
              <a:rPr lang="ne-NP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 </a:t>
            </a:r>
            <a:r>
              <a:rPr lang="ne-np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जाँच</a:t>
            </a:r>
            <a:r>
              <a:rPr lang="ne-NP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(</a:t>
            </a:r>
            <a:r>
              <a:rPr lang="ne-N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आखाँको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पर्दामा</a:t>
            </a:r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मधुमेहको असर देखिएको छ छैन बुझ्नको लागि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</a:t>
            </a:r>
            <a:endParaRPr lang="en-US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心電図検査（虚血性心疾患や神経障害の評価）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 rtl="0"/>
            <a:r>
              <a:rPr lang="en-US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 </a:t>
            </a:r>
            <a:r>
              <a:rPr lang="ne-n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ईसीजी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(मुटु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मा,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स्नायु </a:t>
            </a:r>
            <a:r>
              <a:rPr lang="ne-N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नसामा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मधुमेहको असर देखिएको छ छैन बुझ्नको लागि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</a:t>
            </a:r>
            <a:endParaRPr lang="en-US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エコー検査（体の中の臓器の評価）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/>
            <a:r>
              <a:rPr lang="en-US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       </a:t>
            </a:r>
            <a:r>
              <a:rPr lang="ne-NP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भिडियो एक्स रे 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(शरीर भित्र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का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अङ्गहरू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 अवस्था</a:t>
            </a:r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बुझ्नको लागि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lvl="1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などがあります。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 rtl="0"/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इत्यादि</a:t>
            </a:r>
            <a:r>
              <a:rPr lang="ne-n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।</a:t>
            </a:r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rtl="0"/>
            <a:endParaRPr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algn="just" rtl="0"/>
            <a:endParaRPr kumimoji="1" lang="en-US" altLang="ja-JP" sz="12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746" y="5397887"/>
            <a:ext cx="1247775" cy="1333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40" y="5455290"/>
            <a:ext cx="1381125" cy="141922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7" y="5506363"/>
            <a:ext cx="1061467" cy="1213105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109" y="5463674"/>
            <a:ext cx="1362075" cy="126682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6" y="7087691"/>
            <a:ext cx="1343025" cy="1285875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994" y="7159699"/>
            <a:ext cx="1400175" cy="1228725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171" y="7055355"/>
            <a:ext cx="1381125" cy="1304925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780258" y="5038127"/>
            <a:ext cx="124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尿検査</a:t>
            </a:r>
            <a:endParaRPr lang="en-US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  <a:p>
            <a:pPr algn="ctr" rtl="0"/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पिसाब जाँच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344631" y="4788024"/>
            <a:ext cx="127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眼底検査</a:t>
            </a:r>
            <a:endParaRPr lang="en-US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  <a:p>
            <a:pPr algn="ctr"/>
            <a:r>
              <a:rPr lang="ne-NP" altLang="ja-JP" sz="1200" dirty="0" err="1">
                <a:latin typeface="Noto Sans Devanagari" panose="020B0502040504020204" pitchFamily="34"/>
                <a:cs typeface="Noto Sans Devanagari" panose="020B0502040504020204" pitchFamily="34"/>
              </a:rPr>
              <a:t>नेत्रफेदी</a:t>
            </a:r>
            <a:r>
              <a:rPr lang="ne-NP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 परीक्षण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 (</a:t>
            </a:r>
            <a:r>
              <a:rPr lang="ne-NP" altLang="ja-JP" sz="1200" dirty="0" err="1">
                <a:latin typeface="Noto Sans Devanagari" panose="020B0502040504020204" pitchFamily="34"/>
                <a:cs typeface="Noto Sans Devanagari" panose="020B0502040504020204" pitchFamily="34"/>
              </a:rPr>
              <a:t>आखाँ</a:t>
            </a:r>
            <a:r>
              <a:rPr lang="ne-NP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 </a:t>
            </a:r>
            <a:r>
              <a:rPr lang="ne-np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जाँच</a:t>
            </a:r>
            <a:r>
              <a:rPr lang="ne-NP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 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)</a:t>
            </a:r>
            <a:endParaRPr lang="ne-np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824649" y="4842760"/>
            <a:ext cx="1840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/>
              <a:t>血糖測定</a:t>
            </a:r>
            <a:endParaRPr lang="en-US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  <a:p>
            <a:pPr algn="ctr" rtl="0"/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रक्त </a:t>
            </a:r>
            <a:r>
              <a:rPr lang="ne-np" altLang="ja-J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कोज</a:t>
            </a:r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मात्रा </a:t>
            </a:r>
          </a:p>
          <a:p>
            <a:pPr algn="ctr" rtl="0"/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(</a:t>
            </a:r>
            <a:r>
              <a:rPr lang="ne-NP" altLang="ja-JP" sz="12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सुगर</a:t>
            </a:r>
            <a:r>
              <a:rPr lang="ne-NP" altLang="ja-JP" sz="12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लेबल) 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नाप्ने</a:t>
            </a:r>
            <a:endParaRPr kumimoji="1" lang="ja-JP" altLang="en-US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57238" y="5046439"/>
            <a:ext cx="127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/>
              <a:t>体重測定</a:t>
            </a:r>
            <a:endParaRPr lang="en-US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  <a:p>
            <a:pPr algn="ctr" rtl="0"/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तौल नाप्ने</a:t>
            </a:r>
            <a:endParaRPr kumimoji="1" lang="ja-JP" altLang="en-US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16632" y="8338027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/>
              <a:t>エコー</a:t>
            </a:r>
            <a:r>
              <a:rPr kumimoji="1" lang="ja-JP" altLang="en-US" sz="1200" dirty="0"/>
              <a:t>検査</a:t>
            </a:r>
            <a:endParaRPr lang="ne-NP" altLang="ja-JP" sz="1200" dirty="0"/>
          </a:p>
          <a:p>
            <a:pPr algn="ctr"/>
            <a:r>
              <a:rPr lang="ne-NP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प्रतिध्वनि परीक्षण</a:t>
            </a:r>
            <a:r>
              <a:rPr lang="ne-NP" altLang="ja-JP" sz="1200" dirty="0"/>
              <a:t> 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(</a:t>
            </a:r>
            <a:r>
              <a:rPr lang="ne-NP" altLang="ja-JP" sz="1200" dirty="0">
                <a:latin typeface="Noto Sans Devanagari" panose="020B0502040504020204" pitchFamily="34"/>
                <a:cs typeface="Noto Sans Devanagari" panose="020B0502040504020204" pitchFamily="34"/>
              </a:rPr>
              <a:t>भिडियो एक्स रे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)</a:t>
            </a:r>
            <a:endParaRPr lang="ne-np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636912" y="8367644"/>
            <a:ext cx="1447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/>
              <a:t>血圧測定</a:t>
            </a:r>
            <a:endParaRPr kumimoji="1" lang="ja-JP" altLang="en-US" sz="1200" dirty="0"/>
          </a:p>
          <a:p>
            <a:pPr algn="ctr" rtl="0"/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रक्तचाप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 (</a:t>
            </a:r>
            <a:r>
              <a:rPr lang="ne-NP" sz="1200" dirty="0" err="1">
                <a:latin typeface="Noto Sans Devanagari" panose="020B0502040504020204" pitchFamily="34"/>
                <a:cs typeface="Noto Sans Devanagari" panose="020B0502040504020204" pitchFamily="34"/>
              </a:rPr>
              <a:t>प्रेसर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)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 नाप्ने</a:t>
            </a:r>
            <a:endParaRPr kumimoji="1" lang="ja-JP" altLang="en-US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221088" y="831641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/>
              <a:t>心電図検査</a:t>
            </a:r>
            <a:endParaRPr lang="en-US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  <a:p>
            <a:pPr algn="ctr" rtl="0"/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मुटुको </a:t>
            </a:r>
            <a:r>
              <a:rPr lang="ne-NP" sz="1200" dirty="0" err="1">
                <a:latin typeface="Noto Sans Devanagari" panose="020B0502040504020204" pitchFamily="34"/>
                <a:cs typeface="Noto Sans Devanagari" panose="020B0502040504020204" pitchFamily="34"/>
              </a:rPr>
              <a:t>विद्युतीय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 रेखाचित्र परीक्षण 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(</a:t>
            </a:r>
            <a:r>
              <a:rPr lang="ne-np" sz="1200" dirty="0" err="1">
                <a:latin typeface="Noto Sans Devanagari" panose="020B0502040504020204" pitchFamily="34"/>
                <a:cs typeface="Noto Sans Devanagari" panose="020B0502040504020204" pitchFamily="34"/>
              </a:rPr>
              <a:t>ईसीजी</a:t>
            </a:r>
            <a:r>
              <a:rPr lang="ne-np" sz="1200" dirty="0">
                <a:latin typeface="Noto Sans Devanagari" panose="020B0502040504020204" pitchFamily="34"/>
                <a:cs typeface="Noto Sans Devanagari" panose="020B0502040504020204" pitchFamily="34"/>
              </a:rPr>
              <a:t>)</a:t>
            </a:r>
            <a:endParaRPr kumimoji="1" lang="ja-JP" altLang="en-US" sz="1200" dirty="0">
              <a:latin typeface="Noto Sans Devanagari" panose="020B0502040504020204" pitchFamily="34"/>
              <a:cs typeface="Noto Sans Devanagari" panose="020B0502040504020204" pitchFamily="34"/>
            </a:endParaRPr>
          </a:p>
        </p:txBody>
      </p:sp>
      <p:sp>
        <p:nvSpPr>
          <p:cNvPr id="31" name="Footer Placeholder 13">
            <a:extLst>
              <a:ext uri="{FF2B5EF4-FFF2-40B4-BE49-F238E27FC236}">
                <a16:creationId xmlns:a16="http://schemas.microsoft.com/office/drawing/2014/main" id="{0D83164C-B571-F5BC-46C9-A85E3E7FB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1.</a:t>
            </a:r>
            <a:r>
              <a:rPr kumimoji="1" lang="ja-JP" altLang="en-US" sz="800" dirty="0"/>
              <a:t>「糖尿病」ってどんな病気？？</a:t>
            </a:r>
            <a:r>
              <a:rPr kumimoji="1" lang="en-US" altLang="ja-JP" sz="800" dirty="0"/>
              <a:t>"</a:t>
            </a:r>
            <a:r>
              <a:rPr kumimoji="1" lang="en-US" altLang="ja-JP" sz="800" dirty="0" err="1"/>
              <a:t>मधुमेह</a:t>
            </a:r>
            <a:r>
              <a:rPr kumimoji="1" lang="en-US" altLang="ja-JP" sz="800" dirty="0"/>
              <a:t>" </a:t>
            </a:r>
            <a:r>
              <a:rPr kumimoji="1" lang="en-US" altLang="ja-JP" sz="800" dirty="0" err="1"/>
              <a:t>भनेको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कस्तो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रोग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हो</a:t>
            </a:r>
            <a:r>
              <a:rPr kumimoji="1" lang="en-US" altLang="ja-JP" sz="800" dirty="0"/>
              <a:t>??</a:t>
            </a:r>
            <a:endParaRPr kumimoji="1" lang="ja-JP" altLang="en-US" sz="800" dirty="0"/>
          </a:p>
        </p:txBody>
      </p:sp>
      <p:pic>
        <p:nvPicPr>
          <p:cNvPr id="27" name="Picture 15">
            <a:extLst>
              <a:ext uri="{FF2B5EF4-FFF2-40B4-BE49-F238E27FC236}">
                <a16:creationId xmlns:a16="http://schemas.microsoft.com/office/drawing/2014/main" id="{F670FA66-CA25-7FB8-EF81-ED9CECE983F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32" name="テキスト ボックス 7">
            <a:extLst>
              <a:ext uri="{FF2B5EF4-FFF2-40B4-BE49-F238E27FC236}">
                <a16:creationId xmlns:a16="http://schemas.microsoft.com/office/drawing/2014/main" id="{B3916BAE-0BFB-E41C-7E34-ACAA85760529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33" name="Slide Number Placeholder 11">
            <a:extLst>
              <a:ext uri="{FF2B5EF4-FFF2-40B4-BE49-F238E27FC236}">
                <a16:creationId xmlns:a16="http://schemas.microsoft.com/office/drawing/2014/main" id="{3FD2EF86-2DB6-C06A-163D-1B6233691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3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65481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BF344F-2C59-470A-BA81-004C3245CB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120950-263C-4C4E-AE5C-6AD646E4BF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937</Words>
  <Application>Microsoft Macintosh PowerPoint</Application>
  <PresentationFormat>画面に合わせる (4:3)</PresentationFormat>
  <Paragraphs>143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HG丸ｺﾞｼｯｸM-PRO</vt:lpstr>
      <vt:lpstr>游ゴシック</vt:lpstr>
      <vt:lpstr>Arial</vt:lpstr>
      <vt:lpstr>Calibri</vt:lpstr>
      <vt:lpstr>Noto Sans Devanagari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2</cp:revision>
  <dcterms:created xsi:type="dcterms:W3CDTF">2022-01-20T01:09:40Z</dcterms:created>
  <dcterms:modified xsi:type="dcterms:W3CDTF">2022-10-06T07:08:28Z</dcterms:modified>
</cp:coreProperties>
</file>