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3"/>
  </p:sldMasterIdLst>
  <p:notesMasterIdLst>
    <p:notesMasterId r:id="rId6"/>
  </p:notesMasterIdLst>
  <p:sldIdLst>
    <p:sldId id="262" r:id="rId4"/>
    <p:sldId id="263" r:id="rId5"/>
  </p:sldIdLst>
  <p:sldSz cx="6858000" cy="9144000" type="screen4x3"/>
  <p:notesSz cx="7019925" cy="9305925"/>
  <p:defaultTextStyle>
    <a:defPPr rtl="0">
      <a:defRPr lang="ne-N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65" autoAdjust="0"/>
    <p:restoredTop sz="94656"/>
  </p:normalViewPr>
  <p:slideViewPr>
    <p:cSldViewPr>
      <p:cViewPr varScale="1">
        <p:scale>
          <a:sx n="80" d="100"/>
          <a:sy n="80" d="100"/>
        </p:scale>
        <p:origin x="3456" y="20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7" Type="http://schemas.openxmlformats.org/officeDocument/2006/relationships/commentAuthors" Target="commentAuthors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759617F7-FF26-8B4B-AE83-62ED9D222649}"/>
    <pc:docChg chg="modSld">
      <pc:chgData name="稲垣 典子" userId="75e47cb5-aee2-4599-8dc9-4d0088e0ed8e" providerId="ADAL" clId="{759617F7-FF26-8B4B-AE83-62ED9D222649}" dt="2022-10-06T07:08:49.751" v="1" actId="20577"/>
      <pc:docMkLst>
        <pc:docMk/>
      </pc:docMkLst>
      <pc:sldChg chg="modSp mod">
        <pc:chgData name="稲垣 典子" userId="75e47cb5-aee2-4599-8dc9-4d0088e0ed8e" providerId="ADAL" clId="{759617F7-FF26-8B4B-AE83-62ED9D222649}" dt="2022-10-06T07:08:49.751" v="1" actId="20577"/>
        <pc:sldMkLst>
          <pc:docMk/>
          <pc:sldMk cId="3310187445" sldId="262"/>
        </pc:sldMkLst>
        <pc:spChg chg="mod">
          <ac:chgData name="稲垣 典子" userId="75e47cb5-aee2-4599-8dc9-4d0088e0ed8e" providerId="ADAL" clId="{759617F7-FF26-8B4B-AE83-62ED9D222649}" dt="2022-10-06T07:08:49.751" v="1" actId="20577"/>
          <ac:spMkLst>
            <pc:docMk/>
            <pc:sldMk cId="3310187445" sldId="262"/>
            <ac:spMk id="5" creationId="{E68F1151-6CAA-45C4-AAD9-36F61B69134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41968" cy="4669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976333" y="2"/>
            <a:ext cx="3041968" cy="4669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77EAE4B-3131-46A8-9982-0E4E7D9D3E84}" type="datetimeFigureOut">
              <a:rPr kumimoji="1" lang="ja-JP" altLang="en-US" smtClean="0"/>
              <a:pPr rtl="0"/>
              <a:t>2022/10/6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32038" y="1163638"/>
            <a:ext cx="2355850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1993" y="4478477"/>
            <a:ext cx="5615940" cy="366420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839016"/>
            <a:ext cx="3041968" cy="4669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976333" y="8839016"/>
            <a:ext cx="3041968" cy="4669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CA35CF1-96B7-4448-86F8-2C45ED2A01A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0875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E0E7FBA-F5F3-4CBD-883B-B0CAB390D3E1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9570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E0E7FBA-F5F3-4CBD-883B-B0CAB390D3E1}" type="slidenum">
              <a:rPr kumimoji="1" lang="ja-JP" altLang="en-US" smtClean="0"/>
              <a:pPr rtl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5092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 rtlCol="0"/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ne-np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2022/1/13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2. </a:t>
            </a:r>
            <a:r>
              <a:rPr kumimoji="1" lang="ja-JP" altLang="en-US"/>
              <a:t>血糖の状態を知る検査 </a:t>
            </a:r>
            <a:r>
              <a:rPr kumimoji="1" lang="en-US" altLang="ja-JP"/>
              <a:t>रक्त ग्लूकोजको अवस्था थाहा हुने जाँच</a:t>
            </a:r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0249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2022/1/13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2. </a:t>
            </a:r>
            <a:r>
              <a:rPr kumimoji="1" lang="ja-JP" altLang="en-US"/>
              <a:t>血糖の状態を知る検査 </a:t>
            </a:r>
            <a:r>
              <a:rPr kumimoji="1" lang="en-US" altLang="ja-JP"/>
              <a:t>रक्त ग्लूकोजको अवस्था थाहा हुने जाँच</a:t>
            </a:r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3938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ne-np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2022/1/13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2. </a:t>
            </a:r>
            <a:r>
              <a:rPr kumimoji="1" lang="ja-JP" altLang="en-US"/>
              <a:t>血糖の状態を知る検査 </a:t>
            </a:r>
            <a:r>
              <a:rPr kumimoji="1" lang="en-US" altLang="ja-JP"/>
              <a:t>रक्त ग्लूकोजको अवस्था थाहा हुने जाँच</a:t>
            </a:r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0778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2022/1/13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2. </a:t>
            </a:r>
            <a:r>
              <a:rPr kumimoji="1" lang="ja-JP" altLang="en-US"/>
              <a:t>血糖の状態を知る検査 </a:t>
            </a:r>
            <a:r>
              <a:rPr kumimoji="1" lang="en-US" altLang="ja-JP"/>
              <a:t>रक्त ग्लूकोजको अवस्था थाहा हुने जाँच</a:t>
            </a:r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9043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e-np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e-np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2022/1/13</a:t>
            </a:r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2. </a:t>
            </a:r>
            <a:r>
              <a:rPr kumimoji="1" lang="ja-JP" altLang="en-US"/>
              <a:t>血糖の状態を知る検査 </a:t>
            </a:r>
            <a:r>
              <a:rPr kumimoji="1" lang="en-US" altLang="ja-JP"/>
              <a:t>रक्त ग्लूकोजको अवस्था थाहा हुने जाँच</a:t>
            </a:r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5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2022/1/13</a:t>
            </a:r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2. </a:t>
            </a:r>
            <a:r>
              <a:rPr kumimoji="1" lang="ja-JP" altLang="en-US"/>
              <a:t>血糖の状態を知る検査 </a:t>
            </a:r>
            <a:r>
              <a:rPr kumimoji="1" lang="en-US" altLang="ja-JP"/>
              <a:t>रक्त ग्लूकोजको अवस्था थाहा हुने जाँच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0005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2022/1/13</a:t>
            </a:r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2. </a:t>
            </a:r>
            <a:r>
              <a:rPr kumimoji="1" lang="ja-JP" altLang="en-US"/>
              <a:t>血糖の状態を知る検査 </a:t>
            </a:r>
            <a:r>
              <a:rPr kumimoji="1" lang="en-US" altLang="ja-JP"/>
              <a:t>रक्त ग्लूकोजको अवस्था थाहा हुने जाँच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7999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ne-np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2022/1/13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2. </a:t>
            </a:r>
            <a:r>
              <a:rPr kumimoji="1" lang="ja-JP" altLang="en-US"/>
              <a:t>血糖の状態を知る検査 </a:t>
            </a:r>
            <a:r>
              <a:rPr kumimoji="1" lang="en-US" altLang="ja-JP"/>
              <a:t>रक्त ग्लूकोजको अवस्था थाहा हुने जाँच</a:t>
            </a:r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31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ne-np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2022/1/13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2. </a:t>
            </a:r>
            <a:r>
              <a:rPr kumimoji="1" lang="ja-JP" altLang="en-US"/>
              <a:t>血糖の状態を知る検査 </a:t>
            </a:r>
            <a:r>
              <a:rPr kumimoji="1" lang="en-US" altLang="ja-JP"/>
              <a:t>रक्त ग्लूकोजको अवस्था थाहा हुने जाँच</a:t>
            </a:r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6436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2022/1/13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2. </a:t>
            </a:r>
            <a:r>
              <a:rPr kumimoji="1" lang="ja-JP" altLang="en-US"/>
              <a:t>血糖の状態を知る検査 </a:t>
            </a:r>
            <a:r>
              <a:rPr kumimoji="1" lang="en-US" altLang="ja-JP"/>
              <a:t>रक्त ग्लूकोजको अवस्था थाहा हुने जाँच</a:t>
            </a:r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412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 rtlCol="0"/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 rtlCol="0"/>
          <a:lstStyle/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2022/1/13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2. </a:t>
            </a:r>
            <a:r>
              <a:rPr kumimoji="1" lang="ja-JP" altLang="en-US"/>
              <a:t>血糖の状態を知る検査 </a:t>
            </a:r>
            <a:r>
              <a:rPr kumimoji="1" lang="en-US" altLang="ja-JP"/>
              <a:t>रक्त ग्लूकोजको अवस्था थाहा हुने जाँच</a:t>
            </a:r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2990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kumimoji="1" lang="en-US" altLang="ja-JP"/>
              <a:t>2022/1/13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kumimoji="1" lang="en-US" altLang="ja-JP"/>
              <a:t>2. </a:t>
            </a:r>
            <a:r>
              <a:rPr kumimoji="1" lang="ja-JP" altLang="en-US"/>
              <a:t>血糖の状態を知る検査 </a:t>
            </a:r>
            <a:r>
              <a:rPr kumimoji="1" lang="en-US" altLang="ja-JP"/>
              <a:t>रक्त ग्लूकोजको अवस्था थाहा हुने जाँच</a:t>
            </a:r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2502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32656" y="651728"/>
            <a:ext cx="6264696" cy="8200296"/>
          </a:xfrm>
          <a:ln w="0"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marL="0" indent="0" rtl="0">
              <a:buNone/>
            </a:pPr>
            <a:endParaRPr lang="en-US" altLang="ja-JP" sz="1100" dirty="0">
              <a:latin typeface="Arial" panose="020B0604020202020204" pitchFamily="34" charset="0"/>
              <a:ea typeface="HG丸ｺﾞｼｯｸM-PRO" pitchFamily="50" charset="-128"/>
              <a:cs typeface="Arial" panose="020B0604020202020204" pitchFamily="34" charset="0"/>
            </a:endParaRPr>
          </a:p>
          <a:p>
            <a:pPr marL="0" indent="0" rtl="0">
              <a:buNone/>
            </a:pPr>
            <a:endParaRPr lang="en-US" altLang="ja-JP" sz="1100" dirty="0">
              <a:latin typeface="Arial" panose="020B0604020202020204" pitchFamily="34" charset="0"/>
              <a:ea typeface="HG丸ｺﾞｼｯｸM-PRO" pitchFamily="50" charset="-128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ja-JP" altLang="en-US" sz="14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★</a:t>
            </a:r>
            <a:r>
              <a:rPr lang="ja-JP" altLang="ja-JP" sz="14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血糖：けっとう、グルコース、Ｇｌｕ</a:t>
            </a:r>
            <a:endParaRPr lang="en-US" sz="1400" b="1" dirty="0">
              <a:solidFill>
                <a:schemeClr val="accent1"/>
              </a:solidFill>
              <a:latin typeface="Arial" panose="020B0604020202020204" pitchFamily="34" charset="0"/>
              <a:ea typeface="HG丸ｺﾞｼｯｸM-PRO" pitchFamily="50" charset="-128"/>
            </a:endParaRPr>
          </a:p>
          <a:p>
            <a:pPr marL="0" lvl="0" indent="0" rtl="0">
              <a:buNone/>
            </a:pPr>
            <a:r>
              <a:rPr lang="en-US" sz="1600" b="1" dirty="0">
                <a:solidFill>
                  <a:schemeClr val="accent1"/>
                </a:solidFill>
                <a:latin typeface="Arial" panose="020B0604020202020204" pitchFamily="34" charset="0"/>
                <a:ea typeface="HG丸ｺﾞｼｯｸM-PRO" pitchFamily="50" charset="-128"/>
                <a:cs typeface="Noto Sans Devanagari" panose="020B0502040504020204" pitchFamily="34"/>
              </a:rPr>
              <a:t>   </a:t>
            </a:r>
            <a:r>
              <a:rPr lang="ne-np" sz="1600" b="1" dirty="0">
                <a:solidFill>
                  <a:schemeClr val="accent1"/>
                </a:solidFill>
                <a:latin typeface="Arial" panose="020B0604020202020204" pitchFamily="34" charset="0"/>
                <a:ea typeface="HG丸ｺﾞｼｯｸM-PRO" pitchFamily="50" charset="-128"/>
                <a:cs typeface="Noto Sans Devanagari" panose="020B0502040504020204" pitchFamily="34"/>
              </a:rPr>
              <a:t>र</a:t>
            </a:r>
            <a:r>
              <a:rPr lang="ne-NP" sz="1600" b="1" dirty="0">
                <a:solidFill>
                  <a:schemeClr val="accent1"/>
                </a:solidFill>
                <a:latin typeface="Arial" panose="020B0604020202020204" pitchFamily="34" charset="0"/>
                <a:ea typeface="HG丸ｺﾞｼｯｸM-PRO" pitchFamily="50" charset="-128"/>
                <a:cs typeface="Noto Sans Devanagari" panose="020B0502040504020204" pitchFamily="34"/>
              </a:rPr>
              <a:t>क्त </a:t>
            </a:r>
            <a:r>
              <a:rPr lang="ne-NP" sz="1600" b="1" dirty="0" err="1">
                <a:solidFill>
                  <a:schemeClr val="accent1"/>
                </a:solidFill>
                <a:latin typeface="Arial" panose="020B0604020202020204" pitchFamily="34" charset="0"/>
                <a:ea typeface="HG丸ｺﾞｼｯｸM-PRO" pitchFamily="50" charset="-128"/>
                <a:cs typeface="Noto Sans Devanagari" panose="020B0502040504020204" pitchFamily="34"/>
              </a:rPr>
              <a:t>ग्लूकोज</a:t>
            </a:r>
            <a:r>
              <a:rPr lang="ne-np" sz="1600" b="1" dirty="0">
                <a:solidFill>
                  <a:schemeClr val="accent1"/>
                </a:solidFill>
                <a:latin typeface="Arial" panose="020B0604020202020204" pitchFamily="34" charset="0"/>
                <a:ea typeface="HG丸ｺﾞｼｯｸM-PRO" pitchFamily="50" charset="-128"/>
                <a:cs typeface="Noto Sans Devanagari" panose="020B0502040504020204" pitchFamily="34"/>
              </a:rPr>
              <a:t>: </a:t>
            </a:r>
            <a:r>
              <a:rPr lang="ne-NP" sz="1600" b="1" dirty="0" err="1">
                <a:solidFill>
                  <a:schemeClr val="accent1"/>
                </a:solidFill>
                <a:latin typeface="Arial" panose="020B0604020202020204" pitchFamily="34" charset="0"/>
                <a:ea typeface="HG丸ｺﾞｼｯｸM-PRO" pitchFamily="50" charset="-128"/>
                <a:cs typeface="Noto Sans Devanagari" panose="020B0502040504020204" pitchFamily="34"/>
              </a:rPr>
              <a:t>सुगर</a:t>
            </a:r>
            <a:r>
              <a:rPr lang="ne-NP" sz="1600" b="1" dirty="0">
                <a:solidFill>
                  <a:schemeClr val="accent1"/>
                </a:solidFill>
                <a:latin typeface="Arial" panose="020B0604020202020204" pitchFamily="34" charset="0"/>
                <a:ea typeface="HG丸ｺﾞｼｯｸM-PRO" pitchFamily="50" charset="-128"/>
                <a:cs typeface="Noto Sans Devanagari" panose="020B0502040504020204" pitchFamily="34"/>
              </a:rPr>
              <a:t>, </a:t>
            </a:r>
            <a:r>
              <a:rPr lang="ne-np" sz="1600" b="1" dirty="0">
                <a:solidFill>
                  <a:schemeClr val="accent1"/>
                </a:solidFill>
                <a:latin typeface="Arial" panose="020B0604020202020204" pitchFamily="34" charset="0"/>
                <a:ea typeface="HG丸ｺﾞｼｯｸM-PRO" pitchFamily="50" charset="-128"/>
                <a:cs typeface="Noto Sans Devanagari" panose="020B0502040504020204" pitchFamily="34"/>
              </a:rPr>
              <a:t>ग्लुकोज, </a:t>
            </a:r>
            <a:r>
              <a:rPr lang="ne-np" sz="1600" b="1" dirty="0" err="1">
                <a:solidFill>
                  <a:schemeClr val="accent1"/>
                </a:solidFill>
                <a:latin typeface="Arial" panose="020B0604020202020204" pitchFamily="34" charset="0"/>
                <a:ea typeface="HG丸ｺﾞｼｯｸM-PRO" pitchFamily="50" charset="-128"/>
              </a:rPr>
              <a:t>Glu</a:t>
            </a:r>
            <a:endParaRPr lang="en-US" sz="1600" b="1" dirty="0">
              <a:solidFill>
                <a:schemeClr val="accent1"/>
              </a:solidFill>
              <a:latin typeface="Arial" panose="020B0604020202020204" pitchFamily="34" charset="0"/>
              <a:ea typeface="HG丸ｺﾞｼｯｸM-PRO" pitchFamily="50" charset="-128"/>
            </a:endParaRPr>
          </a:p>
          <a:p>
            <a:pPr marL="0" indent="0">
              <a:buNone/>
            </a:pPr>
            <a:r>
              <a:rPr lang="en-US" altLang="ja-JP" sz="14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[</a:t>
            </a:r>
            <a:r>
              <a:rPr lang="ja-JP" altLang="ja-JP" sz="14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基準値</a:t>
            </a:r>
            <a:r>
              <a:rPr lang="en-US" altLang="ja-JP" sz="14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]</a:t>
            </a:r>
            <a:r>
              <a:rPr lang="ja-JP" altLang="ja-JP" sz="14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　空腹時</a:t>
            </a:r>
            <a:r>
              <a:rPr lang="en-US" altLang="ja-JP" sz="14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70</a:t>
            </a:r>
            <a:r>
              <a:rPr lang="ja-JP" altLang="ja-JP" sz="14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～</a:t>
            </a:r>
            <a:r>
              <a:rPr lang="en-US" altLang="ja-JP" sz="14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110</a:t>
            </a:r>
            <a:r>
              <a:rPr lang="ja-JP" altLang="ja-JP" sz="14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㎎</a:t>
            </a:r>
            <a:r>
              <a:rPr lang="ja-JP" altLang="en-US" sz="14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／</a:t>
            </a:r>
            <a:r>
              <a:rPr lang="en-US" altLang="ja-JP" sz="14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dL</a:t>
            </a:r>
            <a:r>
              <a:rPr lang="ja-JP" altLang="en-US" sz="14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　</a:t>
            </a:r>
            <a:r>
              <a:rPr lang="ja-JP" altLang="ja-JP" sz="14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随時≦</a:t>
            </a:r>
            <a:r>
              <a:rPr lang="en-US" altLang="ja-JP" sz="14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200</a:t>
            </a:r>
            <a:r>
              <a:rPr lang="ja-JP" altLang="ja-JP" sz="14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㎎</a:t>
            </a:r>
            <a:r>
              <a:rPr lang="ja-JP" altLang="en-US" sz="14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／</a:t>
            </a:r>
            <a:r>
              <a:rPr lang="en-US" altLang="ja-JP" sz="14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dL</a:t>
            </a:r>
            <a:endParaRPr lang="ne-np" sz="1200" b="1" dirty="0">
              <a:solidFill>
                <a:schemeClr val="accent1"/>
              </a:solidFill>
              <a:latin typeface="Arial" panose="020B0604020202020204" pitchFamily="34" charset="0"/>
              <a:ea typeface="HG丸ｺﾞｼｯｸM-PRO" pitchFamily="50" charset="-128"/>
            </a:endParaRPr>
          </a:p>
          <a:p>
            <a:pPr marL="0" indent="0">
              <a:buNone/>
            </a:pPr>
            <a:r>
              <a:rPr lang="ne-np" sz="1400" dirty="0">
                <a:solidFill>
                  <a:srgbClr val="FF0000"/>
                </a:solidFill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[</a:t>
            </a:r>
            <a:r>
              <a:rPr lang="ne-NP" sz="1400" dirty="0">
                <a:solidFill>
                  <a:srgbClr val="FF0000"/>
                </a:solidFill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हुनु पर्ने सूचकाङ्क</a:t>
            </a:r>
            <a:r>
              <a:rPr lang="ne-np" sz="1400" dirty="0">
                <a:solidFill>
                  <a:srgbClr val="FF0000"/>
                </a:solidFill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]　खाली </a:t>
            </a:r>
            <a:r>
              <a:rPr lang="ne-np" altLang="ja-JP" sz="1400" dirty="0">
                <a:solidFill>
                  <a:srgbClr val="FF0000"/>
                </a:solidFill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पे</a:t>
            </a:r>
            <a:r>
              <a:rPr lang="ne-NP" altLang="ja-JP" sz="1400" dirty="0">
                <a:solidFill>
                  <a:srgbClr val="FF0000"/>
                </a:solidFill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टमा</a:t>
            </a:r>
            <a:r>
              <a:rPr lang="ne-np" sz="1400" dirty="0">
                <a:solidFill>
                  <a:srgbClr val="FF0000"/>
                </a:solidFill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</a:t>
            </a:r>
            <a:r>
              <a:rPr lang="ne-np" sz="1400" dirty="0">
                <a:solidFill>
                  <a:srgbClr val="FF0000"/>
                </a:solidFill>
                <a:latin typeface="Arial" panose="020B0604020202020204" pitchFamily="34" charset="0"/>
                <a:ea typeface="HG丸ｺﾞｼｯｸM-PRO" pitchFamily="50" charset="-128"/>
              </a:rPr>
              <a:t>70～110㎎/</a:t>
            </a:r>
            <a:r>
              <a:rPr lang="ne-np" sz="1400" dirty="0" err="1">
                <a:solidFill>
                  <a:srgbClr val="FF0000"/>
                </a:solidFill>
                <a:latin typeface="Arial" panose="020B0604020202020204" pitchFamily="34" charset="0"/>
                <a:ea typeface="HG丸ｺﾞｼｯｸM-PRO" pitchFamily="50" charset="-128"/>
              </a:rPr>
              <a:t>dL</a:t>
            </a:r>
            <a:r>
              <a:rPr lang="ne-np" sz="1400" dirty="0">
                <a:solidFill>
                  <a:srgbClr val="FF0000"/>
                </a:solidFill>
                <a:latin typeface="Arial" panose="020B0604020202020204" pitchFamily="34" charset="0"/>
                <a:ea typeface="HG丸ｺﾞｼｯｸM-PRO" pitchFamily="50" charset="-128"/>
              </a:rPr>
              <a:t>　</a:t>
            </a:r>
            <a:r>
              <a:rPr lang="ne-np" sz="1400" dirty="0">
                <a:solidFill>
                  <a:srgbClr val="FF0000"/>
                </a:solidFill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जुनसुकै बेला</a:t>
            </a:r>
            <a:r>
              <a:rPr lang="ne-np" sz="1400" dirty="0">
                <a:solidFill>
                  <a:srgbClr val="FF0000"/>
                </a:solidFill>
                <a:latin typeface="Arial" panose="020B0604020202020204" pitchFamily="34" charset="0"/>
                <a:ea typeface="HG丸ｺﾞｼｯｸM-PRO" pitchFamily="50" charset="-128"/>
              </a:rPr>
              <a:t>≦200㎎/</a:t>
            </a:r>
            <a:r>
              <a:rPr lang="ne-np" sz="1400" dirty="0" err="1">
                <a:solidFill>
                  <a:srgbClr val="FF0000"/>
                </a:solidFill>
                <a:latin typeface="Arial" panose="020B0604020202020204" pitchFamily="34" charset="0"/>
                <a:ea typeface="HG丸ｺﾞｼｯｸM-PRO" pitchFamily="50" charset="-128"/>
              </a:rPr>
              <a:t>dL</a:t>
            </a:r>
            <a:endParaRPr lang="en-US" altLang="ja-JP" sz="1400" dirty="0">
              <a:solidFill>
                <a:srgbClr val="FF0000"/>
              </a:solidFill>
              <a:latin typeface="Arial" panose="020B0604020202020204" pitchFamily="34" charset="0"/>
              <a:ea typeface="HG丸ｺﾞｼｯｸM-PRO" pitchFamily="50" charset="-128"/>
              <a:cs typeface="Arial" panose="020B0604020202020204" pitchFamily="34" charset="0"/>
            </a:endParaRPr>
          </a:p>
          <a:p>
            <a:pPr marL="0" indent="0" rtl="0">
              <a:buNone/>
            </a:pPr>
            <a:r>
              <a:rPr lang="en-US" sz="1400" dirty="0">
                <a:solidFill>
                  <a:srgbClr val="FF0000"/>
                </a:solidFill>
                <a:latin typeface="Arial" panose="020B0604020202020204" pitchFamily="34" charset="0"/>
                <a:ea typeface="HG丸ｺﾞｼｯｸM-PRO" pitchFamily="50" charset="-128"/>
                <a:cs typeface="Arial" panose="020B0604020202020204" pitchFamily="34" charset="0"/>
              </a:rPr>
              <a:t>           </a:t>
            </a:r>
            <a:r>
              <a:rPr lang="ja-JP" altLang="en-US" sz="1400" dirty="0">
                <a:solidFill>
                  <a:srgbClr val="FF0000"/>
                </a:solidFill>
                <a:latin typeface="Arial" panose="020B0604020202020204" pitchFamily="34" charset="0"/>
                <a:ea typeface="HG丸ｺﾞｼｯｸM-PRO" pitchFamily="50" charset="-128"/>
                <a:cs typeface="Arial" panose="020B0604020202020204" pitchFamily="34" charset="0"/>
              </a:rPr>
              <a:t>　</a:t>
            </a:r>
            <a:endParaRPr lang="en-US" altLang="ja-JP" sz="900" dirty="0">
              <a:solidFill>
                <a:srgbClr val="FF0000"/>
              </a:solidFill>
              <a:latin typeface="Arial" panose="020B0604020202020204" pitchFamily="34" charset="0"/>
              <a:ea typeface="HG丸ｺﾞｼｯｸM-PRO" pitchFamily="50" charset="-128"/>
              <a:cs typeface="Arial" panose="020B0604020202020204" pitchFamily="34" charset="0"/>
            </a:endParaRPr>
          </a:p>
          <a:p>
            <a:r>
              <a:rPr lang="ja-JP" altLang="ja-JP" sz="1400" dirty="0">
                <a:latin typeface="HG丸ｺﾞｼｯｸM-PRO" pitchFamily="50" charset="-128"/>
                <a:ea typeface="HG丸ｺﾞｼｯｸM-PRO" pitchFamily="50" charset="-128"/>
              </a:rPr>
              <a:t>血液中のブドウ糖濃度を表しています。</a:t>
            </a:r>
            <a:endParaRPr lang="en-US" sz="1400" dirty="0">
              <a:latin typeface="Noto Sans Devanagari" panose="020B0502040504020204" pitchFamily="34"/>
              <a:ea typeface="HG丸ｺﾞｼｯｸM-PRO" pitchFamily="50" charset="-128"/>
              <a:cs typeface="Noto Sans Devanagari" panose="020B0502040504020204" pitchFamily="34"/>
            </a:endParaRPr>
          </a:p>
          <a:p>
            <a:pPr marL="0" indent="0" rtl="0">
              <a:buNone/>
            </a:pPr>
            <a:r>
              <a:rPr lang="en-US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       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रक्त </a:t>
            </a:r>
            <a:r>
              <a:rPr lang="ne-N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ग्लूकोज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(</a:t>
            </a:r>
            <a:r>
              <a:rPr lang="ne-np" altLang="ja-JP" sz="1400" dirty="0" err="1">
                <a:solidFill>
                  <a:schemeClr val="tx1"/>
                </a:solidFill>
                <a:latin typeface="Arial" panose="020B0604020202020204" pitchFamily="34" charset="0"/>
                <a:ea typeface="HG丸ｺﾞｼｯｸM-PRO" pitchFamily="50" charset="-128"/>
              </a:rPr>
              <a:t>Glu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)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ले रगतमा </a:t>
            </a:r>
            <a:r>
              <a:rPr lang="ne-n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ग्</a:t>
            </a:r>
            <a:r>
              <a:rPr lang="ne-N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लू</a:t>
            </a:r>
            <a:r>
              <a:rPr lang="ne-n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कोजको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मात्रा कति छ थाहा दिन्छ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।</a:t>
            </a:r>
            <a:endParaRPr lang="en-US" sz="1400" dirty="0">
              <a:latin typeface="Noto Sans Devanagari" panose="020B0502040504020204" pitchFamily="34"/>
              <a:ea typeface="HG丸ｺﾞｼｯｸM-PRO" pitchFamily="50" charset="-128"/>
              <a:cs typeface="Noto Sans Devanagari" panose="020B0502040504020204" pitchFamily="34"/>
            </a:endParaRPr>
          </a:p>
          <a:p>
            <a:r>
              <a:rPr lang="en-US" altLang="ja-JP" sz="1400" dirty="0">
                <a:latin typeface="HG丸ｺﾞｼｯｸM-PRO" pitchFamily="50" charset="-128"/>
                <a:ea typeface="HG丸ｺﾞｼｯｸM-PRO" pitchFamily="50" charset="-128"/>
              </a:rPr>
              <a:t>100</a:t>
            </a:r>
            <a:r>
              <a:rPr lang="ja-JP" altLang="ja-JP" sz="1400" dirty="0">
                <a:latin typeface="HG丸ｺﾞｼｯｸM-PRO" pitchFamily="50" charset="-128"/>
                <a:ea typeface="HG丸ｺﾞｼｯｸM-PRO" pitchFamily="50" charset="-128"/>
              </a:rPr>
              <a:t>～</a:t>
            </a:r>
            <a:r>
              <a:rPr lang="en-US" altLang="ja-JP" sz="1400" dirty="0">
                <a:latin typeface="HG丸ｺﾞｼｯｸM-PRO" pitchFamily="50" charset="-128"/>
                <a:ea typeface="HG丸ｺﾞｼｯｸM-PRO" pitchFamily="50" charset="-128"/>
              </a:rPr>
              <a:t>110</a:t>
            </a:r>
            <a:r>
              <a:rPr lang="ja-JP" altLang="ja-JP" sz="1400" dirty="0">
                <a:latin typeface="HG丸ｺﾞｼｯｸM-PRO" pitchFamily="50" charset="-128"/>
                <a:ea typeface="HG丸ｺﾞｼｯｸM-PRO" pitchFamily="50" charset="-128"/>
              </a:rPr>
              <a:t>㎎</a:t>
            </a:r>
            <a:r>
              <a:rPr lang="ja-JP" altLang="en-US" sz="1400" dirty="0">
                <a:latin typeface="HG丸ｺﾞｼｯｸM-PRO" pitchFamily="50" charset="-128"/>
                <a:ea typeface="HG丸ｺﾞｼｯｸM-PRO" pitchFamily="50" charset="-128"/>
              </a:rPr>
              <a:t>／</a:t>
            </a:r>
            <a:r>
              <a:rPr lang="en-US" altLang="ja-JP" sz="1400" dirty="0">
                <a:latin typeface="HG丸ｺﾞｼｯｸM-PRO" pitchFamily="50" charset="-128"/>
                <a:ea typeface="HG丸ｺﾞｼｯｸM-PRO" pitchFamily="50" charset="-128"/>
              </a:rPr>
              <a:t>dL</a:t>
            </a:r>
            <a:r>
              <a:rPr lang="ja-JP" altLang="ja-JP" sz="1400" dirty="0">
                <a:latin typeface="HG丸ｺﾞｼｯｸM-PRO" pitchFamily="50" charset="-128"/>
                <a:ea typeface="HG丸ｺﾞｼｯｸM-PRO" pitchFamily="50" charset="-128"/>
              </a:rPr>
              <a:t>は正常高値といい、</a:t>
            </a:r>
            <a:r>
              <a:rPr lang="ja-JP" altLang="en-US" sz="1400" dirty="0">
                <a:latin typeface="HG丸ｺﾞｼｯｸM-PRO" pitchFamily="50" charset="-128"/>
                <a:ea typeface="HG丸ｺﾞｼｯｸM-PRO" pitchFamily="50" charset="-128"/>
              </a:rPr>
              <a:t>将来糖尿病を発症するリスクが高くなります</a:t>
            </a:r>
            <a:r>
              <a:rPr lang="ja-JP" altLang="ja-JP" sz="1400" dirty="0">
                <a:latin typeface="HG丸ｺﾞｼｯｸM-PRO" pitchFamily="50" charset="-128"/>
                <a:ea typeface="HG丸ｺﾞｼｯｸM-PRO" pitchFamily="50" charset="-128"/>
              </a:rPr>
              <a:t>。</a:t>
            </a:r>
            <a:endParaRPr lang="en-US" altLang="ja-JP" sz="1400" dirty="0">
              <a:latin typeface="Noto Sans Devanagari" panose="020B0502040504020204" pitchFamily="34"/>
              <a:ea typeface="HG丸ｺﾞｼｯｸM-PRO" pitchFamily="50" charset="-128"/>
              <a:cs typeface="Noto Sans Devanagari" panose="020B0502040504020204" pitchFamily="34"/>
            </a:endParaRPr>
          </a:p>
          <a:p>
            <a:pPr marL="0" indent="0" rtl="0">
              <a:buNone/>
            </a:pPr>
            <a:r>
              <a:rPr lang="en-US" sz="1400" dirty="0">
                <a:latin typeface="Arial" panose="020B0604020202020204" pitchFamily="34" charset="0"/>
                <a:ea typeface="HG丸ｺﾞｼｯｸM-PRO" pitchFamily="50" charset="-128"/>
              </a:rPr>
              <a:t>       </a:t>
            </a:r>
            <a:r>
              <a:rPr lang="ne-np" sz="1400" dirty="0">
                <a:latin typeface="Arial" panose="020B0604020202020204" pitchFamily="34" charset="0"/>
                <a:ea typeface="HG丸ｺﾞｼｯｸM-PRO" pitchFamily="50" charset="-128"/>
              </a:rPr>
              <a:t>100～110㎎/</a:t>
            </a:r>
            <a:r>
              <a:rPr lang="ne-np" sz="1400" dirty="0" err="1">
                <a:latin typeface="Arial" panose="020B0604020202020204" pitchFamily="34" charset="0"/>
                <a:ea typeface="HG丸ｺﾞｼｯｸM-PRO" pitchFamily="50" charset="-128"/>
              </a:rPr>
              <a:t>dL</a:t>
            </a:r>
            <a:r>
              <a:rPr lang="ne-np" sz="1400" dirty="0">
                <a:latin typeface="Arial" panose="020B0604020202020204" pitchFamily="34" charset="0"/>
                <a:ea typeface="HG丸ｺﾞｼｯｸM-PRO" pitchFamily="50" charset="-128"/>
              </a:rPr>
              <a:t> 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लाई सामान्यदेखि उच्च स्तरको </a:t>
            </a:r>
            <a:r>
              <a:rPr lang="ne-NP" altLang="ja-JP" sz="1400" dirty="0">
                <a:solidFill>
                  <a:schemeClr val="tx1"/>
                </a:solidFill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सूचकाङ्क</a:t>
            </a:r>
            <a:r>
              <a:rPr lang="ne-NP" altLang="ja-JP" sz="1400" dirty="0">
                <a:solidFill>
                  <a:srgbClr val="FF0000"/>
                </a:solidFill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भनिन्छ र यस्तो अवस्थामा </a:t>
            </a:r>
            <a:endParaRPr lang="en-US" sz="1400" dirty="0">
              <a:latin typeface="Noto Sans Devanagari" panose="020B0502040504020204" pitchFamily="34"/>
              <a:ea typeface="HG丸ｺﾞｼｯｸM-PRO" pitchFamily="50" charset="-128"/>
              <a:cs typeface="Noto Sans Devanagari" panose="020B0502040504020204" pitchFamily="34"/>
            </a:endParaRPr>
          </a:p>
          <a:p>
            <a:pPr marL="0" indent="0" rtl="0">
              <a:buNone/>
            </a:pPr>
            <a:r>
              <a:rPr lang="en-US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       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भविष्यमा मधुमेह हुने जोखिम बढ्छ।</a:t>
            </a:r>
            <a:endParaRPr lang="ja-JP" altLang="ja-JP" sz="1400" dirty="0">
              <a:latin typeface="Noto Sans Devanagari" panose="020B0502040504020204" pitchFamily="34"/>
              <a:ea typeface="HG丸ｺﾞｼｯｸM-PRO" pitchFamily="50" charset="-128"/>
              <a:cs typeface="Noto Sans Devanagari" panose="020B0502040504020204" pitchFamily="34"/>
            </a:endParaRPr>
          </a:p>
          <a:p>
            <a:r>
              <a:rPr lang="ja-JP" altLang="ja-JP" sz="1400" dirty="0">
                <a:latin typeface="HG丸ｺﾞｼｯｸM-PRO" pitchFamily="50" charset="-128"/>
                <a:ea typeface="HG丸ｺﾞｼｯｸM-PRO" pitchFamily="50" charset="-128"/>
              </a:rPr>
              <a:t>空腹時とは、前の食事から</a:t>
            </a:r>
            <a:r>
              <a:rPr lang="ja-JP" altLang="en-US" sz="1400" dirty="0">
                <a:latin typeface="HG丸ｺﾞｼｯｸM-PRO" pitchFamily="50" charset="-128"/>
                <a:ea typeface="HG丸ｺﾞｼｯｸM-PRO" pitchFamily="50" charset="-128"/>
              </a:rPr>
              <a:t>約</a:t>
            </a:r>
            <a:r>
              <a:rPr lang="en-US" altLang="ja-JP" sz="1400" dirty="0">
                <a:latin typeface="HG丸ｺﾞｼｯｸM-PRO" pitchFamily="50" charset="-128"/>
                <a:ea typeface="HG丸ｺﾞｼｯｸM-PRO" pitchFamily="50" charset="-128"/>
              </a:rPr>
              <a:t>10</a:t>
            </a:r>
            <a:r>
              <a:rPr lang="ja-JP" altLang="ja-JP" sz="1400" dirty="0">
                <a:latin typeface="HG丸ｺﾞｼｯｸM-PRO" pitchFamily="50" charset="-128"/>
                <a:ea typeface="HG丸ｺﾞｼｯｸM-PRO" pitchFamily="50" charset="-128"/>
              </a:rPr>
              <a:t>時間経過した時間のこと</a:t>
            </a:r>
            <a:r>
              <a:rPr lang="ja-JP" altLang="ja-JP" sz="14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で</a:t>
            </a:r>
            <a:r>
              <a:rPr lang="ja-JP" altLang="en-US" sz="14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す。</a:t>
            </a:r>
            <a:endParaRPr lang="en-US" sz="1400" dirty="0">
              <a:latin typeface="Noto Sans Devanagari" panose="020B0502040504020204" pitchFamily="34"/>
              <a:cs typeface="Noto Sans Devanagari" panose="020B0502040504020204" pitchFamily="34"/>
            </a:endParaRPr>
          </a:p>
          <a:p>
            <a:pPr marL="0" indent="0" rtl="0">
              <a:buNone/>
            </a:pPr>
            <a:r>
              <a:rPr lang="en-US" sz="1400" dirty="0">
                <a:latin typeface="Noto Sans Devanagari" panose="020B0502040504020204" pitchFamily="34"/>
                <a:cs typeface="Noto Sans Devanagari" panose="020B0502040504020204" pitchFamily="34"/>
              </a:rPr>
              <a:t>        </a:t>
            </a:r>
            <a:r>
              <a:rPr sz="1400" dirty="0" err="1">
                <a:latin typeface="Noto Sans Devanagari" panose="020B0502040504020204" pitchFamily="34"/>
                <a:cs typeface="Noto Sans Devanagari" panose="020B0502040504020204" pitchFamily="34"/>
              </a:rPr>
              <a:t>खा</a:t>
            </a:r>
            <a:r>
              <a:rPr lang="ne-NP" sz="1400" dirty="0" err="1">
                <a:latin typeface="Noto Sans Devanagari" panose="020B0502040504020204" pitchFamily="34"/>
                <a:cs typeface="Noto Sans Devanagari" panose="020B0502040504020204" pitchFamily="34"/>
              </a:rPr>
              <a:t>नेकुरा</a:t>
            </a:r>
            <a:r>
              <a:rPr sz="1400" dirty="0">
                <a:latin typeface="Noto Sans Devanagari" panose="020B0502040504020204" pitchFamily="34"/>
                <a:cs typeface="Noto Sans Devanagari" panose="020B0502040504020204" pitchFamily="34"/>
              </a:rPr>
              <a:t> </a:t>
            </a:r>
            <a:r>
              <a:rPr sz="1400" dirty="0" err="1">
                <a:latin typeface="Noto Sans Devanagari" panose="020B0502040504020204" pitchFamily="34"/>
                <a:cs typeface="Noto Sans Devanagari" panose="020B0502040504020204" pitchFamily="34"/>
              </a:rPr>
              <a:t>खाएपछि</a:t>
            </a:r>
            <a:r>
              <a:rPr sz="1400" dirty="0">
                <a:latin typeface="Noto Sans Devanagari" panose="020B0502040504020204" pitchFamily="34"/>
                <a:cs typeface="Noto Sans Devanagari" panose="020B0502040504020204" pitchFamily="34"/>
              </a:rPr>
              <a:t> </a:t>
            </a:r>
            <a:r>
              <a:rPr lang="ne-NP" sz="1400" dirty="0">
                <a:latin typeface="Noto Sans Devanagari" panose="020B0502040504020204" pitchFamily="34"/>
                <a:cs typeface="Noto Sans Devanagari" panose="020B0502040504020204" pitchFamily="34"/>
              </a:rPr>
              <a:t>सालाखाला</a:t>
            </a:r>
            <a:r>
              <a:rPr sz="1400" dirty="0">
                <a:latin typeface="Noto Sans Devanagari" panose="020B0502040504020204" pitchFamily="34"/>
                <a:cs typeface="Noto Sans Devanagari" panose="020B0502040504020204" pitchFamily="34"/>
              </a:rPr>
              <a:t> 10 </a:t>
            </a:r>
            <a:r>
              <a:rPr sz="1400" dirty="0" err="1">
                <a:latin typeface="Noto Sans Devanagari" panose="020B0502040504020204" pitchFamily="34"/>
                <a:cs typeface="Noto Sans Devanagari" panose="020B0502040504020204" pitchFamily="34"/>
              </a:rPr>
              <a:t>घण्टा</a:t>
            </a:r>
            <a:r>
              <a:rPr sz="1400" dirty="0">
                <a:latin typeface="Noto Sans Devanagari" panose="020B0502040504020204" pitchFamily="34"/>
                <a:cs typeface="Noto Sans Devanagari" panose="020B0502040504020204" pitchFamily="34"/>
              </a:rPr>
              <a:t> </a:t>
            </a:r>
            <a:r>
              <a:rPr sz="1400" dirty="0" err="1">
                <a:latin typeface="Noto Sans Devanagari" panose="020B0502040504020204" pitchFamily="34"/>
                <a:cs typeface="Noto Sans Devanagari" panose="020B0502040504020204" pitchFamily="34"/>
              </a:rPr>
              <a:t>बितेको</a:t>
            </a:r>
            <a:r>
              <a:rPr sz="1400" dirty="0">
                <a:latin typeface="Noto Sans Devanagari" panose="020B0502040504020204" pitchFamily="34"/>
                <a:cs typeface="Noto Sans Devanagari" panose="020B0502040504020204" pitchFamily="34"/>
              </a:rPr>
              <a:t> </a:t>
            </a:r>
            <a:r>
              <a:rPr lang="ne-NP" sz="1400" dirty="0">
                <a:latin typeface="Noto Sans Devanagari" panose="020B0502040504020204" pitchFamily="34"/>
                <a:cs typeface="Noto Sans Devanagari" panose="020B0502040504020204" pitchFamily="34"/>
              </a:rPr>
              <a:t>छ भने त्यसलाई खाली पेट भनिन्छ</a:t>
            </a:r>
            <a:r>
              <a:rPr sz="1400" dirty="0">
                <a:latin typeface="Noto Sans Devanagari" panose="020B0502040504020204" pitchFamily="34"/>
                <a:cs typeface="Noto Sans Devanagari" panose="020B0502040504020204" pitchFamily="34"/>
              </a:rPr>
              <a:t>।</a:t>
            </a:r>
            <a:endParaRPr lang="en-US" altLang="ja-JP" sz="1400" dirty="0">
              <a:solidFill>
                <a:schemeClr val="tx1"/>
              </a:solidFill>
              <a:latin typeface="Noto Sans Devanagari" panose="020B0502040504020204" pitchFamily="34"/>
              <a:ea typeface="HG丸ｺﾞｼｯｸM-PRO" pitchFamily="50" charset="-128"/>
              <a:cs typeface="Noto Sans Devanagari" panose="020B0502040504020204" pitchFamily="34"/>
            </a:endParaRPr>
          </a:p>
          <a:p>
            <a:r>
              <a:rPr lang="ja-JP" altLang="en-US" sz="1400" dirty="0">
                <a:latin typeface="HG丸ｺﾞｼｯｸM-PRO" pitchFamily="50" charset="-128"/>
                <a:ea typeface="HG丸ｺﾞｼｯｸM-PRO" pitchFamily="50" charset="-128"/>
              </a:rPr>
              <a:t>食事のタイミングにかかわらず測定した血糖値を</a:t>
            </a:r>
            <a:r>
              <a:rPr lang="ja-JP" altLang="ja-JP" sz="1400" dirty="0">
                <a:latin typeface="HG丸ｺﾞｼｯｸM-PRO" pitchFamily="50" charset="-128"/>
                <a:ea typeface="HG丸ｺﾞｼｯｸM-PRO" pitchFamily="50" charset="-128"/>
              </a:rPr>
              <a:t>随時</a:t>
            </a:r>
            <a:r>
              <a:rPr lang="ja-JP" altLang="en-US" sz="1400" dirty="0">
                <a:latin typeface="HG丸ｺﾞｼｯｸM-PRO" pitchFamily="50" charset="-128"/>
                <a:ea typeface="HG丸ｺﾞｼｯｸM-PRO" pitchFamily="50" charset="-128"/>
              </a:rPr>
              <a:t>血糖</a:t>
            </a:r>
            <a:r>
              <a:rPr lang="ja-JP" altLang="ja-JP" sz="1400" dirty="0">
                <a:latin typeface="HG丸ｺﾞｼｯｸM-PRO" pitchFamily="50" charset="-128"/>
                <a:ea typeface="HG丸ｺﾞｼｯｸM-PRO" pitchFamily="50" charset="-128"/>
              </a:rPr>
              <a:t>と</a:t>
            </a:r>
            <a:r>
              <a:rPr lang="ja-JP" altLang="en-US" sz="1400" dirty="0">
                <a:latin typeface="HG丸ｺﾞｼｯｸM-PRO" pitchFamily="50" charset="-128"/>
                <a:ea typeface="HG丸ｺﾞｼｯｸM-PRO" pitchFamily="50" charset="-128"/>
              </a:rPr>
              <a:t>いいます。</a:t>
            </a:r>
            <a:endParaRPr lang="en-US" sz="1400" dirty="0">
              <a:latin typeface="Noto Sans Devanagari" panose="020B0502040504020204" pitchFamily="34"/>
              <a:ea typeface="HG丸ｺﾞｼｯｸM-PRO" pitchFamily="50" charset="-128"/>
              <a:cs typeface="Noto Sans Devanagari" panose="020B0502040504020204" pitchFamily="34"/>
            </a:endParaRPr>
          </a:p>
          <a:p>
            <a:pPr marL="0" indent="0">
              <a:buNone/>
            </a:pPr>
            <a:r>
              <a:rPr lang="en-US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       </a:t>
            </a:r>
            <a:r>
              <a:rPr lang="ne-N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खानेकुरा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खाएको छ छैन भन्ने कुरालाई आधार नबनाई दिन भरी जुनसुकै बेला नापे पनि देखिने </a:t>
            </a:r>
            <a:r>
              <a:rPr lang="en-US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  </a:t>
            </a:r>
          </a:p>
          <a:p>
            <a:pPr marL="0" indent="0">
              <a:buNone/>
            </a:pPr>
            <a:r>
              <a:rPr lang="en-US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       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रक्त 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ग्ल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ू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कोजको</a:t>
            </a:r>
            <a:r>
              <a:rPr lang="ne-np" altLang="ja-J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</a:t>
            </a:r>
            <a:r>
              <a:rPr lang="ne-NP" altLang="ja-J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मात्रा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लाई 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सामान्य अवस्थाको </a:t>
            </a:r>
            <a:r>
              <a:rPr lang="ne-N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सुगर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लेबल 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(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र्‍या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न्डम</a:t>
            </a:r>
            <a:r>
              <a:rPr lang="ne-np" altLang="ja-J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ब्लड</a:t>
            </a:r>
            <a:r>
              <a:rPr lang="ne-NP" altLang="ja-J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सुगर</a:t>
            </a:r>
            <a:r>
              <a:rPr lang="ne-NP" altLang="ja-J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लेबल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) </a:t>
            </a:r>
            <a:endParaRPr lang="en-US" sz="1400" dirty="0">
              <a:latin typeface="Noto Sans Devanagari" panose="020B0502040504020204" pitchFamily="34"/>
              <a:ea typeface="HG丸ｺﾞｼｯｸM-PRO" pitchFamily="50" charset="-128"/>
              <a:cs typeface="Noto Sans Devanagari" panose="020B0502040504020204" pitchFamily="34"/>
            </a:endParaRPr>
          </a:p>
          <a:p>
            <a:pPr marL="0" indent="0">
              <a:buNone/>
            </a:pPr>
            <a:r>
              <a:rPr lang="en-US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       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भनिन्छ।</a:t>
            </a:r>
            <a:endParaRPr lang="en-US" altLang="ja-JP" sz="1400" dirty="0">
              <a:latin typeface="Noto Sans Devanagari" panose="020B0502040504020204" pitchFamily="34"/>
              <a:ea typeface="HG丸ｺﾞｼｯｸM-PRO" pitchFamily="50" charset="-128"/>
              <a:cs typeface="Noto Sans Devanagari" panose="020B0502040504020204" pitchFamily="34"/>
            </a:endParaRPr>
          </a:p>
          <a:p>
            <a:pPr marL="0" indent="0" rtl="0">
              <a:buNone/>
            </a:pPr>
            <a:r>
              <a:rPr lang="ne-np" sz="1050" dirty="0">
                <a:latin typeface="Arial" panose="020B0604020202020204" pitchFamily="34" charset="0"/>
                <a:ea typeface="HG丸ｺﾞｼｯｸM-PRO" pitchFamily="50" charset="-128"/>
              </a:rPr>
              <a:t> </a:t>
            </a:r>
            <a:endParaRPr lang="en-US" sz="1050" dirty="0">
              <a:latin typeface="Arial" panose="020B0604020202020204" pitchFamily="34" charset="0"/>
              <a:ea typeface="HG丸ｺﾞｼｯｸM-PRO" pitchFamily="50" charset="-128"/>
            </a:endParaRPr>
          </a:p>
          <a:p>
            <a:pPr marL="0" indent="0">
              <a:buNone/>
            </a:pPr>
            <a:r>
              <a:rPr lang="ja-JP" altLang="en-US" sz="14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★</a:t>
            </a:r>
            <a:r>
              <a:rPr lang="ja-JP" altLang="ja-JP" sz="14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ＨｂＡ１ｃ：ヘモグロビンエーワンシー</a:t>
            </a:r>
            <a:endParaRPr lang="ja-JP" altLang="ja-JP" sz="1200" dirty="0">
              <a:latin typeface="Arial" panose="020B0604020202020204" pitchFamily="34" charset="0"/>
              <a:ea typeface="HG丸ｺﾞｼｯｸM-PRO" pitchFamily="50" charset="-128"/>
              <a:cs typeface="Arial" panose="020B0604020202020204" pitchFamily="34" charset="0"/>
            </a:endParaRPr>
          </a:p>
          <a:p>
            <a:pPr marL="0" indent="0" rtl="0">
              <a:buNone/>
            </a:pPr>
            <a:r>
              <a:rPr lang="en-US" sz="1600" b="1" dirty="0">
                <a:solidFill>
                  <a:schemeClr val="accent1"/>
                </a:solidFill>
                <a:latin typeface="Arial" panose="020B0604020202020204" pitchFamily="34" charset="0"/>
                <a:ea typeface="HG丸ｺﾞｼｯｸM-PRO" pitchFamily="50" charset="-128"/>
              </a:rPr>
              <a:t>   </a:t>
            </a:r>
            <a:r>
              <a:rPr lang="ne-np" sz="1600" b="1" dirty="0" err="1">
                <a:solidFill>
                  <a:schemeClr val="accent1"/>
                </a:solidFill>
                <a:latin typeface="Arial" panose="020B0604020202020204" pitchFamily="34" charset="0"/>
                <a:ea typeface="HG丸ｺﾞｼｯｸM-PRO" pitchFamily="50" charset="-128"/>
              </a:rPr>
              <a:t>HbA1c</a:t>
            </a:r>
            <a:r>
              <a:rPr lang="ne-np" sz="1600" b="1" dirty="0">
                <a:solidFill>
                  <a:schemeClr val="accent1"/>
                </a:solidFill>
                <a:latin typeface="Arial" panose="020B0604020202020204" pitchFamily="34" charset="0"/>
                <a:ea typeface="HG丸ｺﾞｼｯｸM-PRO" pitchFamily="50" charset="-128"/>
              </a:rPr>
              <a:t>: </a:t>
            </a:r>
            <a:r>
              <a:rPr lang="ne-np" sz="1600" b="1" dirty="0" err="1">
                <a:solidFill>
                  <a:schemeClr val="accent1"/>
                </a:solidFill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हेमोग्लोबिन</a:t>
            </a:r>
            <a:r>
              <a:rPr lang="ne-np" sz="1600" b="1" dirty="0">
                <a:solidFill>
                  <a:schemeClr val="accent1"/>
                </a:solidFill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ए-वान-सी</a:t>
            </a:r>
            <a:endParaRPr lang="en-US" sz="1600" b="1" dirty="0">
              <a:solidFill>
                <a:schemeClr val="accent1"/>
              </a:solidFill>
              <a:latin typeface="Noto Sans Devanagari" panose="020B0502040504020204" pitchFamily="34"/>
              <a:ea typeface="HG丸ｺﾞｼｯｸM-PRO" pitchFamily="50" charset="-128"/>
              <a:cs typeface="Noto Sans Devanagari" panose="020B0502040504020204" pitchFamily="34"/>
            </a:endParaRPr>
          </a:p>
          <a:p>
            <a:pPr marL="0" indent="0">
              <a:buNone/>
            </a:pPr>
            <a:r>
              <a:rPr lang="en-US" altLang="ja-JP" sz="14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[</a:t>
            </a:r>
            <a:r>
              <a:rPr lang="ja-JP" altLang="ja-JP" sz="14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基準値</a:t>
            </a:r>
            <a:r>
              <a:rPr lang="en-US" altLang="ja-JP" sz="14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]</a:t>
            </a:r>
            <a:r>
              <a:rPr lang="ja-JP" altLang="ja-JP" sz="14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　</a:t>
            </a:r>
            <a:r>
              <a:rPr lang="en-US" altLang="ja-JP" sz="14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4.6</a:t>
            </a:r>
            <a:r>
              <a:rPr lang="ja-JP" altLang="ja-JP" sz="14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～</a:t>
            </a:r>
            <a:r>
              <a:rPr lang="en-US" altLang="ja-JP" sz="14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6.2</a:t>
            </a:r>
            <a:r>
              <a:rPr lang="ja-JP" altLang="ja-JP" sz="14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％</a:t>
            </a:r>
            <a:r>
              <a:rPr lang="en-US" altLang="ja-JP" sz="14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(NGSP)</a:t>
            </a:r>
            <a:endParaRPr lang="ne-np" sz="1200" b="1" dirty="0">
              <a:solidFill>
                <a:schemeClr val="accent1"/>
              </a:solidFill>
              <a:latin typeface="Noto Sans Devanagari" panose="020B0502040504020204" pitchFamily="34"/>
              <a:ea typeface="HG丸ｺﾞｼｯｸM-PRO" pitchFamily="50" charset="-128"/>
              <a:cs typeface="Noto Sans Devanagari" panose="020B0502040504020204" pitchFamily="34"/>
            </a:endParaRPr>
          </a:p>
          <a:p>
            <a:pPr marL="0" indent="0" rtl="0">
              <a:buNone/>
            </a:pPr>
            <a:r>
              <a:rPr lang="ne-np" sz="1400" dirty="0">
                <a:solidFill>
                  <a:srgbClr val="FF0000"/>
                </a:solidFill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[</a:t>
            </a:r>
            <a:r>
              <a:rPr lang="ne-NP" altLang="ja-JP" sz="1400" dirty="0">
                <a:solidFill>
                  <a:srgbClr val="FF0000"/>
                </a:solidFill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हुनु पर्ने सूचकाङ्क</a:t>
            </a:r>
            <a:r>
              <a:rPr lang="ne-np" sz="1400" dirty="0">
                <a:solidFill>
                  <a:srgbClr val="FF0000"/>
                </a:solidFill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]　</a:t>
            </a:r>
            <a:r>
              <a:rPr lang="ne-np" sz="1400" dirty="0">
                <a:solidFill>
                  <a:srgbClr val="FF0000"/>
                </a:solidFill>
                <a:latin typeface="Arial" panose="020B0604020202020204" pitchFamily="34" charset="0"/>
              </a:rPr>
              <a:t>4.6～6.</a:t>
            </a:r>
            <a:r>
              <a:rPr 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ne-np" sz="1400" dirty="0">
                <a:solidFill>
                  <a:srgbClr val="FF0000"/>
                </a:solidFill>
                <a:latin typeface="Arial" panose="020B0604020202020204" pitchFamily="34" charset="0"/>
                <a:ea typeface="HG丸ｺﾞｼｯｸM-PRO" pitchFamily="50" charset="-128"/>
              </a:rPr>
              <a:t>% (NGSP)</a:t>
            </a:r>
            <a:endParaRPr lang="en-US" sz="1400" dirty="0">
              <a:solidFill>
                <a:srgbClr val="FF0000"/>
              </a:solidFill>
              <a:latin typeface="Arial" panose="020B0604020202020204" pitchFamily="34" charset="0"/>
              <a:ea typeface="HG丸ｺﾞｼｯｸM-PRO" pitchFamily="50" charset="-128"/>
              <a:cs typeface="Arial" panose="020B0604020202020204" pitchFamily="34" charset="0"/>
            </a:endParaRPr>
          </a:p>
          <a:p>
            <a:pPr marL="0" indent="0" rtl="0">
              <a:buNone/>
            </a:pPr>
            <a:endParaRPr lang="en-US" altLang="ja-JP" sz="900" dirty="0">
              <a:solidFill>
                <a:srgbClr val="FF0000"/>
              </a:solidFill>
              <a:latin typeface="Arial" panose="020B0604020202020204" pitchFamily="34" charset="0"/>
              <a:ea typeface="HG丸ｺﾞｼｯｸM-PRO" pitchFamily="50" charset="-128"/>
              <a:cs typeface="Arial" panose="020B0604020202020204" pitchFamily="34" charset="0"/>
            </a:endParaRPr>
          </a:p>
          <a:p>
            <a:r>
              <a:rPr lang="ja-JP" altLang="en-US" sz="1400" dirty="0">
                <a:latin typeface="HG丸ｺﾞｼｯｸM-PRO" pitchFamily="50" charset="-128"/>
                <a:ea typeface="HG丸ｺﾞｼｯｸM-PRO" pitchFamily="50" charset="-128"/>
              </a:rPr>
              <a:t>血液中の</a:t>
            </a:r>
            <a:r>
              <a:rPr lang="ja-JP" altLang="ja-JP" sz="1400" dirty="0">
                <a:latin typeface="HG丸ｺﾞｼｯｸM-PRO" pitchFamily="50" charset="-128"/>
                <a:ea typeface="HG丸ｺﾞｼｯｸM-PRO" pitchFamily="50" charset="-128"/>
              </a:rPr>
              <a:t>ヘモグロビンは、全身に酸素を運ぶ働きをしています。ヘモグロビンにブドウ糖が</a:t>
            </a:r>
            <a:r>
              <a:rPr lang="ja-JP" altLang="en-US" sz="1400" dirty="0">
                <a:latin typeface="HG丸ｺﾞｼｯｸM-PRO" pitchFamily="50" charset="-128"/>
                <a:ea typeface="HG丸ｺﾞｼｯｸM-PRO" pitchFamily="50" charset="-128"/>
              </a:rPr>
              <a:t>結合した</a:t>
            </a:r>
            <a:r>
              <a:rPr lang="ja-JP" altLang="ja-JP" sz="1400" dirty="0">
                <a:latin typeface="HG丸ｺﾞｼｯｸM-PRO" pitchFamily="50" charset="-128"/>
                <a:ea typeface="HG丸ｺﾞｼｯｸM-PRO" pitchFamily="50" charset="-128"/>
              </a:rPr>
              <a:t>もの</a:t>
            </a:r>
            <a:r>
              <a:rPr lang="ja-JP" altLang="en-US" sz="1400" dirty="0">
                <a:latin typeface="HG丸ｺﾞｼｯｸM-PRO" pitchFamily="50" charset="-128"/>
                <a:ea typeface="HG丸ｺﾞｼｯｸM-PRO" pitchFamily="50" charset="-128"/>
              </a:rPr>
              <a:t>が</a:t>
            </a:r>
            <a:r>
              <a:rPr lang="en-US" altLang="ja-JP" sz="1400" dirty="0">
                <a:latin typeface="HG丸ｺﾞｼｯｸM-PRO" pitchFamily="50" charset="-128"/>
                <a:ea typeface="HG丸ｺﾞｼｯｸM-PRO" pitchFamily="50" charset="-128"/>
              </a:rPr>
              <a:t>HbA1c</a:t>
            </a:r>
            <a:r>
              <a:rPr lang="ja-JP" altLang="en-US" sz="1400" dirty="0">
                <a:latin typeface="HG丸ｺﾞｼｯｸM-PRO" pitchFamily="50" charset="-128"/>
                <a:ea typeface="HG丸ｺﾞｼｯｸM-PRO" pitchFamily="50" charset="-128"/>
              </a:rPr>
              <a:t>であり、過去１～２ヶ月の　　　血糖状態がわかる検査です。</a:t>
            </a:r>
            <a:endParaRPr lang="en-US" sz="1400" dirty="0">
              <a:latin typeface="Noto Sans Devanagari" panose="020B0502040504020204" pitchFamily="34"/>
              <a:ea typeface="HG丸ｺﾞｼｯｸM-PRO" pitchFamily="50" charset="-128"/>
              <a:cs typeface="Noto Sans Devanagari" panose="020B0502040504020204" pitchFamily="34"/>
            </a:endParaRPr>
          </a:p>
          <a:p>
            <a:pPr marL="0" indent="0" rtl="0">
              <a:buNone/>
            </a:pPr>
            <a:r>
              <a:rPr lang="en-US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       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रगतमा भएको </a:t>
            </a:r>
            <a:r>
              <a:rPr lang="ne-n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हेमोग्लोबिनले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शरीरभरि अक्सिजन </a:t>
            </a:r>
            <a:r>
              <a:rPr lang="ne-n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पुर्‍याउने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काम गर्दछ। </a:t>
            </a:r>
            <a:r>
              <a:rPr lang="ne-n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हेमोग्लोबिनमा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</a:t>
            </a:r>
            <a:r>
              <a:rPr lang="en-US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  </a:t>
            </a:r>
          </a:p>
          <a:p>
            <a:pPr marL="0" indent="0" rtl="0">
              <a:buNone/>
            </a:pPr>
            <a:r>
              <a:rPr lang="en-US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       </a:t>
            </a:r>
            <a:r>
              <a:rPr lang="ne-n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ग्ल</a:t>
            </a:r>
            <a:r>
              <a:rPr lang="ne-N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ू</a:t>
            </a:r>
            <a:r>
              <a:rPr lang="ne-n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कोज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संयोजन भएको तत्त्व </a:t>
            </a:r>
            <a:r>
              <a:rPr lang="ne-np" sz="1400" dirty="0" err="1">
                <a:latin typeface="Arial" panose="020B0604020202020204" pitchFamily="34" charset="0"/>
                <a:ea typeface="HG丸ｺﾞｼｯｸM-PRO" pitchFamily="50" charset="-128"/>
              </a:rPr>
              <a:t>HbA1c</a:t>
            </a:r>
            <a:r>
              <a:rPr lang="ne-np" sz="1400" dirty="0">
                <a:latin typeface="Arial" panose="020B0604020202020204" pitchFamily="34" charset="0"/>
                <a:ea typeface="HG丸ｺﾞｼｯｸM-PRO" pitchFamily="50" charset="-128"/>
              </a:rPr>
              <a:t> 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हो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।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यो </a:t>
            </a:r>
            <a:r>
              <a:rPr lang="ne-np" altLang="ja-JP" sz="1400" dirty="0" err="1">
                <a:latin typeface="Arial" panose="020B0604020202020204" pitchFamily="34" charset="0"/>
                <a:ea typeface="HG丸ｺﾞｼｯｸM-PRO" pitchFamily="50" charset="-128"/>
              </a:rPr>
              <a:t>HbA1c</a:t>
            </a:r>
            <a:r>
              <a:rPr lang="ne-NP" altLang="ja-JP" sz="1400" dirty="0" err="1">
                <a:latin typeface="Arial" panose="020B0604020202020204" pitchFamily="34" charset="0"/>
                <a:ea typeface="HG丸ｺﾞｼｯｸM-PRO" pitchFamily="50" charset="-128"/>
              </a:rPr>
              <a:t>को</a:t>
            </a:r>
            <a:r>
              <a:rPr lang="ne-NP" altLang="ja-JP" sz="1400" dirty="0">
                <a:latin typeface="Arial" panose="020B0604020202020204" pitchFamily="34" charset="0"/>
                <a:ea typeface="HG丸ｺﾞｼｯｸM-PRO" pitchFamily="50" charset="-128"/>
              </a:rPr>
              <a:t> परीक्षणबाट </a:t>
            </a:r>
            <a:r>
              <a:rPr lang="ne-NP" altLang="ja-JP" sz="1400" dirty="0" err="1">
                <a:latin typeface="Arial" panose="020B0604020202020204" pitchFamily="34" charset="0"/>
                <a:ea typeface="HG丸ｺﾞｼｯｸM-PRO" pitchFamily="50" charset="-128"/>
              </a:rPr>
              <a:t>पछिल्लो</a:t>
            </a:r>
            <a:r>
              <a:rPr lang="ne-np" sz="1400" dirty="0" err="1">
                <a:latin typeface="Arial" panose="020B0604020202020204" pitchFamily="34" charset="0"/>
                <a:ea typeface="HG丸ｺﾞｼｯｸM-PRO" pitchFamily="50" charset="-128"/>
              </a:rPr>
              <a:t>１～2</a:t>
            </a:r>
            <a:r>
              <a:rPr lang="ne-np" sz="1400" dirty="0">
                <a:latin typeface="Arial" panose="020B0604020202020204" pitchFamily="34" charset="0"/>
                <a:ea typeface="HG丸ｺﾞｼｯｸM-PRO" pitchFamily="50" charset="-128"/>
              </a:rPr>
              <a:t> </a:t>
            </a:r>
            <a:endParaRPr lang="en-US" sz="1400" dirty="0">
              <a:latin typeface="Arial" panose="020B0604020202020204" pitchFamily="34" charset="0"/>
              <a:ea typeface="HG丸ｺﾞｼｯｸM-PRO" pitchFamily="50" charset="-128"/>
            </a:endParaRPr>
          </a:p>
          <a:p>
            <a:pPr marL="0" indent="0" rtl="0">
              <a:buNone/>
            </a:pPr>
            <a:r>
              <a:rPr lang="en-US" sz="1400" dirty="0">
                <a:latin typeface="Arial" panose="020B0604020202020204" pitchFamily="34" charset="0"/>
                <a:ea typeface="HG丸ｺﾞｼｯｸM-PRO" pitchFamily="50" charset="-128"/>
                <a:cs typeface="Noto Sans Devanagari" panose="020B0502040504020204" pitchFamily="34"/>
              </a:rPr>
              <a:t>       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महिना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मा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रगतमा 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ग्ल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ू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कोज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को</a:t>
            </a:r>
            <a:r>
              <a:rPr lang="ne-NP" altLang="ja-J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मात्रा कस्तो अवस्थामा थियो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थाहा हुन्छ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।</a:t>
            </a:r>
            <a:endParaRPr lang="en-US" sz="1400" dirty="0">
              <a:latin typeface="Noto Sans Devanagari" panose="020B0502040504020204" pitchFamily="34"/>
              <a:ea typeface="HG丸ｺﾞｼｯｸM-PRO" pitchFamily="50" charset="-128"/>
              <a:cs typeface="Noto Sans Devanagari" panose="020B0502040504020204" pitchFamily="34"/>
            </a:endParaRPr>
          </a:p>
          <a:p>
            <a:pPr rtl="0"/>
            <a:r>
              <a:rPr lang="ja-JP" altLang="en-US" sz="1400" dirty="0">
                <a:latin typeface="HG丸ｺﾞｼｯｸM-PRO" pitchFamily="50" charset="-128"/>
                <a:ea typeface="HG丸ｺﾞｼｯｸM-PRO" pitchFamily="50" charset="-128"/>
              </a:rPr>
              <a:t>ご自分の目標値を知っておきましょう。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　　</a:t>
            </a:r>
            <a:endParaRPr lang="en-US" sz="1400" dirty="0">
              <a:latin typeface="Noto Sans Devanagari" panose="020B0502040504020204" pitchFamily="34"/>
              <a:ea typeface="HG丸ｺﾞｼｯｸM-PRO" pitchFamily="50" charset="-128"/>
              <a:cs typeface="Noto Sans Devanagari" panose="020B0502040504020204" pitchFamily="34"/>
            </a:endParaRPr>
          </a:p>
          <a:p>
            <a:pPr marL="0" indent="0">
              <a:buNone/>
            </a:pPr>
            <a:r>
              <a:rPr lang="ja-JP" altLang="en-US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　　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आफ्नो </a:t>
            </a:r>
            <a:r>
              <a:rPr lang="ne-np" altLang="ja-JP" sz="1400" dirty="0" err="1">
                <a:latin typeface="Arial" panose="020B0604020202020204" pitchFamily="34" charset="0"/>
                <a:ea typeface="HG丸ｺﾞｼｯｸM-PRO" pitchFamily="50" charset="-128"/>
              </a:rPr>
              <a:t>HbA1c</a:t>
            </a:r>
            <a:r>
              <a:rPr lang="ne-NP" altLang="ja-JP" sz="1400" dirty="0">
                <a:latin typeface="Arial" panose="020B0604020202020204" pitchFamily="34" charset="0"/>
                <a:ea typeface="HG丸ｺﾞｼｯｸM-PRO" pitchFamily="50" charset="-128"/>
              </a:rPr>
              <a:t> </a:t>
            </a:r>
            <a:r>
              <a:rPr lang="ne-NP" altLang="ja-J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कतिसम्म घटाउने </a:t>
            </a:r>
            <a:r>
              <a:rPr lang="ne-np" sz="140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लक्ष</a:t>
            </a:r>
            <a:r>
              <a:rPr lang="ne-NP" sz="140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्य बनाइएको 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छ चिकित्सकलाई सोध्नुहोस्।</a:t>
            </a:r>
            <a:endParaRPr lang="en-US" sz="1400" dirty="0">
              <a:latin typeface="Noto Sans Devanagari" panose="020B0502040504020204" pitchFamily="34"/>
              <a:ea typeface="HG丸ｺﾞｼｯｸM-PRO" pitchFamily="50" charset="-128"/>
              <a:cs typeface="Noto Sans Devanagari" panose="020B0502040504020204" pitchFamily="34"/>
            </a:endParaRPr>
          </a:p>
        </p:txBody>
      </p:sp>
      <p:sp>
        <p:nvSpPr>
          <p:cNvPr id="2" name="円/楕円 1"/>
          <p:cNvSpPr/>
          <p:nvPr/>
        </p:nvSpPr>
        <p:spPr>
          <a:xfrm>
            <a:off x="332656" y="140586"/>
            <a:ext cx="6048672" cy="854893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altLang="ja-JP" sz="24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6367" y="876044"/>
            <a:ext cx="1168977" cy="1013114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68F1151-6CAA-45C4-AAD9-36F61B691346}"/>
              </a:ext>
            </a:extLst>
          </p:cNvPr>
          <p:cNvSpPr txBox="1"/>
          <p:nvPr/>
        </p:nvSpPr>
        <p:spPr>
          <a:xfrm>
            <a:off x="459873" y="191982"/>
            <a:ext cx="5892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b="1" dirty="0">
                <a:latin typeface="HG丸ｺﾞｼｯｸM-PRO" pitchFamily="50" charset="-128"/>
                <a:ea typeface="HG丸ｺﾞｼｯｸM-PRO" pitchFamily="50" charset="-128"/>
              </a:rPr>
              <a:t>2</a:t>
            </a:r>
            <a:r>
              <a:rPr lang="en-US" altLang="ja-JP" sz="2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. </a:t>
            </a:r>
            <a:r>
              <a:rPr lang="ja-JP" altLang="en-US" sz="2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血糖の状態</a:t>
            </a:r>
            <a:r>
              <a:rPr lang="ja-JP" altLang="ja-JP" sz="2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を知る検査</a:t>
            </a:r>
            <a:endParaRPr lang="en-US" altLang="ja-JP" sz="2000" b="1" dirty="0">
              <a:solidFill>
                <a:schemeClr val="tx1"/>
              </a:solidFill>
              <a:latin typeface="Noto Sans Devanagari" panose="020B0502040504020204" pitchFamily="34"/>
              <a:ea typeface="HG丸ｺﾞｼｯｸM-PRO" pitchFamily="50" charset="-128"/>
              <a:cs typeface="Noto Sans Devanagari" panose="020B0502040504020204" pitchFamily="34"/>
            </a:endParaRPr>
          </a:p>
          <a:p>
            <a:pPr algn="ctr" rtl="0"/>
            <a:r>
              <a:rPr lang="en-US" altLang="ja-JP" sz="2000" b="1" dirty="0">
                <a:solidFill>
                  <a:schemeClr val="tx1"/>
                </a:solidFill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2.</a:t>
            </a:r>
            <a:r>
              <a:rPr lang="ne-np" altLang="ja-JP" sz="2000" b="1" dirty="0">
                <a:solidFill>
                  <a:schemeClr val="tx1"/>
                </a:solidFill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र</a:t>
            </a:r>
            <a:r>
              <a:rPr lang="ne-NP" altLang="ja-JP" sz="2000" b="1" dirty="0">
                <a:solidFill>
                  <a:schemeClr val="tx1"/>
                </a:solidFill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क्त ग्लूकोज</a:t>
            </a:r>
            <a:r>
              <a:rPr lang="ne-np" altLang="ja-JP" sz="2000" b="1" dirty="0">
                <a:solidFill>
                  <a:schemeClr val="tx1"/>
                </a:solidFill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को </a:t>
            </a:r>
            <a:r>
              <a:rPr lang="ne-NP" altLang="ja-JP" sz="2000" b="1" dirty="0">
                <a:solidFill>
                  <a:schemeClr val="tx1"/>
                </a:solidFill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अवस्था</a:t>
            </a:r>
            <a:r>
              <a:rPr lang="ne-np" altLang="ja-JP" sz="2000" b="1" dirty="0">
                <a:solidFill>
                  <a:schemeClr val="tx1"/>
                </a:solidFill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थाहा </a:t>
            </a:r>
            <a:r>
              <a:rPr lang="ne-NP" altLang="ja-JP" sz="2000" b="1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हुने</a:t>
            </a:r>
            <a:r>
              <a:rPr lang="ne-np" altLang="ja-JP" sz="2000" b="1" dirty="0">
                <a:solidFill>
                  <a:schemeClr val="tx1"/>
                </a:solidFill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जाँच</a:t>
            </a:r>
            <a:endParaRPr lang="en-US" altLang="ja-JP" sz="2000" b="1" dirty="0">
              <a:solidFill>
                <a:schemeClr val="tx1"/>
              </a:solidFill>
              <a:latin typeface="Noto Sans Devanagari" panose="020B0502040504020204" pitchFamily="34"/>
              <a:ea typeface="HG丸ｺﾞｼｯｸM-PRO" pitchFamily="50" charset="-128"/>
              <a:cs typeface="Noto Sans Devanagari" panose="020B0502040504020204" pitchFamily="34"/>
            </a:endParaRPr>
          </a:p>
        </p:txBody>
      </p:sp>
      <p:sp>
        <p:nvSpPr>
          <p:cNvPr id="12" name="Footer Placeholder 13">
            <a:extLst>
              <a:ext uri="{FF2B5EF4-FFF2-40B4-BE49-F238E27FC236}">
                <a16:creationId xmlns:a16="http://schemas.microsoft.com/office/drawing/2014/main" id="{19E599CE-FEFB-1F62-E96C-38D6A0D02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16832" y="8947635"/>
            <a:ext cx="2808311" cy="235497"/>
          </a:xfrm>
        </p:spPr>
        <p:txBody>
          <a:bodyPr/>
          <a:lstStyle/>
          <a:p>
            <a:pPr rtl="0"/>
            <a:r>
              <a:rPr kumimoji="1" lang="en-US" altLang="ja-JP" sz="800" dirty="0"/>
              <a:t>2. </a:t>
            </a:r>
            <a:r>
              <a:rPr kumimoji="1" lang="ja-JP" altLang="en-US" sz="800" dirty="0"/>
              <a:t>血糖の状態を知る検査 </a:t>
            </a:r>
            <a:r>
              <a:rPr kumimoji="1" lang="en-US" altLang="ja-JP" sz="800" dirty="0" err="1"/>
              <a:t>रक्त</a:t>
            </a:r>
            <a:r>
              <a:rPr kumimoji="1" lang="en-US" altLang="ja-JP" sz="800" dirty="0"/>
              <a:t> </a:t>
            </a:r>
            <a:r>
              <a:rPr kumimoji="1" lang="en-US" altLang="ja-JP" sz="800" dirty="0" err="1"/>
              <a:t>ग्लूकोजको</a:t>
            </a:r>
            <a:r>
              <a:rPr kumimoji="1" lang="en-US" altLang="ja-JP" sz="800" dirty="0"/>
              <a:t> </a:t>
            </a:r>
            <a:r>
              <a:rPr kumimoji="1" lang="en-US" altLang="ja-JP" sz="800" dirty="0" err="1"/>
              <a:t>अवस्था</a:t>
            </a:r>
            <a:r>
              <a:rPr kumimoji="1" lang="en-US" altLang="ja-JP" sz="800" dirty="0"/>
              <a:t> </a:t>
            </a:r>
            <a:r>
              <a:rPr kumimoji="1" lang="en-US" altLang="ja-JP" sz="800" dirty="0" err="1"/>
              <a:t>थाहा</a:t>
            </a:r>
            <a:r>
              <a:rPr kumimoji="1" lang="en-US" altLang="ja-JP" sz="800" dirty="0"/>
              <a:t> </a:t>
            </a:r>
            <a:r>
              <a:rPr kumimoji="1" lang="en-US" altLang="ja-JP" sz="800" dirty="0" err="1"/>
              <a:t>हुने</a:t>
            </a:r>
            <a:r>
              <a:rPr kumimoji="1" lang="en-US" altLang="ja-JP" sz="800" dirty="0"/>
              <a:t> </a:t>
            </a:r>
            <a:r>
              <a:rPr kumimoji="1" lang="en-US" altLang="ja-JP" sz="800" dirty="0" err="1"/>
              <a:t>जाँच</a:t>
            </a:r>
            <a:endParaRPr kumimoji="1" lang="ja-JP" altLang="en-US" sz="800" dirty="0"/>
          </a:p>
        </p:txBody>
      </p:sp>
      <p:pic>
        <p:nvPicPr>
          <p:cNvPr id="13" name="Picture 15">
            <a:extLst>
              <a:ext uri="{FF2B5EF4-FFF2-40B4-BE49-F238E27FC236}">
                <a16:creationId xmlns:a16="http://schemas.microsoft.com/office/drawing/2014/main" id="{A5FAB789-4EF6-49AE-1B05-33B472E59D31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21804" y="2202"/>
            <a:ext cx="437261" cy="431015"/>
          </a:xfrm>
          <a:prstGeom prst="rect">
            <a:avLst/>
          </a:prstGeom>
        </p:spPr>
      </p:pic>
      <p:sp>
        <p:nvSpPr>
          <p:cNvPr id="14" name="テキスト ボックス 7">
            <a:extLst>
              <a:ext uri="{FF2B5EF4-FFF2-40B4-BE49-F238E27FC236}">
                <a16:creationId xmlns:a16="http://schemas.microsoft.com/office/drawing/2014/main" id="{879B1ABF-108A-3E2C-C42A-D7006E124CAB}"/>
              </a:ext>
            </a:extLst>
          </p:cNvPr>
          <p:cNvSpPr txBox="1"/>
          <p:nvPr/>
        </p:nvSpPr>
        <p:spPr>
          <a:xfrm>
            <a:off x="5589240" y="14288"/>
            <a:ext cx="8665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ja-JP" altLang="en-US" sz="1000" dirty="0">
                <a:solidFill>
                  <a:schemeClr val="bg1">
                    <a:lumMod val="50000"/>
                  </a:schemeClr>
                </a:solidFill>
                <a:cs typeface="+mj-cs"/>
              </a:rPr>
              <a:t>ネパール語</a:t>
            </a:r>
            <a:endParaRPr lang="ne-np" sz="1000" dirty="0">
              <a:solidFill>
                <a:schemeClr val="bg1">
                  <a:lumMod val="50000"/>
                </a:schemeClr>
              </a:solidFill>
              <a:cs typeface="+mj-cs"/>
            </a:endParaRPr>
          </a:p>
        </p:txBody>
      </p:sp>
      <p:sp>
        <p:nvSpPr>
          <p:cNvPr id="15" name="Slide Number Placeholder 11">
            <a:extLst>
              <a:ext uri="{FF2B5EF4-FFF2-40B4-BE49-F238E27FC236}">
                <a16:creationId xmlns:a16="http://schemas.microsoft.com/office/drawing/2014/main" id="{1F52D960-41C8-21F8-33EC-AFDA7534C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37312" y="8815467"/>
            <a:ext cx="539476" cy="486833"/>
          </a:xfrm>
        </p:spPr>
        <p:txBody>
          <a:bodyPr/>
          <a:lstStyle/>
          <a:p>
            <a:pPr rtl="0"/>
            <a:fld id="{6E1340F4-D544-45CC-AC59-29028D878F1C}" type="slidenum">
              <a:rPr kumimoji="1" lang="ja-JP" altLang="en-US" smtClean="0"/>
              <a:pPr rtl="0"/>
              <a:t>1</a:t>
            </a:fld>
            <a:r>
              <a:rPr kumimoji="1" lang="en-US" altLang="ja-JP" dirty="0"/>
              <a:t>/2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10187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32656" y="651728"/>
            <a:ext cx="6264696" cy="8240752"/>
          </a:xfrm>
          <a:ln w="0"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marL="0" indent="0">
              <a:buNone/>
            </a:pPr>
            <a:r>
              <a:rPr lang="ja-JP" altLang="en-US" sz="14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★</a:t>
            </a:r>
            <a:r>
              <a:rPr lang="ja-JP" altLang="ja-JP" sz="14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尿糖：にょうとう</a:t>
            </a:r>
            <a:r>
              <a:rPr lang="ja-JP" altLang="ja-JP" sz="1400" b="1" dirty="0">
                <a:latin typeface="HG丸ｺﾞｼｯｸM-PRO" pitchFamily="50" charset="-128"/>
                <a:ea typeface="HG丸ｺﾞｼｯｸM-PRO" pitchFamily="50" charset="-128"/>
              </a:rPr>
              <a:t>　　　</a:t>
            </a:r>
            <a:r>
              <a:rPr lang="ja-JP" altLang="ja-JP" sz="14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［基準値］陰性（－）</a:t>
            </a:r>
            <a:endParaRPr lang="ja-JP" altLang="ja-JP" sz="1400" dirty="0">
              <a:latin typeface="Arial" panose="020B0604020202020204" pitchFamily="34" charset="0"/>
              <a:ea typeface="HG丸ｺﾞｼｯｸM-PRO" pitchFamily="50" charset="-128"/>
              <a:cs typeface="Arial" panose="020B0604020202020204" pitchFamily="34" charset="0"/>
            </a:endParaRPr>
          </a:p>
          <a:p>
            <a:pPr marL="0" indent="0" rtl="0">
              <a:buNone/>
            </a:pPr>
            <a:r>
              <a:rPr lang="en-US" altLang="ja" sz="1600" b="1" dirty="0">
                <a:solidFill>
                  <a:schemeClr val="accent1"/>
                </a:solidFill>
                <a:latin typeface="Arial" panose="020B0604020202020204" pitchFamily="34" charset="0"/>
                <a:ea typeface="HG丸ｺﾞｼｯｸM-PRO" pitchFamily="50" charset="-128"/>
                <a:cs typeface="Noto Sans Devanagari" panose="020B0502040504020204" pitchFamily="34"/>
              </a:rPr>
              <a:t>    </a:t>
            </a:r>
            <a:r>
              <a:rPr lang="ja" sz="1600" b="1" dirty="0">
                <a:solidFill>
                  <a:schemeClr val="accent1"/>
                </a:solidFill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युरिन सुगर</a:t>
            </a:r>
            <a:r>
              <a:rPr lang="ne-np" sz="1600" b="1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　　</a:t>
            </a:r>
            <a:r>
              <a:rPr lang="ja-JP" altLang="en-US" sz="1600" b="1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　　</a:t>
            </a:r>
            <a:r>
              <a:rPr lang="ne-np" sz="1600" b="1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　</a:t>
            </a:r>
            <a:r>
              <a:rPr lang="ne-np" sz="1600" dirty="0">
                <a:solidFill>
                  <a:srgbClr val="FF0000"/>
                </a:solidFill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［</a:t>
            </a:r>
            <a:r>
              <a:rPr lang="ne-NP" altLang="ja-JP" sz="1600" dirty="0">
                <a:solidFill>
                  <a:srgbClr val="FF0000"/>
                </a:solidFill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हुनु पर्ने सूचकाङ्क</a:t>
            </a:r>
            <a:r>
              <a:rPr lang="ne-np" sz="1600" dirty="0">
                <a:solidFill>
                  <a:srgbClr val="FF0000"/>
                </a:solidFill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］ नेगेटिभ </a:t>
            </a:r>
            <a:r>
              <a:rPr lang="ne-np" sz="1600" dirty="0">
                <a:solidFill>
                  <a:srgbClr val="FF0000"/>
                </a:solidFill>
                <a:latin typeface="Arial" panose="020B0604020202020204" pitchFamily="34" charset="0"/>
                <a:ea typeface="HG丸ｺﾞｼｯｸM-PRO" pitchFamily="50" charset="-128"/>
              </a:rPr>
              <a:t>(－)</a:t>
            </a:r>
            <a:endParaRPr lang="en-US" altLang="ja-JP" sz="1600" dirty="0">
              <a:solidFill>
                <a:srgbClr val="FF0000"/>
              </a:solidFill>
              <a:latin typeface="Arial" panose="020B0604020202020204" pitchFamily="34" charset="0"/>
              <a:ea typeface="HG丸ｺﾞｼｯｸM-PRO" pitchFamily="50" charset="-128"/>
              <a:cs typeface="Arial" panose="020B0604020202020204" pitchFamily="34" charset="0"/>
            </a:endParaRPr>
          </a:p>
          <a:p>
            <a:pPr marL="0" indent="0" rtl="0">
              <a:buNone/>
            </a:pPr>
            <a:endParaRPr lang="en-US" altLang="ja-JP" sz="900" dirty="0">
              <a:solidFill>
                <a:srgbClr val="FF0000"/>
              </a:solidFill>
              <a:latin typeface="Arial" panose="020B0604020202020204" pitchFamily="34" charset="0"/>
              <a:ea typeface="HG丸ｺﾞｼｯｸM-PRO" pitchFamily="50" charset="-128"/>
              <a:cs typeface="Arial" panose="020B0604020202020204" pitchFamily="34" charset="0"/>
            </a:endParaRPr>
          </a:p>
          <a:p>
            <a:r>
              <a:rPr lang="ja-JP" altLang="en-US" sz="1400" dirty="0">
                <a:latin typeface="HG丸ｺﾞｼｯｸM-PRO" pitchFamily="50" charset="-128"/>
                <a:ea typeface="HG丸ｺﾞｼｯｸM-PRO" pitchFamily="50" charset="-128"/>
              </a:rPr>
              <a:t>尿の中に排泄されるブドウ糖のことで、高血糖状態では血液中のブドウ糖が尿の中に排泄されます。</a:t>
            </a:r>
            <a:r>
              <a:rPr lang="ja-JP" altLang="ja-JP" sz="1400" dirty="0">
                <a:latin typeface="HG丸ｺﾞｼｯｸM-PRO" pitchFamily="50" charset="-128"/>
                <a:ea typeface="HG丸ｺﾞｼｯｸM-PRO" pitchFamily="50" charset="-128"/>
              </a:rPr>
              <a:t>血糖値</a:t>
            </a:r>
            <a:r>
              <a:rPr lang="en-US" altLang="ja-JP" sz="1400" dirty="0">
                <a:latin typeface="HG丸ｺﾞｼｯｸM-PRO" pitchFamily="50" charset="-128"/>
                <a:ea typeface="HG丸ｺﾞｼｯｸM-PRO" pitchFamily="50" charset="-128"/>
              </a:rPr>
              <a:t>170</a:t>
            </a:r>
            <a:r>
              <a:rPr lang="ja-JP" altLang="ja-JP" sz="1400" dirty="0">
                <a:latin typeface="HG丸ｺﾞｼｯｸM-PRO" pitchFamily="50" charset="-128"/>
                <a:ea typeface="HG丸ｺﾞｼｯｸM-PRO" pitchFamily="50" charset="-128"/>
              </a:rPr>
              <a:t>㎎</a:t>
            </a:r>
            <a:r>
              <a:rPr lang="ja-JP" altLang="en-US" sz="1400" dirty="0">
                <a:latin typeface="HG丸ｺﾞｼｯｸM-PRO" pitchFamily="50" charset="-128"/>
                <a:ea typeface="HG丸ｺﾞｼｯｸM-PRO" pitchFamily="50" charset="-128"/>
              </a:rPr>
              <a:t>／</a:t>
            </a:r>
            <a:r>
              <a:rPr lang="en-US" altLang="ja-JP" sz="1400" dirty="0">
                <a:latin typeface="HG丸ｺﾞｼｯｸM-PRO" pitchFamily="50" charset="-128"/>
                <a:ea typeface="HG丸ｺﾞｼｯｸM-PRO" pitchFamily="50" charset="-128"/>
              </a:rPr>
              <a:t>dL</a:t>
            </a:r>
            <a:r>
              <a:rPr lang="ja-JP" altLang="en-US" sz="1400" dirty="0">
                <a:latin typeface="HG丸ｺﾞｼｯｸM-PRO" pitchFamily="50" charset="-128"/>
                <a:ea typeface="HG丸ｺﾞｼｯｸM-PRO" pitchFamily="50" charset="-128"/>
              </a:rPr>
              <a:t>前後を</a:t>
            </a:r>
            <a:r>
              <a:rPr lang="ja-JP" altLang="ja-JP" sz="1400" dirty="0">
                <a:latin typeface="HG丸ｺﾞｼｯｸM-PRO" pitchFamily="50" charset="-128"/>
                <a:ea typeface="HG丸ｺﾞｼｯｸM-PRO" pitchFamily="50" charset="-128"/>
              </a:rPr>
              <a:t>超えると尿糖が陽性にな</a:t>
            </a:r>
            <a:r>
              <a:rPr lang="ja-JP" altLang="en-US" sz="1400" dirty="0">
                <a:latin typeface="HG丸ｺﾞｼｯｸM-PRO" pitchFamily="50" charset="-128"/>
                <a:ea typeface="HG丸ｺﾞｼｯｸM-PRO" pitchFamily="50" charset="-128"/>
              </a:rPr>
              <a:t>ります。</a:t>
            </a:r>
            <a:endParaRPr lang="en-US" sz="1400" dirty="0">
              <a:latin typeface="Noto Sans Devanagari" panose="020B0502040504020204" pitchFamily="34"/>
              <a:ea typeface="HG丸ｺﾞｼｯｸM-PRO" pitchFamily="50" charset="-128"/>
              <a:cs typeface="Noto Sans Devanagari" panose="020B0502040504020204" pitchFamily="34"/>
            </a:endParaRPr>
          </a:p>
          <a:p>
            <a:pPr marL="0" indent="0" rtl="0">
              <a:buNone/>
            </a:pPr>
            <a:r>
              <a:rPr lang="en-US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      </a:t>
            </a:r>
            <a:r>
              <a:rPr lang="ne-N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युरिन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</a:t>
            </a:r>
            <a:r>
              <a:rPr lang="ne-N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सुगर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भनेको 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पिसाबबाट शरीर बाहिर निस्किने </a:t>
            </a:r>
            <a:r>
              <a:rPr lang="ne-n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ग्ल</a:t>
            </a:r>
            <a:r>
              <a:rPr lang="ne-N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ू</a:t>
            </a:r>
            <a:r>
              <a:rPr lang="ne-n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कोज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हो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। </a:t>
            </a:r>
            <a:r>
              <a:rPr lang="ne-NP" altLang="ja-J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अति 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ग्ल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ू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कोज</a:t>
            </a:r>
            <a:r>
              <a:rPr lang="ne-NP" altLang="ja-J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रक्तता</a:t>
            </a:r>
            <a:r>
              <a:rPr lang="ne-NP" altLang="ja-J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</a:t>
            </a:r>
            <a:r>
              <a:rPr lang="ne-np" altLang="ja-J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(रगतमा </a:t>
            </a:r>
            <a:endParaRPr lang="ne-NP" altLang="ja-JP" sz="1400" dirty="0">
              <a:latin typeface="Noto Sans Devanagari" panose="020B0502040504020204" pitchFamily="34"/>
              <a:ea typeface="HG丸ｺﾞｼｯｸM-PRO" panose="020F0600000000000000" pitchFamily="50" charset="-128"/>
              <a:cs typeface="Noto Sans Devanagari" panose="020B0502040504020204" pitchFamily="34"/>
            </a:endParaRPr>
          </a:p>
          <a:p>
            <a:pPr marL="0" indent="0" rtl="0">
              <a:buNone/>
            </a:pPr>
            <a:r>
              <a:rPr lang="ne-NP" altLang="ja-J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      </a:t>
            </a:r>
            <a:r>
              <a:rPr lang="ne-np" altLang="ja-J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बढी</a:t>
            </a:r>
            <a:r>
              <a:rPr lang="ne-NP" altLang="ja-J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सुगर</a:t>
            </a:r>
            <a:r>
              <a:rPr lang="ne-np" altLang="ja-J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)</a:t>
            </a:r>
            <a:r>
              <a:rPr lang="ne-NP" altLang="ja-J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भएको 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अवस्थामा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रगतमा भएको </a:t>
            </a:r>
            <a:r>
              <a:rPr lang="ne-n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ग्ल</a:t>
            </a:r>
            <a:r>
              <a:rPr lang="ne-N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ू</a:t>
            </a:r>
            <a:r>
              <a:rPr lang="ne-n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कोज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पिसाबबाट शरीर बाहिर निस्किन्छ। </a:t>
            </a:r>
            <a:endParaRPr lang="ne-NP" sz="1400" dirty="0">
              <a:latin typeface="Noto Sans Devanagari" panose="020B0502040504020204" pitchFamily="34"/>
              <a:ea typeface="HG丸ｺﾞｼｯｸM-PRO" pitchFamily="50" charset="-128"/>
              <a:cs typeface="Noto Sans Devanagari" panose="020B0502040504020204" pitchFamily="34"/>
            </a:endParaRPr>
          </a:p>
          <a:p>
            <a:pPr marL="0" indent="0" rtl="0">
              <a:buNone/>
            </a:pP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      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रगतमा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ग्ल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ू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कोज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को</a:t>
            </a:r>
            <a:r>
              <a:rPr lang="ne-NP" altLang="ja-J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मात्रा (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सुगर</a:t>
            </a:r>
            <a:r>
              <a:rPr lang="ne-NP" altLang="ja-J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लेबल) लगभग </a:t>
            </a:r>
            <a:r>
              <a:rPr lang="ne-np" sz="1400" dirty="0">
                <a:latin typeface="Arial" panose="020B0604020202020204" pitchFamily="34" charset="0"/>
                <a:ea typeface="HG丸ｺﾞｼｯｸM-PRO" pitchFamily="50" charset="-128"/>
              </a:rPr>
              <a:t>170㎎/</a:t>
            </a:r>
            <a:r>
              <a:rPr lang="ne-np" sz="1400" dirty="0" err="1">
                <a:latin typeface="Arial" panose="020B0604020202020204" pitchFamily="34" charset="0"/>
                <a:ea typeface="HG丸ｺﾞｼｯｸM-PRO" pitchFamily="50" charset="-128"/>
              </a:rPr>
              <a:t>dL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भन्दा बढी भयो भने 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पिसाबमा </a:t>
            </a:r>
          </a:p>
          <a:p>
            <a:pPr marL="0" indent="0" rtl="0">
              <a:buNone/>
            </a:pP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      </a:t>
            </a:r>
            <a:r>
              <a:rPr lang="ne-N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सुगर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(</a:t>
            </a:r>
            <a:r>
              <a:rPr lang="ne-n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युरिन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</a:t>
            </a:r>
            <a:r>
              <a:rPr lang="ne-n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सुगर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</a:t>
            </a:r>
            <a:r>
              <a:rPr lang="ne-n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पोजेटिभ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) देखिन्छ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।</a:t>
            </a:r>
            <a:endParaRPr lang="en-US" altLang="ja-JP" sz="1400" dirty="0">
              <a:latin typeface="Noto Sans Devanagari" panose="020B0502040504020204" pitchFamily="34"/>
              <a:ea typeface="HG丸ｺﾞｼｯｸM-PRO" pitchFamily="50" charset="-128"/>
              <a:cs typeface="Noto Sans Devanagari" panose="020B0502040504020204" pitchFamily="34"/>
            </a:endParaRPr>
          </a:p>
          <a:p>
            <a:pPr marL="0" indent="0" rtl="0">
              <a:buNone/>
            </a:pPr>
            <a:endParaRPr lang="en-US" altLang="ja-JP" sz="1050" dirty="0">
              <a:latin typeface="Arial" panose="020B0604020202020204" pitchFamily="34" charset="0"/>
              <a:ea typeface="HG丸ｺﾞｼｯｸM-PRO" pitchFamily="50" charset="-128"/>
              <a:cs typeface="Arial" panose="020B0604020202020204" pitchFamily="34" charset="0"/>
            </a:endParaRPr>
          </a:p>
          <a:p>
            <a:pPr marL="0" indent="0" rtl="0">
              <a:buNone/>
            </a:pPr>
            <a:endParaRPr lang="ja-JP" altLang="ja-JP" sz="1050" dirty="0">
              <a:latin typeface="Arial" panose="020B0604020202020204" pitchFamily="34" charset="0"/>
              <a:ea typeface="HG丸ｺﾞｼｯｸM-PRO" pitchFamily="50" charset="-128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ja-JP" altLang="en-US" sz="16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★</a:t>
            </a:r>
            <a:r>
              <a:rPr lang="ja-JP" altLang="ja-JP" sz="16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経口ブドウ糖負荷試験：</a:t>
            </a:r>
            <a:r>
              <a:rPr lang="en-US" altLang="ja-JP" sz="16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75</a:t>
            </a:r>
            <a:r>
              <a:rPr lang="ja-JP" altLang="ja-JP" sz="16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ｇＯＧＴＴ</a:t>
            </a:r>
            <a:endParaRPr lang="en-US" altLang="ja-JP" sz="1600" b="1" dirty="0">
              <a:solidFill>
                <a:schemeClr val="accent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 rtl="0">
              <a:buNone/>
            </a:pPr>
            <a:r>
              <a:rPr lang="en-US" sz="1600" b="1" dirty="0">
                <a:solidFill>
                  <a:schemeClr val="accent1"/>
                </a:solidFill>
                <a:latin typeface="Arial" panose="020B0604020202020204" pitchFamily="34" charset="0"/>
                <a:ea typeface="HG丸ｺﾞｼｯｸM-PRO" pitchFamily="50" charset="-128"/>
              </a:rPr>
              <a:t>    </a:t>
            </a:r>
            <a:r>
              <a:rPr lang="ne-NP" sz="1600" b="1" dirty="0" err="1">
                <a:solidFill>
                  <a:schemeClr val="accent1"/>
                </a:solidFill>
                <a:latin typeface="Arial" panose="020B0604020202020204" pitchFamily="34" charset="0"/>
                <a:ea typeface="HG丸ｺﾞｼｯｸM-PRO" pitchFamily="50" charset="-128"/>
              </a:rPr>
              <a:t>ग्लूकोज</a:t>
            </a:r>
            <a:r>
              <a:rPr lang="ne-NP" sz="1600" b="1" dirty="0">
                <a:solidFill>
                  <a:schemeClr val="accent1"/>
                </a:solidFill>
                <a:latin typeface="Arial" panose="020B0604020202020204" pitchFamily="34" charset="0"/>
                <a:ea typeface="HG丸ｺﾞｼｯｸM-PRO" pitchFamily="50" charset="-128"/>
              </a:rPr>
              <a:t> पचाउने क्षमता पत्ता लगाउने परीक्षण</a:t>
            </a:r>
          </a:p>
          <a:p>
            <a:pPr marL="0" indent="0" rtl="0">
              <a:buNone/>
            </a:pPr>
            <a:r>
              <a:rPr lang="ne-NP" sz="1600" b="1" dirty="0">
                <a:solidFill>
                  <a:schemeClr val="accent1"/>
                </a:solidFill>
                <a:latin typeface="Arial" panose="020B0604020202020204" pitchFamily="34" charset="0"/>
                <a:ea typeface="HG丸ｺﾞｼｯｸM-PRO" pitchFamily="50" charset="-128"/>
              </a:rPr>
              <a:t>  (</a:t>
            </a:r>
            <a:r>
              <a:rPr lang="ne-np" sz="1600" b="1" dirty="0" err="1">
                <a:solidFill>
                  <a:schemeClr val="accent1"/>
                </a:solidFill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ओरल</a:t>
            </a:r>
            <a:r>
              <a:rPr lang="ne-np" sz="1600" b="1" dirty="0">
                <a:solidFill>
                  <a:schemeClr val="accent1"/>
                </a:solidFill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</a:t>
            </a:r>
            <a:r>
              <a:rPr lang="ne-np" sz="1600" b="1" dirty="0" err="1">
                <a:solidFill>
                  <a:schemeClr val="accent1"/>
                </a:solidFill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ग्ल</a:t>
            </a:r>
            <a:r>
              <a:rPr lang="ne-NP" sz="1600" b="1" dirty="0" err="1">
                <a:solidFill>
                  <a:schemeClr val="accent1"/>
                </a:solidFill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ू</a:t>
            </a:r>
            <a:r>
              <a:rPr lang="ne-np" sz="1600" b="1" dirty="0" err="1">
                <a:solidFill>
                  <a:schemeClr val="accent1"/>
                </a:solidFill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कोज</a:t>
            </a:r>
            <a:r>
              <a:rPr lang="ne-np" sz="1600" b="1" dirty="0">
                <a:solidFill>
                  <a:schemeClr val="accent1"/>
                </a:solidFill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</a:t>
            </a:r>
            <a:r>
              <a:rPr lang="ne-np" sz="1600" b="1" dirty="0" err="1">
                <a:solidFill>
                  <a:schemeClr val="accent1"/>
                </a:solidFill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टोलोरेन्स</a:t>
            </a:r>
            <a:r>
              <a:rPr lang="ne-np" sz="1600" b="1" dirty="0">
                <a:solidFill>
                  <a:schemeClr val="accent1"/>
                </a:solidFill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</a:t>
            </a:r>
            <a:r>
              <a:rPr lang="ne-NP" sz="1600" b="1" dirty="0">
                <a:solidFill>
                  <a:schemeClr val="accent1"/>
                </a:solidFill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टेस्ट)</a:t>
            </a:r>
            <a:r>
              <a:rPr lang="ne-np" sz="1600" b="1" dirty="0">
                <a:solidFill>
                  <a:schemeClr val="accent1"/>
                </a:solidFill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: </a:t>
            </a:r>
            <a:r>
              <a:rPr lang="ne-np" sz="1600" b="1" dirty="0" err="1">
                <a:solidFill>
                  <a:schemeClr val="accent1"/>
                </a:solidFill>
                <a:latin typeface="Arial" panose="020B0604020202020204" pitchFamily="34" charset="0"/>
                <a:ea typeface="HG丸ｺﾞｼｯｸM-PRO" pitchFamily="50" charset="-128"/>
              </a:rPr>
              <a:t>75g</a:t>
            </a:r>
            <a:r>
              <a:rPr lang="en-US" sz="1600" b="1" dirty="0">
                <a:solidFill>
                  <a:schemeClr val="accent1"/>
                </a:solidFill>
                <a:latin typeface="Arial" panose="020B0604020202020204" pitchFamily="34" charset="0"/>
                <a:ea typeface="HG丸ｺﾞｼｯｸM-PRO" pitchFamily="50" charset="-128"/>
                <a:cs typeface="Arial" panose="020B0604020202020204" pitchFamily="34" charset="0"/>
              </a:rPr>
              <a:t> </a:t>
            </a:r>
            <a:r>
              <a:rPr lang="ne-np" sz="1600" b="1" dirty="0" err="1">
                <a:solidFill>
                  <a:schemeClr val="accent1"/>
                </a:solidFill>
                <a:latin typeface="Arial" panose="020B0604020202020204" pitchFamily="34" charset="0"/>
                <a:ea typeface="HG丸ｺﾞｼｯｸM-PRO" pitchFamily="50" charset="-128"/>
              </a:rPr>
              <a:t>OGTT</a:t>
            </a:r>
            <a:endParaRPr lang="en-US" altLang="ja-JP" sz="1600" b="1" dirty="0">
              <a:solidFill>
                <a:schemeClr val="accent1"/>
              </a:solidFill>
              <a:latin typeface="Arial" panose="020B0604020202020204" pitchFamily="34" charset="0"/>
              <a:ea typeface="HG丸ｺﾞｼｯｸM-PRO" pitchFamily="50" charset="-128"/>
              <a:cs typeface="Arial" panose="020B0604020202020204" pitchFamily="34" charset="0"/>
            </a:endParaRPr>
          </a:p>
          <a:p>
            <a:pPr marL="0" indent="0" rtl="0">
              <a:buNone/>
            </a:pPr>
            <a:endParaRPr lang="en-US" altLang="ja-JP" sz="900" dirty="0">
              <a:latin typeface="Arial" panose="020B0604020202020204" pitchFamily="34" charset="0"/>
              <a:ea typeface="HG丸ｺﾞｼｯｸM-PRO" pitchFamily="50" charset="-128"/>
              <a:cs typeface="Arial" panose="020B0604020202020204" pitchFamily="34" charset="0"/>
            </a:endParaRPr>
          </a:p>
          <a:p>
            <a:r>
              <a:rPr lang="ja-JP" altLang="en-US" sz="1400" dirty="0">
                <a:latin typeface="HG丸ｺﾞｼｯｸM-PRO" pitchFamily="50" charset="-128"/>
                <a:ea typeface="HG丸ｺﾞｼｯｸM-PRO" pitchFamily="50" charset="-128"/>
              </a:rPr>
              <a:t>糖尿病を診断するための検査です。</a:t>
            </a:r>
            <a:endParaRPr lang="en-US" sz="1400" dirty="0">
              <a:latin typeface="Noto Sans Devanagari" panose="020B0502040504020204" pitchFamily="34"/>
              <a:ea typeface="HG丸ｺﾞｼｯｸM-PRO" pitchFamily="50" charset="-128"/>
              <a:cs typeface="Noto Sans Devanagari" panose="020B0502040504020204" pitchFamily="34"/>
            </a:endParaRPr>
          </a:p>
          <a:p>
            <a:pPr marL="0" indent="0" rtl="0">
              <a:buNone/>
            </a:pPr>
            <a:r>
              <a:rPr lang="en-US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      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यो </a:t>
            </a:r>
            <a:r>
              <a:rPr lang="ne-N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ग्लूकोज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पचाउने क्षमता पत्ता लगाउने परीक्षण (</a:t>
            </a:r>
            <a:r>
              <a:rPr lang="ne-N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ओरल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</a:t>
            </a:r>
            <a:r>
              <a:rPr lang="ne-N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ग्लूकोज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</a:t>
            </a:r>
            <a:r>
              <a:rPr lang="ne-N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टोलोरेन्स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टेस्ट) 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मधुमेह</a:t>
            </a:r>
            <a:r>
              <a:rPr lang="en-US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</a:t>
            </a:r>
          </a:p>
          <a:p>
            <a:pPr marL="0" indent="0" rtl="0">
              <a:buNone/>
            </a:pPr>
            <a:r>
              <a:rPr lang="en-US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      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भए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को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छ छैन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पहिचान (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निदान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)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गर्नको लागि गरिने 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परीक्षण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हो।</a:t>
            </a:r>
            <a:endParaRPr lang="en-US" altLang="ja-JP" sz="1400" dirty="0">
              <a:latin typeface="Noto Sans Devanagari" panose="020B0502040504020204" pitchFamily="34"/>
              <a:ea typeface="HG丸ｺﾞｼｯｸM-PRO" pitchFamily="50" charset="-128"/>
              <a:cs typeface="Noto Sans Devanagari" panose="020B0502040504020204" pitchFamily="34"/>
            </a:endParaRPr>
          </a:p>
          <a:p>
            <a:r>
              <a:rPr lang="en-US" altLang="ja-JP" sz="1400" dirty="0">
                <a:latin typeface="HG丸ｺﾞｼｯｸM-PRO" pitchFamily="50" charset="-128"/>
                <a:ea typeface="HG丸ｺﾞｼｯｸM-PRO" pitchFamily="50" charset="-128"/>
              </a:rPr>
              <a:t>10</a:t>
            </a:r>
            <a:r>
              <a:rPr lang="ja-JP" altLang="en-US" sz="1400" dirty="0">
                <a:latin typeface="HG丸ｺﾞｼｯｸM-PRO" pitchFamily="50" charset="-128"/>
                <a:ea typeface="HG丸ｺﾞｼｯｸM-PRO" pitchFamily="50" charset="-128"/>
              </a:rPr>
              <a:t>時間以上の絶食の後に、</a:t>
            </a:r>
            <a:r>
              <a:rPr lang="en-US" altLang="ja-JP" sz="1400" dirty="0">
                <a:latin typeface="HG丸ｺﾞｼｯｸM-PRO" pitchFamily="50" charset="-128"/>
                <a:ea typeface="HG丸ｺﾞｼｯｸM-PRO" pitchFamily="50" charset="-128"/>
              </a:rPr>
              <a:t>75</a:t>
            </a:r>
            <a:r>
              <a:rPr lang="ja-JP" altLang="en-US" sz="1400" dirty="0">
                <a:latin typeface="HG丸ｺﾞｼｯｸM-PRO" pitchFamily="50" charset="-128"/>
                <a:ea typeface="HG丸ｺﾞｼｯｸM-PRO" pitchFamily="50" charset="-128"/>
              </a:rPr>
              <a:t>ｇのブドウ糖を溶かした水を飲んで、</a:t>
            </a:r>
            <a:endParaRPr lang="en-US" altLang="ja-JP" sz="1400" dirty="0"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r>
              <a:rPr lang="ja-JP" altLang="en-US" sz="1400" dirty="0">
                <a:latin typeface="HG丸ｺﾞｼｯｸM-PRO" pitchFamily="50" charset="-128"/>
                <a:ea typeface="HG丸ｺﾞｼｯｸM-PRO" pitchFamily="50" charset="-128"/>
              </a:rPr>
              <a:t>　　その後の血糖値の変動を見ます。</a:t>
            </a:r>
            <a:endParaRPr lang="en-US" sz="1400" dirty="0">
              <a:latin typeface="Noto Sans Devanagari" panose="020B0502040504020204" pitchFamily="34"/>
              <a:ea typeface="HG丸ｺﾞｼｯｸM-PRO" pitchFamily="50" charset="-128"/>
              <a:cs typeface="Noto Sans Devanagari" panose="020B0502040504020204" pitchFamily="34"/>
            </a:endParaRPr>
          </a:p>
          <a:p>
            <a:pPr marL="0" indent="0" rtl="0">
              <a:buNone/>
            </a:pPr>
            <a:r>
              <a:rPr lang="en-US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       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यो </a:t>
            </a:r>
            <a:r>
              <a:rPr lang="ne-NP" altLang="ja-J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परीक्षण गर्नु अगाडी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10 घण्टा वा सोभन्दा बढी भो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कै बस्न लगाइन्छ</a:t>
            </a:r>
            <a:r>
              <a:rPr lang="ne-NP" sz="1400" dirty="0">
                <a:latin typeface="Arial" panose="020B0604020202020204" pitchFamily="34" charset="0"/>
                <a:ea typeface="HG丸ｺﾞｼｯｸM-PRO" pitchFamily="50" charset="-128"/>
                <a:cs typeface="Noto Sans Devanagari" panose="020B0502040504020204" pitchFamily="34"/>
              </a:rPr>
              <a:t>। त्यसपछि </a:t>
            </a:r>
            <a:r>
              <a:rPr lang="ne-np" sz="1400" dirty="0" err="1">
                <a:latin typeface="Arial" panose="020B0604020202020204" pitchFamily="34" charset="0"/>
                <a:ea typeface="HG丸ｺﾞｼｯｸM-PRO" pitchFamily="50" charset="-128"/>
              </a:rPr>
              <a:t>75ｇ</a:t>
            </a:r>
            <a:r>
              <a:rPr lang="ne-np" sz="1400" dirty="0">
                <a:latin typeface="Arial" panose="020B0604020202020204" pitchFamily="34" charset="0"/>
                <a:ea typeface="HG丸ｺﾞｼｯｸM-PRO" pitchFamily="50" charset="-128"/>
              </a:rPr>
              <a:t> </a:t>
            </a:r>
            <a:endParaRPr lang="en-US" sz="1400" dirty="0">
              <a:latin typeface="Arial" panose="020B0604020202020204" pitchFamily="34" charset="0"/>
              <a:ea typeface="HG丸ｺﾞｼｯｸM-PRO" pitchFamily="50" charset="-128"/>
            </a:endParaRPr>
          </a:p>
          <a:p>
            <a:pPr marL="0" indent="0" rtl="0">
              <a:buNone/>
            </a:pPr>
            <a:r>
              <a:rPr lang="en-US" sz="1400" dirty="0">
                <a:latin typeface="Arial" panose="020B0604020202020204" pitchFamily="34" charset="0"/>
                <a:ea typeface="HG丸ｺﾞｼｯｸM-PRO" pitchFamily="50" charset="-128"/>
                <a:cs typeface="Noto Sans Devanagari" panose="020B0502040504020204" pitchFamily="34"/>
              </a:rPr>
              <a:t>        </a:t>
            </a:r>
            <a:r>
              <a:rPr lang="ne-n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ग्ल</a:t>
            </a:r>
            <a:r>
              <a:rPr lang="ne-N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ू</a:t>
            </a:r>
            <a:r>
              <a:rPr lang="ne-n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कोज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घोलिएको पानी पि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उन लगाइन्छ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अनि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रगतमा भएको 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ग्लूकोज</a:t>
            </a:r>
            <a:r>
              <a:rPr lang="ne-n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को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मात्रा (</a:t>
            </a:r>
            <a:r>
              <a:rPr lang="ne-N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सुगर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</a:t>
            </a:r>
            <a:endParaRPr lang="en-US" sz="1400" dirty="0">
              <a:latin typeface="Noto Sans Devanagari" panose="020B0502040504020204" pitchFamily="34"/>
              <a:ea typeface="HG丸ｺﾞｼｯｸM-PRO" pitchFamily="50" charset="-128"/>
              <a:cs typeface="Noto Sans Devanagari" panose="020B0502040504020204" pitchFamily="34"/>
            </a:endParaRPr>
          </a:p>
          <a:p>
            <a:pPr marL="0" indent="0" rtl="0">
              <a:buNone/>
            </a:pPr>
            <a:r>
              <a:rPr lang="en-US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       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लेबल)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को परिवर्तन हेरिन्छ।</a:t>
            </a:r>
            <a:endParaRPr lang="en-US" altLang="ja-JP" sz="1400" dirty="0">
              <a:latin typeface="Noto Sans Devanagari" panose="020B0502040504020204" pitchFamily="34"/>
              <a:ea typeface="HG丸ｺﾞｼｯｸM-PRO" pitchFamily="50" charset="-128"/>
              <a:cs typeface="Noto Sans Devanagari" panose="020B0502040504020204" pitchFamily="34"/>
            </a:endParaRPr>
          </a:p>
          <a:p>
            <a:r>
              <a:rPr lang="ja-JP" altLang="en-US" sz="1400" dirty="0">
                <a:latin typeface="HG丸ｺﾞｼｯｸM-PRO" pitchFamily="50" charset="-128"/>
                <a:ea typeface="HG丸ｺﾞｼｯｸM-PRO" pitchFamily="50" charset="-128"/>
              </a:rPr>
              <a:t>ブドウ糖を飲んだ２時間後が</a:t>
            </a:r>
            <a:r>
              <a:rPr lang="en-US" altLang="ja-JP" sz="1400" dirty="0">
                <a:latin typeface="HG丸ｺﾞｼｯｸM-PRO" pitchFamily="50" charset="-128"/>
                <a:ea typeface="HG丸ｺﾞｼｯｸM-PRO" pitchFamily="50" charset="-128"/>
              </a:rPr>
              <a:t>140</a:t>
            </a:r>
            <a:r>
              <a:rPr lang="ja-JP" altLang="en-US" sz="1400" dirty="0">
                <a:latin typeface="HG丸ｺﾞｼｯｸM-PRO" pitchFamily="50" charset="-128"/>
                <a:ea typeface="HG丸ｺﾞｼｯｸM-PRO" pitchFamily="50" charset="-128"/>
              </a:rPr>
              <a:t>㎎／</a:t>
            </a:r>
            <a:r>
              <a:rPr lang="en-US" altLang="ja-JP" sz="1400" dirty="0">
                <a:latin typeface="HG丸ｺﾞｼｯｸM-PRO" pitchFamily="50" charset="-128"/>
                <a:ea typeface="HG丸ｺﾞｼｯｸM-PRO" pitchFamily="50" charset="-128"/>
              </a:rPr>
              <a:t>dL</a:t>
            </a:r>
            <a:r>
              <a:rPr lang="ja-JP" altLang="en-US" sz="1400" dirty="0">
                <a:latin typeface="HG丸ｺﾞｼｯｸM-PRO" pitchFamily="50" charset="-128"/>
                <a:ea typeface="HG丸ｺﾞｼｯｸM-PRO" pitchFamily="50" charset="-128"/>
              </a:rPr>
              <a:t>なら正常型、</a:t>
            </a:r>
            <a:r>
              <a:rPr lang="en-US" altLang="ja-JP" sz="1400" dirty="0">
                <a:latin typeface="HG丸ｺﾞｼｯｸM-PRO" pitchFamily="50" charset="-128"/>
                <a:ea typeface="HG丸ｺﾞｼｯｸM-PRO" pitchFamily="50" charset="-128"/>
              </a:rPr>
              <a:t>140</a:t>
            </a:r>
            <a:r>
              <a:rPr lang="ja-JP" altLang="en-US" sz="1400" dirty="0">
                <a:latin typeface="HG丸ｺﾞｼｯｸM-PRO" pitchFamily="50" charset="-128"/>
                <a:ea typeface="HG丸ｺﾞｼｯｸM-PRO" pitchFamily="50" charset="-128"/>
              </a:rPr>
              <a:t>～</a:t>
            </a:r>
            <a:r>
              <a:rPr lang="en-US" altLang="ja-JP" sz="1400" dirty="0">
                <a:latin typeface="HG丸ｺﾞｼｯｸM-PRO" pitchFamily="50" charset="-128"/>
                <a:ea typeface="HG丸ｺﾞｼｯｸM-PRO" pitchFamily="50" charset="-128"/>
              </a:rPr>
              <a:t>200</a:t>
            </a:r>
            <a:r>
              <a:rPr lang="ja-JP" altLang="en-US" sz="1400" dirty="0">
                <a:latin typeface="HG丸ｺﾞｼｯｸM-PRO" pitchFamily="50" charset="-128"/>
                <a:ea typeface="HG丸ｺﾞｼｯｸM-PRO" pitchFamily="50" charset="-128"/>
              </a:rPr>
              <a:t>㎎／</a:t>
            </a:r>
            <a:r>
              <a:rPr lang="en-US" altLang="ja-JP" sz="1400" dirty="0">
                <a:latin typeface="HG丸ｺﾞｼｯｸM-PRO" pitchFamily="50" charset="-128"/>
                <a:ea typeface="HG丸ｺﾞｼｯｸM-PRO" pitchFamily="50" charset="-128"/>
              </a:rPr>
              <a:t>dL</a:t>
            </a:r>
            <a:r>
              <a:rPr lang="ja-JP" altLang="en-US" sz="1400" dirty="0">
                <a:latin typeface="HG丸ｺﾞｼｯｸM-PRO" pitchFamily="50" charset="-128"/>
                <a:ea typeface="HG丸ｺﾞｼｯｸM-PRO" pitchFamily="50" charset="-128"/>
              </a:rPr>
              <a:t>が境界型、</a:t>
            </a:r>
            <a:r>
              <a:rPr lang="en-US" altLang="ja-JP" sz="1400" dirty="0">
                <a:latin typeface="HG丸ｺﾞｼｯｸM-PRO" pitchFamily="50" charset="-128"/>
                <a:ea typeface="HG丸ｺﾞｼｯｸM-PRO" pitchFamily="50" charset="-128"/>
              </a:rPr>
              <a:t>200</a:t>
            </a:r>
            <a:r>
              <a:rPr lang="ja-JP" altLang="en-US" sz="1400" dirty="0">
                <a:latin typeface="HG丸ｺﾞｼｯｸM-PRO" pitchFamily="50" charset="-128"/>
                <a:ea typeface="HG丸ｺﾞｼｯｸM-PRO" pitchFamily="50" charset="-128"/>
              </a:rPr>
              <a:t>㎎／</a:t>
            </a:r>
            <a:r>
              <a:rPr lang="en-US" altLang="ja-JP" sz="1400" dirty="0">
                <a:latin typeface="HG丸ｺﾞｼｯｸM-PRO" pitchFamily="50" charset="-128"/>
                <a:ea typeface="HG丸ｺﾞｼｯｸM-PRO" pitchFamily="50" charset="-128"/>
              </a:rPr>
              <a:t>dL</a:t>
            </a:r>
            <a:r>
              <a:rPr lang="ja-JP" altLang="en-US" sz="1400" dirty="0">
                <a:latin typeface="HG丸ｺﾞｼｯｸM-PRO" pitchFamily="50" charset="-128"/>
                <a:ea typeface="HG丸ｺﾞｼｯｸM-PRO" pitchFamily="50" charset="-128"/>
              </a:rPr>
              <a:t>以上は糖尿病型となります。</a:t>
            </a:r>
            <a:endParaRPr lang="en-US" sz="1400" dirty="0">
              <a:latin typeface="Noto Sans Devanagari" panose="020B0502040504020204" pitchFamily="34"/>
              <a:ea typeface="HG丸ｺﾞｼｯｸM-PRO" pitchFamily="50" charset="-128"/>
              <a:cs typeface="Noto Sans Devanagari" panose="020B0502040504020204" pitchFamily="34"/>
            </a:endParaRPr>
          </a:p>
          <a:p>
            <a:pPr marL="0" indent="0" rtl="0">
              <a:buNone/>
            </a:pPr>
            <a:r>
              <a:rPr lang="en-US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      </a:t>
            </a:r>
            <a:r>
              <a:rPr lang="ne-n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ग्ल</a:t>
            </a:r>
            <a:r>
              <a:rPr lang="ne-N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ू</a:t>
            </a:r>
            <a:r>
              <a:rPr lang="ne-n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कोज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पिएको 2 घण्टा पछि </a:t>
            </a:r>
            <a:r>
              <a:rPr lang="ne-np" sz="1400" dirty="0">
                <a:latin typeface="Arial" panose="020B0604020202020204" pitchFamily="34" charset="0"/>
                <a:ea typeface="HG丸ｺﾞｼｯｸM-PRO" pitchFamily="50" charset="-128"/>
              </a:rPr>
              <a:t>140㎎/</a:t>
            </a:r>
            <a:r>
              <a:rPr lang="ne-np" sz="1400" dirty="0" err="1">
                <a:latin typeface="Arial" panose="020B0604020202020204" pitchFamily="34" charset="0"/>
                <a:ea typeface="HG丸ｺﾞｼｯｸM-PRO" pitchFamily="50" charset="-128"/>
              </a:rPr>
              <a:t>dL</a:t>
            </a:r>
            <a:r>
              <a:rPr lang="ne-n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भएमा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मधुमेह नभएको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, </a:t>
            </a:r>
            <a:r>
              <a:rPr lang="ne-np" sz="1400" dirty="0">
                <a:latin typeface="Arial" panose="020B0604020202020204" pitchFamily="34" charset="0"/>
                <a:ea typeface="HG丸ｺﾞｼｯｸM-PRO" pitchFamily="50" charset="-128"/>
              </a:rPr>
              <a:t>140～200㎎/</a:t>
            </a:r>
            <a:r>
              <a:rPr lang="ne-np" sz="1400" dirty="0" err="1">
                <a:latin typeface="Arial" panose="020B0604020202020204" pitchFamily="34" charset="0"/>
                <a:ea typeface="HG丸ｺﾞｼｯｸM-PRO" pitchFamily="50" charset="-128"/>
              </a:rPr>
              <a:t>dL</a:t>
            </a:r>
            <a:r>
              <a:rPr lang="ne-n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भएमा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</a:t>
            </a:r>
            <a:endParaRPr lang="en-US" sz="1400" dirty="0">
              <a:latin typeface="Noto Sans Devanagari" panose="020B0502040504020204" pitchFamily="34"/>
              <a:ea typeface="HG丸ｺﾞｼｯｸM-PRO" pitchFamily="50" charset="-128"/>
              <a:cs typeface="Noto Sans Devanagari" panose="020B0502040504020204" pitchFamily="34"/>
            </a:endParaRPr>
          </a:p>
          <a:p>
            <a:pPr marL="0" indent="0" rtl="0">
              <a:buNone/>
            </a:pPr>
            <a:r>
              <a:rPr lang="en-US" altLang="ja-J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      </a:t>
            </a:r>
            <a:r>
              <a:rPr lang="ne-NP" altLang="ja-J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मधुमेह भई नसकेको त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र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हुन खोजेको,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</a:t>
            </a:r>
            <a:r>
              <a:rPr lang="ne-np" sz="1400" dirty="0">
                <a:latin typeface="Arial" panose="020B0604020202020204" pitchFamily="34" charset="0"/>
                <a:ea typeface="HG丸ｺﾞｼｯｸM-PRO" pitchFamily="50" charset="-128"/>
              </a:rPr>
              <a:t>200㎎/</a:t>
            </a:r>
            <a:r>
              <a:rPr lang="ne-np" sz="1400" dirty="0" err="1">
                <a:latin typeface="Arial" panose="020B0604020202020204" pitchFamily="34" charset="0"/>
                <a:ea typeface="HG丸ｺﾞｼｯｸM-PRO" pitchFamily="50" charset="-128"/>
              </a:rPr>
              <a:t>dL</a:t>
            </a:r>
            <a:r>
              <a:rPr lang="ne-n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वा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सोभन्दा बढी भएमा मधुमेह 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भएको भनी </a:t>
            </a:r>
            <a:endParaRPr lang="en-US" sz="1400" dirty="0">
              <a:latin typeface="Noto Sans Devanagari" panose="020B0502040504020204" pitchFamily="34"/>
              <a:ea typeface="HG丸ｺﾞｼｯｸM-PRO" pitchFamily="50" charset="-128"/>
              <a:cs typeface="Noto Sans Devanagari" panose="020B0502040504020204" pitchFamily="34"/>
            </a:endParaRPr>
          </a:p>
          <a:p>
            <a:pPr marL="0" indent="0" rtl="0">
              <a:buNone/>
            </a:pPr>
            <a:r>
              <a:rPr lang="en-US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      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बुझिन्छ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।</a:t>
            </a:r>
            <a:endParaRPr lang="en-US" altLang="ja-JP" sz="1400" dirty="0">
              <a:latin typeface="Noto Sans Devanagari" panose="020B0502040504020204" pitchFamily="34"/>
              <a:ea typeface="HG丸ｺﾞｼｯｸM-PRO" pitchFamily="50" charset="-128"/>
              <a:cs typeface="Noto Sans Devanagari" panose="020B0502040504020204" pitchFamily="34"/>
            </a:endParaRPr>
          </a:p>
          <a:p>
            <a:r>
              <a:rPr lang="ja-JP" altLang="ja-JP" sz="1400" dirty="0">
                <a:latin typeface="HG丸ｺﾞｼｯｸM-PRO" pitchFamily="50" charset="-128"/>
                <a:ea typeface="HG丸ｺﾞｼｯｸM-PRO" pitchFamily="50" charset="-128"/>
              </a:rPr>
              <a:t>空腹時の血糖値が基準値範囲内でも、食後の血糖値が高い場合</a:t>
            </a:r>
            <a:r>
              <a:rPr lang="ja-JP" altLang="en-US" sz="1400" dirty="0">
                <a:latin typeface="HG丸ｺﾞｼｯｸM-PRO" pitchFamily="50" charset="-128"/>
                <a:ea typeface="HG丸ｺﾞｼｯｸM-PRO" pitchFamily="50" charset="-128"/>
              </a:rPr>
              <a:t>は、</a:t>
            </a:r>
            <a:r>
              <a:rPr lang="ja-JP" altLang="ja-JP" sz="1400" dirty="0">
                <a:latin typeface="HG丸ｺﾞｼｯｸM-PRO" pitchFamily="50" charset="-128"/>
                <a:ea typeface="HG丸ｺﾞｼｯｸM-PRO" pitchFamily="50" charset="-128"/>
              </a:rPr>
              <a:t>将来</a:t>
            </a:r>
            <a:r>
              <a:rPr lang="ja-JP" altLang="en-US" sz="1400" dirty="0">
                <a:latin typeface="HG丸ｺﾞｼｯｸM-PRO" pitchFamily="50" charset="-128"/>
                <a:ea typeface="HG丸ｺﾞｼｯｸM-PRO" pitchFamily="50" charset="-128"/>
              </a:rPr>
              <a:t>、</a:t>
            </a:r>
            <a:endParaRPr lang="en-US" altLang="ja-JP" sz="1400" dirty="0"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r>
              <a:rPr lang="ja-JP" altLang="en-US" sz="1400" dirty="0">
                <a:latin typeface="HG丸ｺﾞｼｯｸM-PRO" pitchFamily="50" charset="-128"/>
                <a:ea typeface="HG丸ｺﾞｼｯｸM-PRO" pitchFamily="50" charset="-128"/>
              </a:rPr>
              <a:t>　　</a:t>
            </a:r>
            <a:r>
              <a:rPr lang="ja-JP" altLang="ja-JP" sz="1400" dirty="0">
                <a:latin typeface="HG丸ｺﾞｼｯｸM-PRO" pitchFamily="50" charset="-128"/>
                <a:ea typeface="HG丸ｺﾞｼｯｸM-PRO" pitchFamily="50" charset="-128"/>
              </a:rPr>
              <a:t>糖尿病になる</a:t>
            </a:r>
            <a:r>
              <a:rPr lang="ja-JP" altLang="en-US" sz="1400" dirty="0">
                <a:latin typeface="HG丸ｺﾞｼｯｸM-PRO" pitchFamily="50" charset="-128"/>
                <a:ea typeface="HG丸ｺﾞｼｯｸM-PRO" pitchFamily="50" charset="-128"/>
              </a:rPr>
              <a:t>リスクがあります。</a:t>
            </a:r>
            <a:endParaRPr lang="en-US" sz="1400" dirty="0">
              <a:latin typeface="Noto Sans Devanagari" panose="020B0502040504020204" pitchFamily="34"/>
              <a:ea typeface="HG丸ｺﾞｼｯｸM-PRO" pitchFamily="50" charset="-128"/>
              <a:cs typeface="Noto Sans Devanagari" panose="020B0502040504020204" pitchFamily="34"/>
            </a:endParaRPr>
          </a:p>
          <a:p>
            <a:pPr marL="0" indent="0">
              <a:buNone/>
            </a:pPr>
            <a:r>
              <a:rPr lang="en-US" altLang="ja-J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       </a:t>
            </a:r>
            <a:r>
              <a:rPr lang="ne-np" altLang="ja-J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खाली 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पेट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मा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</a:t>
            </a:r>
            <a:r>
              <a:rPr lang="ne-np" altLang="ja-J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रगतमा भएको 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ग्लूकोज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को</a:t>
            </a:r>
            <a:r>
              <a:rPr lang="ne-np" altLang="ja-J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</a:t>
            </a:r>
            <a:r>
              <a:rPr lang="ne-NP" altLang="ja-J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मात्रा (</a:t>
            </a:r>
            <a:r>
              <a:rPr lang="ne-NP" altLang="ja-J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सुगर</a:t>
            </a:r>
            <a:r>
              <a:rPr lang="ne-NP" altLang="ja-J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लेबल) 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हुनु पर्ने सूचकाङ्क भित्र परेता </a:t>
            </a:r>
            <a:endParaRPr lang="en-US" sz="1400" dirty="0">
              <a:latin typeface="Noto Sans Devanagari" panose="020B0502040504020204" pitchFamily="34"/>
              <a:ea typeface="HG丸ｺﾞｼｯｸM-PRO" pitchFamily="50" charset="-128"/>
              <a:cs typeface="Noto Sans Devanagari" panose="020B0502040504020204" pitchFamily="34"/>
            </a:endParaRPr>
          </a:p>
          <a:p>
            <a:pPr marL="0" indent="0">
              <a:buNone/>
            </a:pPr>
            <a:r>
              <a:rPr lang="en-US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       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पनि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</a:t>
            </a:r>
            <a:r>
              <a:rPr lang="ne-n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खान</a:t>
            </a:r>
            <a:r>
              <a:rPr lang="ne-NP" sz="1400" dirty="0" err="1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ेकुरा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</a:t>
            </a:r>
            <a:r>
              <a:rPr lang="ne-np" sz="140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खाएपछि </a:t>
            </a:r>
            <a:r>
              <a:rPr lang="ne-NP" sz="140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बढी 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देखिए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मा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 </a:t>
            </a:r>
            <a:r>
              <a:rPr lang="ne-np" sz="1400" dirty="0">
                <a:latin typeface="Noto Sans Devanagari" panose="020B0502040504020204" pitchFamily="34"/>
                <a:ea typeface="HG丸ｺﾞｼｯｸM-PRO" pitchFamily="50" charset="-128"/>
                <a:cs typeface="Noto Sans Devanagari" panose="020B0502040504020204" pitchFamily="34"/>
              </a:rPr>
              <a:t>भविष्यमा मधुमेह हुने जोखिम हुन्छ।</a:t>
            </a:r>
            <a:endParaRPr kumimoji="1" lang="ja-JP" altLang="en-US" sz="900" dirty="0">
              <a:latin typeface="Noto Sans Devanagari" panose="020B0502040504020204" pitchFamily="34"/>
              <a:ea typeface="HG丸ｺﾞｼｯｸM-PRO" pitchFamily="50" charset="-128"/>
              <a:cs typeface="Noto Sans Devanagari" panose="020B0502040504020204" pitchFamily="34"/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330" y="3203848"/>
            <a:ext cx="783339" cy="878098"/>
          </a:xfrm>
          <a:prstGeom prst="rect">
            <a:avLst/>
          </a:prstGeom>
        </p:spPr>
      </p:pic>
      <p:sp>
        <p:nvSpPr>
          <p:cNvPr id="11" name="Footer Placeholder 13">
            <a:extLst>
              <a:ext uri="{FF2B5EF4-FFF2-40B4-BE49-F238E27FC236}">
                <a16:creationId xmlns:a16="http://schemas.microsoft.com/office/drawing/2014/main" id="{D1C87AA8-683B-83E1-B032-A26C8534D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16832" y="8947635"/>
            <a:ext cx="2808311" cy="235497"/>
          </a:xfrm>
        </p:spPr>
        <p:txBody>
          <a:bodyPr/>
          <a:lstStyle/>
          <a:p>
            <a:pPr rtl="0"/>
            <a:r>
              <a:rPr kumimoji="1" lang="en-US" altLang="ja-JP" sz="800" dirty="0">
                <a:solidFill>
                  <a:schemeClr val="bg1">
                    <a:lumMod val="50000"/>
                  </a:schemeClr>
                </a:solidFill>
              </a:rPr>
              <a:t>2. </a:t>
            </a:r>
            <a:r>
              <a:rPr kumimoji="1" lang="ja-JP" altLang="en-US" sz="800" dirty="0">
                <a:solidFill>
                  <a:schemeClr val="bg1">
                    <a:lumMod val="50000"/>
                  </a:schemeClr>
                </a:solidFill>
              </a:rPr>
              <a:t>血糖の状態を知る検査 </a:t>
            </a:r>
            <a:r>
              <a:rPr kumimoji="1" lang="en-US" altLang="ja-JP" sz="800" dirty="0" err="1">
                <a:solidFill>
                  <a:schemeClr val="bg1">
                    <a:lumMod val="50000"/>
                  </a:schemeClr>
                </a:solidFill>
              </a:rPr>
              <a:t>रक्त</a:t>
            </a:r>
            <a:r>
              <a:rPr kumimoji="1" lang="en-US" altLang="ja-JP" sz="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kumimoji="1" lang="en-US" altLang="ja-JP" sz="800" dirty="0" err="1">
                <a:solidFill>
                  <a:schemeClr val="bg1">
                    <a:lumMod val="50000"/>
                  </a:schemeClr>
                </a:solidFill>
              </a:rPr>
              <a:t>ग्लूकोजको</a:t>
            </a:r>
            <a:r>
              <a:rPr kumimoji="1" lang="en-US" altLang="ja-JP" sz="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kumimoji="1" lang="en-US" altLang="ja-JP" sz="800" dirty="0" err="1">
                <a:solidFill>
                  <a:schemeClr val="bg1">
                    <a:lumMod val="50000"/>
                  </a:schemeClr>
                </a:solidFill>
              </a:rPr>
              <a:t>अवस्था</a:t>
            </a:r>
            <a:r>
              <a:rPr kumimoji="1" lang="en-US" altLang="ja-JP" sz="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kumimoji="1" lang="en-US" altLang="ja-JP" sz="800" dirty="0" err="1">
                <a:solidFill>
                  <a:schemeClr val="bg1">
                    <a:lumMod val="50000"/>
                  </a:schemeClr>
                </a:solidFill>
              </a:rPr>
              <a:t>थाहा</a:t>
            </a:r>
            <a:r>
              <a:rPr kumimoji="1" lang="en-US" altLang="ja-JP" sz="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kumimoji="1" lang="en-US" altLang="ja-JP" sz="800" dirty="0" err="1">
                <a:solidFill>
                  <a:schemeClr val="bg1">
                    <a:lumMod val="50000"/>
                  </a:schemeClr>
                </a:solidFill>
              </a:rPr>
              <a:t>हुने</a:t>
            </a:r>
            <a:r>
              <a:rPr kumimoji="1" lang="en-US" altLang="ja-JP" sz="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kumimoji="1" lang="en-US" altLang="ja-JP" sz="800" dirty="0" err="1">
                <a:solidFill>
                  <a:schemeClr val="bg1">
                    <a:lumMod val="50000"/>
                  </a:schemeClr>
                </a:solidFill>
              </a:rPr>
              <a:t>जाँच</a:t>
            </a:r>
            <a:endParaRPr kumimoji="1" lang="ja-JP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Slide Number Placeholder 11">
            <a:extLst>
              <a:ext uri="{FF2B5EF4-FFF2-40B4-BE49-F238E27FC236}">
                <a16:creationId xmlns:a16="http://schemas.microsoft.com/office/drawing/2014/main" id="{C4171E7A-DE9F-B539-3A15-0B7FDC4F5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37312" y="8815467"/>
            <a:ext cx="539476" cy="486833"/>
          </a:xfrm>
        </p:spPr>
        <p:txBody>
          <a:bodyPr/>
          <a:lstStyle/>
          <a:p>
            <a:pPr rtl="0"/>
            <a:fld id="{6E1340F4-D544-45CC-AC59-29028D878F1C}" type="slidenum">
              <a:rPr kumimoji="1" lang="ja-JP" altLang="en-US" smtClean="0"/>
              <a:pPr rtl="0"/>
              <a:t>2</a:t>
            </a:fld>
            <a:r>
              <a:rPr kumimoji="1" lang="en-US" altLang="ja-JP" dirty="0"/>
              <a:t>/2</a:t>
            </a:r>
            <a:endParaRPr kumimoji="1" lang="ja-JP" altLang="en-US" dirty="0"/>
          </a:p>
        </p:txBody>
      </p:sp>
      <p:pic>
        <p:nvPicPr>
          <p:cNvPr id="10" name="Picture 15">
            <a:extLst>
              <a:ext uri="{FF2B5EF4-FFF2-40B4-BE49-F238E27FC236}">
                <a16:creationId xmlns:a16="http://schemas.microsoft.com/office/drawing/2014/main" id="{9C4A0B75-BC6A-4306-36D0-DF8B0734F66E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21804" y="2202"/>
            <a:ext cx="437261" cy="431015"/>
          </a:xfrm>
          <a:prstGeom prst="rect">
            <a:avLst/>
          </a:prstGeom>
        </p:spPr>
      </p:pic>
      <p:sp>
        <p:nvSpPr>
          <p:cNvPr id="14" name="テキスト ボックス 7">
            <a:extLst>
              <a:ext uri="{FF2B5EF4-FFF2-40B4-BE49-F238E27FC236}">
                <a16:creationId xmlns:a16="http://schemas.microsoft.com/office/drawing/2014/main" id="{64123F1B-15B8-330D-F53E-8E2DD5A6011E}"/>
              </a:ext>
            </a:extLst>
          </p:cNvPr>
          <p:cNvSpPr txBox="1"/>
          <p:nvPr/>
        </p:nvSpPr>
        <p:spPr>
          <a:xfrm>
            <a:off x="5589240" y="14288"/>
            <a:ext cx="8665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ja-JP" altLang="en-US" sz="1000" dirty="0">
                <a:solidFill>
                  <a:schemeClr val="bg1">
                    <a:lumMod val="50000"/>
                  </a:schemeClr>
                </a:solidFill>
                <a:cs typeface="+mj-cs"/>
              </a:rPr>
              <a:t>ネパール語</a:t>
            </a:r>
            <a:endParaRPr lang="ne-np" sz="1000" dirty="0">
              <a:solidFill>
                <a:schemeClr val="bg1">
                  <a:lumMod val="50000"/>
                </a:schemeClr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680504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1" ma:contentTypeDescription="新しいドキュメントを作成します。" ma:contentTypeScope="" ma:versionID="8abc568855d61369157fdf9cf94a838b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2f98fe556175d9888fbc51e772879312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5471FC5-57FB-4383-842A-35D234BE1F3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3B5271B-B341-4871-88CE-4BA541DD735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764</Words>
  <Application>Microsoft Macintosh PowerPoint</Application>
  <PresentationFormat>画面に合わせる (4:3)</PresentationFormat>
  <Paragraphs>70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HG丸ｺﾞｼｯｸM-PRO</vt:lpstr>
      <vt:lpstr>Arial</vt:lpstr>
      <vt:lpstr>Calibri</vt:lpstr>
      <vt:lpstr>Noto Sans Devanagari</vt:lpstr>
      <vt:lpstr>Office ​​テーマ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/>
  <cp:lastModifiedBy/>
  <cp:revision>2</cp:revision>
  <dcterms:created xsi:type="dcterms:W3CDTF">2022-01-20T01:10:33Z</dcterms:created>
  <dcterms:modified xsi:type="dcterms:W3CDTF">2022-10-06T07:08:54Z</dcterms:modified>
</cp:coreProperties>
</file>