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6"/>
  </p:notesMasterIdLst>
  <p:sldIdLst>
    <p:sldId id="257" r:id="rId4"/>
    <p:sldId id="260" r:id="rId5"/>
  </p:sldIdLst>
  <p:sldSz cx="6858000" cy="9144000" type="screen4x3"/>
  <p:notesSz cx="6805613" cy="9939338"/>
  <p:defaultTextStyle>
    <a:defPPr rtl="0">
      <a:defRPr lang="ne-N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0"/>
    <p:restoredTop sz="94656"/>
  </p:normalViewPr>
  <p:slideViewPr>
    <p:cSldViewPr>
      <p:cViewPr varScale="1">
        <p:scale>
          <a:sx n="80" d="100"/>
          <a:sy n="80" d="100"/>
        </p:scale>
        <p:origin x="2488" y="2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703F9930-3933-5D4B-9ACA-1A6CA7C450E5}"/>
    <pc:docChg chg="modSld">
      <pc:chgData name="稲垣 典子" userId="75e47cb5-aee2-4599-8dc9-4d0088e0ed8e" providerId="ADAL" clId="{703F9930-3933-5D4B-9ACA-1A6CA7C450E5}" dt="2022-10-06T07:09:03.754" v="1" actId="20577"/>
      <pc:docMkLst>
        <pc:docMk/>
      </pc:docMkLst>
      <pc:sldChg chg="modSp mod">
        <pc:chgData name="稲垣 典子" userId="75e47cb5-aee2-4599-8dc9-4d0088e0ed8e" providerId="ADAL" clId="{703F9930-3933-5D4B-9ACA-1A6CA7C450E5}" dt="2022-10-06T07:09:03.754" v="1" actId="20577"/>
        <pc:sldMkLst>
          <pc:docMk/>
          <pc:sldMk cId="1536377260" sldId="257"/>
        </pc:sldMkLst>
        <pc:spChg chg="mod">
          <ac:chgData name="稲垣 典子" userId="75e47cb5-aee2-4599-8dc9-4d0088e0ed8e" providerId="ADAL" clId="{703F9930-3933-5D4B-9ACA-1A6CA7C450E5}" dt="2022-10-06T07:09:03.754" v="1" actId="20577"/>
          <ac:spMkLst>
            <pc:docMk/>
            <pc:sldMk cId="1536377260" sldId="257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EAE4B-3131-46A8-9982-0E4E7D9D3E84}" type="datetimeFigureOut">
              <a:rPr kumimoji="1" lang="ja-JP" altLang="en-US" smtClean="0"/>
              <a:pPr rtl="0"/>
              <a:t>2022/10/6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30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e-np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2022/2/28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altLang="ja-JP"/>
              <a:t>3. </a:t>
            </a:r>
            <a:r>
              <a:rPr lang="ja-JP" altLang="en-US"/>
              <a:t>糖尿病の合併症を調べる検査 </a:t>
            </a:r>
            <a:r>
              <a:rPr lang="en-US" altLang="ja-JP"/>
              <a:t>मधुमेहले निम्त्याउने स्वास्थ जटिलताहरू जाँच्ने परीक्षणहरू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2636" y="1705797"/>
            <a:ext cx="6552728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ja-JP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心電図検査</a:t>
            </a:r>
          </a:p>
          <a:p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    </a:t>
            </a:r>
            <a:r>
              <a:rPr lang="ne-NP" altLang="ja-JP" sz="1400" dirty="0">
                <a:solidFill>
                  <a:srgbClr val="4676B5"/>
                </a:solidFill>
                <a:latin typeface="Noto Sans Devanagari" panose="020B0502040504020204" pitchFamily="34" charset="0"/>
                <a:cs typeface="Noto Sans Devanagari" panose="020B0502040504020204" pitchFamily="34" charset="0"/>
              </a:rPr>
              <a:t>मुटुको 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" panose="020B0502040504020204" pitchFamily="34" charset="0"/>
                <a:cs typeface="Noto Sans Devanagari" panose="020B0502040504020204" pitchFamily="34" charset="0"/>
              </a:rPr>
              <a:t>विद्युतीय</a:t>
            </a:r>
            <a:r>
              <a:rPr lang="ne-NP" altLang="ja-JP" sz="1400" dirty="0">
                <a:solidFill>
                  <a:srgbClr val="4676B5"/>
                </a:solidFill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रेखाचित्र परीक्षण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(</a:t>
            </a:r>
            <a:r>
              <a:rPr lang="ne-np" sz="1400" dirty="0" err="1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ईसीजी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endParaRPr lang="en-US" sz="1400" dirty="0">
              <a:solidFill>
                <a:srgbClr val="4676B5"/>
              </a:solidFill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不整脈、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虚血性心疾患、自律神経障害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など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を調べる検査です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ne-n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यो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परीक्षण मुटुको गति सुस्त वा तेज हुने अनियमित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घड्कन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(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अरिथमिया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,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 प्रवाहमा अवरोध आई हुने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मुटु रोग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(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इस्केमिक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हार्ट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डिजिज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),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स्वसञ्चालीत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स्नायु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नसामा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क्षति (मुटु लगायतका आन्तरिक अङ्गहरू सञ्चालन गर्ने स्नायु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नसाको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समस्याः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अटोनोमिक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न्यूरोप्याथी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आदि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जाँच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्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ने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परीक्षण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हो।</a:t>
            </a:r>
            <a:endParaRPr lang="en-US" altLang="ja-JP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rtl="0"/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ja-JP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・腹部・血管　</a:t>
            </a:r>
            <a:r>
              <a:rPr lang="ja-JP" altLang="ja-JP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超音波検査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ne-N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मुटु, पेट, </a:t>
            </a:r>
            <a:r>
              <a:rPr lang="ne-np" sz="1400" dirty="0" err="1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रक्तनली</a:t>
            </a:r>
            <a:r>
              <a:rPr lang="ne-NP" sz="1400" dirty="0" err="1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को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solidFill>
                  <a:srgbClr val="4676B5"/>
                </a:solidFill>
                <a:latin typeface="Noto Sans Devanagari" panose="020B0502040504020204" pitchFamily="34" charset="0"/>
                <a:cs typeface="Noto Sans Devanagari" panose="020B0502040504020204" pitchFamily="34" charset="0"/>
              </a:rPr>
              <a:t>प्रतिध्वनि परीक्षण (भिडियो एक्स रे)</a:t>
            </a:r>
            <a:endParaRPr lang="ne-np" altLang="ja-JP" sz="1400" dirty="0">
              <a:solidFill>
                <a:srgbClr val="4676B5"/>
              </a:solidFill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心臓：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の大きさや動き、弁の動き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मुटु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को 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भिडियो एक्स रे गरेर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: मुटुको साइज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,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चाल र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भल्भको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चाल हेरिन्छ।</a:t>
            </a:r>
            <a:endParaRPr lang="ne-NP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rtl="0"/>
            <a:endParaRPr 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腹部：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肝臓・腎臓・膵臓・脾臓・胆嚢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・大動脈の状態をみます。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पेट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को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भिडियो एक्स रे गरेर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: कलेजो,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मिर्गौला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,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अग्न्याशय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, फियो, पित्त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थैली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र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महाधमनी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(मुटुबाट बाहिर जाने सबैभन्दा ठूलो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रक्तनली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को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अवस्था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हेरिन्छ।</a:t>
            </a:r>
            <a:endParaRPr lang="ne-NP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rtl="0"/>
            <a:endParaRPr 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頸部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：首の血管の厚みや、狭さ、血液の流れをみます。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（動脈硬化をみます）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गर्दनको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भिडियो एक्स रे गरेर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: घाँटीको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रक्तनलीको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मोटाइ,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साँघुराइ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र रक्त प्रवाह हेरिन्छ।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धमनी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तनकाठिन्य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(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अक्सिजनयुक्त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रगत बग्ने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रक्तनलीको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मार्गमा बोसो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बढदै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गएर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रक्तमार्ग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साँघुरिदै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सारो हुँदै जाने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समस्याः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आर्टेरियोस्क्लेरोसिस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 छ छैन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हेरिन्छ।</a:t>
            </a:r>
            <a:endParaRPr lang="ne-NP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rtl="0"/>
            <a:endParaRPr lang="ne-N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★血圧脈波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रक्तचाप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 Cn" panose="020B0506040504020204" pitchFamily="34"/>
              </a:rPr>
              <a:t>तथा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नाडीको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 Cn" panose="020B0506040504020204" pitchFamily="34"/>
              </a:rPr>
              <a:t>त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" panose="020B0502040504020204" pitchFamily="34"/>
              </a:rPr>
              <a:t>र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" panose="020B0502040504020204" pitchFamily="34"/>
              </a:rPr>
              <a:t>ङ्ग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" panose="020B0502040504020204" pitchFamily="34"/>
              </a:rPr>
              <a:t> नाप्ने परीक्षण 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 Cn" panose="020B0506040504020204" pitchFamily="34"/>
              </a:rPr>
              <a:t>(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 Cn" panose="020B0506040504020204" pitchFamily="34"/>
              </a:rPr>
              <a:t>ब्लड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प्रेसर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 Cn" panose="020B0506040504020204" pitchFamily="34"/>
              </a:rPr>
              <a:t> 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 Cn" panose="020B0506040504020204" pitchFamily="34"/>
              </a:rPr>
              <a:t>पल्स</a:t>
            </a:r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/>
                <a:ea typeface="HG丸ｺﾞｼｯｸM-PRO" panose="020F0600000000000000" pitchFamily="50" charset="-128"/>
                <a:cs typeface="Noto Sans Devanagari Cn" panose="020B0506040504020204" pitchFamily="34"/>
              </a:rPr>
              <a:t> वेब)</a:t>
            </a:r>
            <a:endParaRPr lang="en-US" altLang="ja-JP" sz="1400" dirty="0">
              <a:solidFill>
                <a:srgbClr val="4676B5"/>
              </a:solidFill>
              <a:latin typeface="Noto Sans Devanagari Cn" panose="020B050604050402020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血圧・心電図・心音図を同時に測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り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ます。血圧は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箇所、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両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方の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腕・両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方の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足首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で測ります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。血管の硬さ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血管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が詰まっていないか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かります。</a:t>
            </a:r>
            <a:endParaRPr lang="ja-JP" altLang="ja-J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यो परीक्षणमा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रक्तचाप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(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प्रेसर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, 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मुटुको </a:t>
            </a:r>
            <a:r>
              <a:rPr lang="ne-NP" altLang="ja-JP" sz="14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विद्युतीय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रेखाचित्र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(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ईसीजी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 र </a:t>
            </a:r>
            <a:r>
              <a:rPr lang="ne-NP" altLang="ja-JP" sz="14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मुटुको ध्वनि रेखाचित्र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(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फोनोकार्डियोग्राम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एकै साथ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नापिन्छ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।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यो परीक्षणमा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दुबै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हात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खुट्टा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गरी 4 ठाउँहरू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को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रक्तचाप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नापिन्छ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।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यो परीक्षणबाट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रक्तनली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सारो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हुदै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आएको छ छैन,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रक्तनली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जाम भएको छ छैन भन्ने कुरा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हरू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थाहा हुन्छ।</a:t>
            </a:r>
            <a:endParaRPr lang="ne-NP" altLang="ja-JP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rtl="0"/>
            <a:endParaRPr lang="ne-N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411" y="3347864"/>
            <a:ext cx="1001702" cy="946436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82170" y="260724"/>
            <a:ext cx="6552728" cy="1214932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3. 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糖尿病の合併症を調べる検査</a:t>
            </a:r>
            <a:endParaRPr lang="ne-NP" altLang="ja-JP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spcAft>
                <a:spcPts val="600"/>
              </a:spcAft>
            </a:pPr>
            <a:r>
              <a:rPr lang="en-US" sz="2000" b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3.</a:t>
            </a:r>
            <a:r>
              <a:rPr lang="ne-np" sz="2000" b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मधुमेहले </a:t>
            </a:r>
            <a:r>
              <a:rPr lang="ne-n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निम्त्याउने 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स्वास्थ्य जटिलताहरू</a:t>
            </a:r>
            <a:r>
              <a:rPr lang="ne-n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जाँच</a:t>
            </a:r>
            <a:r>
              <a:rPr lang="ne-N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्ने परीक्षणहरू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109" y="6084168"/>
            <a:ext cx="833914" cy="798426"/>
          </a:xfrm>
          <a:prstGeom prst="rect">
            <a:avLst/>
          </a:prstGeom>
        </p:spPr>
      </p:pic>
      <p:pic>
        <p:nvPicPr>
          <p:cNvPr id="9" name="Picture 15">
            <a:extLst>
              <a:ext uri="{FF2B5EF4-FFF2-40B4-BE49-F238E27FC236}">
                <a16:creationId xmlns:a16="http://schemas.microsoft.com/office/drawing/2014/main" id="{E758A7AF-B66B-0858-2A1C-0EA262A758D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14" name="テキスト ボックス 7">
            <a:extLst>
              <a:ext uri="{FF2B5EF4-FFF2-40B4-BE49-F238E27FC236}">
                <a16:creationId xmlns:a16="http://schemas.microsoft.com/office/drawing/2014/main" id="{47759B94-6517-0C07-2D5E-ECE2082A0D42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15" name="Slide Number Placeholder 11">
            <a:extLst>
              <a:ext uri="{FF2B5EF4-FFF2-40B4-BE49-F238E27FC236}">
                <a16:creationId xmlns:a16="http://schemas.microsoft.com/office/drawing/2014/main" id="{C2FF3D96-C31D-BA99-BA0C-4B315358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11449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1</a:t>
            </a:fld>
            <a:r>
              <a:rPr kumimoji="1" lang="en-US" altLang="ja-JP" dirty="0"/>
              <a:t>/2</a:t>
            </a:r>
            <a:endParaRPr kumimoji="1" lang="ja-JP" altLang="en-US" dirty="0"/>
          </a:p>
        </p:txBody>
      </p:sp>
      <p:sp>
        <p:nvSpPr>
          <p:cNvPr id="16" name="Footer Placeholder 13">
            <a:extLst>
              <a:ext uri="{FF2B5EF4-FFF2-40B4-BE49-F238E27FC236}">
                <a16:creationId xmlns:a16="http://schemas.microsoft.com/office/drawing/2014/main" id="{37C0A1B0-7A19-182E-1990-D07A487FF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8947635"/>
            <a:ext cx="3960440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3. </a:t>
            </a:r>
            <a:r>
              <a:rPr kumimoji="1" lang="ja-JP" altLang="en-US" sz="800" dirty="0"/>
              <a:t>糖尿病の合併症を調べる検査 </a:t>
            </a:r>
            <a:r>
              <a:rPr kumimoji="1" lang="en-US" altLang="ja-JP" sz="800" dirty="0" err="1"/>
              <a:t>मधुमेहले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निम्त्याउने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स्वास्थ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जटिलताहरू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जाँच्ने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परीक्षणहरू</a:t>
            </a:r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153637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2636" y="179512"/>
            <a:ext cx="655272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endParaRPr lang="ne-NP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 </a:t>
            </a:r>
            <a:r>
              <a:rPr lang="en-US" altLang="ja-JP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24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時間血圧測定</a:t>
            </a:r>
            <a:endParaRPr lang="ja-JP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altLang="ja-J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चौबीस घण्टा रक्तचाप नाप्ने</a:t>
            </a:r>
            <a:r>
              <a:rPr lang="ne-NP" altLang="ja-J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परीक्षण</a:t>
            </a:r>
            <a:endParaRPr lang="en-US" altLang="ja-JP" sz="1400" dirty="0">
              <a:solidFill>
                <a:srgbClr val="4676B5"/>
              </a:solidFill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時間ごと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24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続けて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血圧を測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り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ます。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その時にしていたことも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記録し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ます。体の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活動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でどのくらい血圧が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変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わるかを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確認します。</a:t>
            </a:r>
            <a:endParaRPr lang="ja-JP" altLang="ja-J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यो परीक्षणमा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30 मिनेट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देखि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1 घण्टाको अन्तरालमा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चौबीस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घण्टा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सम्म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रक्तचाप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(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प्रेसर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नापिन्छ। रक्तचाप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नापेको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बेला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मा के-कस्तो शारीरिक गतिविधिहरू गरिएको थियो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पनि रेकर्ड गरिन्छ। शारीरिक गतिविधि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ले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रक्तचाप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कति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को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परिवर्तन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ल्याउछ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भन्ने 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कुरा</a:t>
            </a:r>
            <a:r>
              <a:rPr lang="ne-NP" altLang="ja-JP" sz="140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हरू अवलोकन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गरिन्छ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।</a:t>
            </a:r>
          </a:p>
          <a:p>
            <a:pPr rtl="0"/>
            <a:endParaRPr lang="ja-JP" altLang="en-US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ja-JP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神経伝導検査</a:t>
            </a:r>
            <a:endParaRPr lang="en-US" altLang="ja-JP" sz="1400" dirty="0"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ne-NP" altLang="ja-JP" sz="1400" dirty="0">
                <a:solidFill>
                  <a:srgbClr val="4676B5"/>
                </a:solidFill>
                <a:latin typeface="Noto Sans Devanagari Cn" panose="020B0506040504020204" pitchFamily="34"/>
                <a:ea typeface="HG丸ｺﾞｼｯｸM-PRO" panose="020F0600000000000000" pitchFamily="50" charset="-128"/>
                <a:cs typeface="Noto Sans Devanagari Cn" panose="020B0506040504020204" pitchFamily="34"/>
              </a:rPr>
              <a:t>     </a:t>
            </a:r>
            <a:r>
              <a:rPr lang="ne-NP" altLang="ja-J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स्नायु सञ्चारण परीक्षण (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नर्भ</a:t>
            </a:r>
            <a:r>
              <a:rPr lang="ne-np" altLang="ja-J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कन्डक्सन</a:t>
            </a:r>
            <a:r>
              <a:rPr lang="ne-np" altLang="ja-J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जाँच</a:t>
            </a:r>
            <a:r>
              <a:rPr lang="ne-NP" altLang="ja-J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endParaRPr lang="en-US" altLang="ja-JP" sz="1400" dirty="0">
              <a:solidFill>
                <a:srgbClr val="4676B5"/>
              </a:solidFill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rtl="0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末梢神経障害の程度を調べます。手足に電極をつけて、少ない量の電気で神経を刺激して、興奮が伝わる速さを測ります。</a:t>
            </a:r>
            <a:endParaRPr lang="en-US" altLang="ja-JP" sz="1400" dirty="0">
              <a:solidFill>
                <a:srgbClr val="4676B5"/>
              </a:solidFill>
              <a:latin typeface="Noto Sans Devanagari Cn" panose="020B0506040504020204" pitchFamily="34"/>
              <a:ea typeface="HG丸ｺﾞｼｯｸM-PRO" panose="020F0600000000000000" pitchFamily="50" charset="-128"/>
              <a:cs typeface="Noto Sans Devanagari Cn" panose="020B0506040504020204" pitchFamily="34"/>
            </a:endParaRPr>
          </a:p>
          <a:p>
            <a:pPr rtl="0"/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यो परीक्षण</a:t>
            </a:r>
            <a:r>
              <a:rPr lang="ne-np" altLang="ja-JP" sz="1400" dirty="0">
                <a:latin typeface="Noto Sans Devanagari" panose="020B0502040504020204" pitchFamily="34"/>
                <a:ea typeface="HG丸ｺﾞｼｯｸM-PRO" panose="020F0600000000000000" pitchFamily="50" charset="-128"/>
                <a:cs typeface="Noto Sans Devanagari" panose="020B0502040504020204" pitchFamily="34"/>
              </a:rPr>
              <a:t>द्वारा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परिसरीय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स्नायु नसा (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केन्द्रिय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स्नायु प्रणालीबाट टाढा हुने स-साना स्नायु नसा)मा कतिको क्षति भएको छ जाँचिन्छ।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हातखुट्टामा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मसिना तार (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इलेक्ट्रोड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जोडि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,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अत्यन्त कम मात्रा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को </a:t>
            </a:r>
            <a:r>
              <a:rPr lang="ne-NP" altLang="ja-JP" sz="14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विद्युतिय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झड्का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दिई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स्नायु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नसा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लाई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उत्तेजित ग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रिन्छ र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स्नायु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नसामा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हुने </a:t>
            </a:r>
            <a:r>
              <a:rPr lang="ne-NP" altLang="ja-JP" sz="14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विद्युतीय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झड्काको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सञ्चारको गति नापिन्छ।</a:t>
            </a:r>
            <a:endParaRPr lang="ja-JP" altLang="ja-JP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353" y="2195736"/>
            <a:ext cx="1001702" cy="94643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8FD0BE9-CA00-1A5C-E82C-0CA69D6BCC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503" y="4355976"/>
            <a:ext cx="956338" cy="839235"/>
          </a:xfrm>
          <a:prstGeom prst="rect">
            <a:avLst/>
          </a:prstGeom>
        </p:spPr>
      </p:pic>
      <p:pic>
        <p:nvPicPr>
          <p:cNvPr id="12" name="Picture 15">
            <a:extLst>
              <a:ext uri="{FF2B5EF4-FFF2-40B4-BE49-F238E27FC236}">
                <a16:creationId xmlns:a16="http://schemas.microsoft.com/office/drawing/2014/main" id="{FECB9126-5B81-955F-F554-9E7A20FE025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14" name="テキスト ボックス 7">
            <a:extLst>
              <a:ext uri="{FF2B5EF4-FFF2-40B4-BE49-F238E27FC236}">
                <a16:creationId xmlns:a16="http://schemas.microsoft.com/office/drawing/2014/main" id="{7D94325F-3709-0EE3-27D6-A8858C287AAC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15" name="Slide Number Placeholder 11">
            <a:extLst>
              <a:ext uri="{FF2B5EF4-FFF2-40B4-BE49-F238E27FC236}">
                <a16:creationId xmlns:a16="http://schemas.microsoft.com/office/drawing/2014/main" id="{90A74039-2DCF-DB4E-7DB2-6FFFE2D2D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11449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2</a:t>
            </a:fld>
            <a:r>
              <a:rPr kumimoji="1" lang="en-US" altLang="ja-JP" dirty="0"/>
              <a:t>/2</a:t>
            </a:r>
            <a:endParaRPr kumimoji="1" lang="ja-JP" altLang="en-US" dirty="0"/>
          </a:p>
        </p:txBody>
      </p:sp>
      <p:sp>
        <p:nvSpPr>
          <p:cNvPr id="17" name="Footer Placeholder 13">
            <a:extLst>
              <a:ext uri="{FF2B5EF4-FFF2-40B4-BE49-F238E27FC236}">
                <a16:creationId xmlns:a16="http://schemas.microsoft.com/office/drawing/2014/main" id="{DE6FBF34-656D-739E-BE91-8580528B9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8947635"/>
            <a:ext cx="3960440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3. </a:t>
            </a:r>
            <a:r>
              <a:rPr kumimoji="1" lang="ja-JP" altLang="en-US" sz="800" dirty="0"/>
              <a:t>糖尿病の合併症を調べる検査 </a:t>
            </a:r>
            <a:r>
              <a:rPr kumimoji="1" lang="en-US" altLang="ja-JP" sz="800" dirty="0" err="1"/>
              <a:t>मधुमेहले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निम्त्याउने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स्वास्थ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जटिलताहरू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जाँच्ने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परीक्षणहरू</a:t>
            </a:r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2302704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4A561C-E812-4C19-9550-2C5E1322E9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3A7376-0A4F-4134-9766-8D7D5AFA26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572</Words>
  <Application>Microsoft Macintosh PowerPoint</Application>
  <PresentationFormat>画面に合わせる (4:3)</PresentationFormat>
  <Paragraphs>41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HG丸ｺﾞｼｯｸM-PRO</vt:lpstr>
      <vt:lpstr>Noto Sans Devanagari Cn</vt:lpstr>
      <vt:lpstr>Arial</vt:lpstr>
      <vt:lpstr>Calibri</vt:lpstr>
      <vt:lpstr>Noto Sans Devanagari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2</cp:revision>
  <dcterms:created xsi:type="dcterms:W3CDTF">2022-03-08T06:24:49Z</dcterms:created>
  <dcterms:modified xsi:type="dcterms:W3CDTF">2022-10-06T07:09:08Z</dcterms:modified>
</cp:coreProperties>
</file>