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compatMode="1" saveSubsetFonts="1">
  <p:sldMasterIdLst>
    <p:sldMasterId id="2147483648" r:id="rId3"/>
  </p:sldMasterIdLst>
  <p:notesMasterIdLst>
    <p:notesMasterId r:id="rId7"/>
  </p:notesMasterIdLst>
  <p:handoutMasterIdLst>
    <p:handoutMasterId r:id="rId8"/>
  </p:handoutMasterIdLst>
  <p:sldIdLst>
    <p:sldId id="256" r:id="rId4"/>
    <p:sldId id="258" r:id="rId5"/>
    <p:sldId id="259" r:id="rId6"/>
  </p:sldIdLst>
  <p:sldSz cx="6858000" cy="9937750"/>
  <p:notesSz cx="6735763" cy="9866313"/>
  <p:defaultTextStyle>
    <a:defPPr>
      <a:defRPr lang="ne-N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3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" lastIdx="0" clrIdx="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0" autoAdjust="0"/>
    <p:restoredTop sz="95878" autoAdjust="0"/>
  </p:normalViewPr>
  <p:slideViewPr>
    <p:cSldViewPr>
      <p:cViewPr varScale="1">
        <p:scale>
          <a:sx n="75" d="100"/>
          <a:sy n="75" d="100"/>
        </p:scale>
        <p:origin x="3168" y="168"/>
      </p:cViewPr>
      <p:guideLst>
        <p:guide orient="horz" pos="313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>
            <a:extLst>
              <a:ext uri="{FF2B5EF4-FFF2-40B4-BE49-F238E27FC236}">
                <a16:creationId xmlns:a16="http://schemas.microsoft.com/office/drawing/2014/main" id="{25C585B6-8DB1-AFC8-40F8-CB7DE6FAA67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rtlCol="0" anchor="t" anchorCtr="0" compatLnSpc="1">
            <a:prstTxWarp prst="textNoShape">
              <a:avLst/>
            </a:prstTxWarp>
          </a:bodyPr>
          <a:lstStyle>
            <a:lvl1pPr algn="l" defTabSz="942530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9" name="Rectangle 1027">
            <a:extLst>
              <a:ext uri="{FF2B5EF4-FFF2-40B4-BE49-F238E27FC236}">
                <a16:creationId xmlns:a16="http://schemas.microsoft.com/office/drawing/2014/main" id="{BC7FB2A9-68ED-2691-B188-2373B1DDE14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938" y="0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rtlCol="0" anchor="t" anchorCtr="0" compatLnSpc="1">
            <a:prstTxWarp prst="textNoShape">
              <a:avLst/>
            </a:prstTxWarp>
          </a:bodyPr>
          <a:lstStyle>
            <a:lvl1pPr algn="r" defTabSz="942530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1028">
            <a:extLst>
              <a:ext uri="{FF2B5EF4-FFF2-40B4-BE49-F238E27FC236}">
                <a16:creationId xmlns:a16="http://schemas.microsoft.com/office/drawing/2014/main" id="{DAC86E39-EBA6-20D5-0745-DAC10FC026A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rtlCol="0" anchor="b" anchorCtr="0" compatLnSpc="1">
            <a:prstTxWarp prst="textNoShape">
              <a:avLst/>
            </a:prstTxWarp>
          </a:bodyPr>
          <a:lstStyle>
            <a:lvl1pPr algn="l" defTabSz="942530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 </a:t>
            </a:r>
            <a:r>
              <a:rPr lang="en-US" altLang="ja-JP"/>
              <a:t>मधुमेहको उपचारको लागि खानपिनमा सुधार</a:t>
            </a:r>
          </a:p>
        </p:txBody>
      </p:sp>
      <p:sp>
        <p:nvSpPr>
          <p:cNvPr id="4101" name="Rectangle 1029">
            <a:extLst>
              <a:ext uri="{FF2B5EF4-FFF2-40B4-BE49-F238E27FC236}">
                <a16:creationId xmlns:a16="http://schemas.microsoft.com/office/drawing/2014/main" id="{5FF0C63A-BD84-ADD5-FBB3-EF7270EB82E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938" y="9371013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rtlCol="0" anchor="b" anchorCtr="0" compatLnSpc="1">
            <a:prstTxWarp prst="textNoShape">
              <a:avLst/>
            </a:prstTxWarp>
          </a:bodyPr>
          <a:lstStyle>
            <a:lvl1pPr algn="r" defTabSz="939800" eaLnBrk="1" hangingPunct="1">
              <a:defRPr sz="120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FB47A163-407F-3C40-901F-5752D31D29D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063533A4-13E0-E01B-FE6E-7E505A2BA5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3B20DFF-DA18-46FF-701F-5F59073F27A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BA877298-A96E-DE4E-8A34-9B6FB5E3141F}" type="datetimeFigureOut">
              <a:rPr lang="ja-JP" altLang="en-US"/>
              <a:pPr>
                <a:defRPr/>
              </a:pPr>
              <a:t>2022/10/6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2C9E571E-9C2D-EF20-CAC7-5622FCB1EF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092325" y="741363"/>
            <a:ext cx="2551113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4" rIns="91429" bIns="45714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27BB196D-72FD-F672-7DEB-EC1B1763BF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4688" y="4686300"/>
            <a:ext cx="5386387" cy="4438650"/>
          </a:xfrm>
          <a:prstGeom prst="rect">
            <a:avLst/>
          </a:prstGeom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ne-NP" noProof="0"/>
              <a:t>マスター テキストの書式設定</a:t>
            </a:r>
          </a:p>
          <a:p>
            <a:pPr lvl="1"/>
            <a:r>
              <a:rPr lang="ja-JP" altLang="ne-NP" noProof="0"/>
              <a:t>第 </a:t>
            </a:r>
            <a:r>
              <a:rPr lang="ne-NP" altLang="ja-JP" noProof="0"/>
              <a:t>2 </a:t>
            </a:r>
            <a:r>
              <a:rPr lang="ja-JP" altLang="ne-NP" noProof="0"/>
              <a:t>レベル</a:t>
            </a:r>
          </a:p>
          <a:p>
            <a:pPr lvl="2"/>
            <a:r>
              <a:rPr lang="ja-JP" altLang="ne-NP" noProof="0"/>
              <a:t>第 </a:t>
            </a:r>
            <a:r>
              <a:rPr lang="ne-NP" altLang="ja-JP" noProof="0"/>
              <a:t>3 </a:t>
            </a:r>
            <a:r>
              <a:rPr lang="ja-JP" altLang="ne-NP" noProof="0"/>
              <a:t>レベル</a:t>
            </a:r>
          </a:p>
          <a:p>
            <a:pPr lvl="3"/>
            <a:r>
              <a:rPr lang="ja-JP" altLang="ne-NP" noProof="0"/>
              <a:t>第 </a:t>
            </a:r>
            <a:r>
              <a:rPr lang="ne-NP" altLang="ja-JP" noProof="0"/>
              <a:t>4 </a:t>
            </a:r>
            <a:r>
              <a:rPr lang="ja-JP" altLang="ne-NP" noProof="0"/>
              <a:t>レベル</a:t>
            </a:r>
          </a:p>
          <a:p>
            <a:pPr lvl="4"/>
            <a:r>
              <a:rPr lang="ja-JP" altLang="ne-NP" noProof="0"/>
              <a:t>第 </a:t>
            </a:r>
            <a:r>
              <a:rPr lang="ne-NP" altLang="ja-JP" noProof="0"/>
              <a:t>5 </a:t>
            </a:r>
            <a:r>
              <a:rPr lang="ja-JP" altLang="ne-NP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E66D22-B0FC-CF1B-3608-880733CBF25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69425"/>
            <a:ext cx="2919413" cy="495300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 </a:t>
            </a:r>
            <a:r>
              <a:rPr lang="en-US" altLang="ja-JP"/>
              <a:t>मधुमेहको उपचारको लागि खानपिनमा सुधार</a:t>
            </a: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42912B-CAA7-3377-DAD6-DD85E61C42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69425"/>
            <a:ext cx="2919412" cy="495300"/>
          </a:xfrm>
          <a:prstGeom prst="rect">
            <a:avLst/>
          </a:prstGeom>
        </p:spPr>
        <p:txBody>
          <a:bodyPr vert="horz" wrap="square" lIns="91429" tIns="45714" rIns="91429" bIns="45714" numCol="1" rtlCol="0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ED26389B-249A-2845-BC09-FE9F98D9013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スライド イメージ プレースホルダー 1">
            <a:extLst>
              <a:ext uri="{FF2B5EF4-FFF2-40B4-BE49-F238E27FC236}">
                <a16:creationId xmlns:a16="http://schemas.microsoft.com/office/drawing/2014/main" id="{3D13E4D2-D646-0467-5AAA-95F2F769585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ノート プレースホルダー 2">
            <a:extLst>
              <a:ext uri="{FF2B5EF4-FFF2-40B4-BE49-F238E27FC236}">
                <a16:creationId xmlns:a16="http://schemas.microsoft.com/office/drawing/2014/main" id="{00F6E36A-25A9-1EB9-8322-0F17243D7D6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>
              <a:cs typeface="Mangal" panose="02040503050203030202" pitchFamily="18" charset="0"/>
            </a:endParaRPr>
          </a:p>
        </p:txBody>
      </p:sp>
      <p:sp>
        <p:nvSpPr>
          <p:cNvPr id="16387" name="スライド番号プレースホルダー 3">
            <a:extLst>
              <a:ext uri="{FF2B5EF4-FFF2-40B4-BE49-F238E27FC236}">
                <a16:creationId xmlns:a16="http://schemas.microsoft.com/office/drawing/2014/main" id="{FF642AC3-2637-DE95-74A2-4C7985C637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35013" indent="-28257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31888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585913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38350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4955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527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099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671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15D5DE05-27D2-164B-9FF8-8804E5B6AD42}" type="slidenum">
              <a:rPr lang="ja-JP" altLang="en-US" sz="1200" smtClean="0"/>
              <a:pPr/>
              <a:t>1</a:t>
            </a:fld>
            <a:endParaRPr lang="ja-JP" altLang="en-US" sz="1200"/>
          </a:p>
        </p:txBody>
      </p:sp>
      <p:sp>
        <p:nvSpPr>
          <p:cNvPr id="16388" name="Footer Placeholder 1">
            <a:extLst>
              <a:ext uri="{FF2B5EF4-FFF2-40B4-BE49-F238E27FC236}">
                <a16:creationId xmlns:a16="http://schemas.microsoft.com/office/drawing/2014/main" id="{9861EF1E-85DD-B6D6-3728-90430C2FF86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ja-JP" sz="1200"/>
              <a:t>4. </a:t>
            </a:r>
            <a:r>
              <a:rPr lang="ja-JP" altLang="en-US" sz="1200"/>
              <a:t>糖尿病の食事療法 </a:t>
            </a:r>
            <a:r>
              <a:rPr lang="en-US" altLang="ja-JP" sz="1200"/>
              <a:t>मधुमेहको उपचारको लागि खानपिनमा सुधार</a:t>
            </a:r>
            <a:endParaRPr lang="ja-JP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スライド イメージ プレースホルダー 1">
            <a:extLst>
              <a:ext uri="{FF2B5EF4-FFF2-40B4-BE49-F238E27FC236}">
                <a16:creationId xmlns:a16="http://schemas.microsoft.com/office/drawing/2014/main" id="{3A6E15F2-7621-2C95-52E5-80B10B1F12E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ノート プレースホルダー 2">
            <a:extLst>
              <a:ext uri="{FF2B5EF4-FFF2-40B4-BE49-F238E27FC236}">
                <a16:creationId xmlns:a16="http://schemas.microsoft.com/office/drawing/2014/main" id="{30D56EA0-1589-E379-498D-BA5BF54E77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>
              <a:cs typeface="Mangal" panose="02040503050203030202" pitchFamily="18" charset="0"/>
            </a:endParaRPr>
          </a:p>
        </p:txBody>
      </p:sp>
      <p:sp>
        <p:nvSpPr>
          <p:cNvPr id="18435" name="スライド番号プレースホルダー 3">
            <a:extLst>
              <a:ext uri="{FF2B5EF4-FFF2-40B4-BE49-F238E27FC236}">
                <a16:creationId xmlns:a16="http://schemas.microsoft.com/office/drawing/2014/main" id="{EA8A4077-C414-6B1D-5B2D-69E3FC9B3F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7250DF68-4396-9C4C-A879-E6C6E3037A80}" type="slidenum">
              <a:rPr lang="ja-JP" altLang="en-US" sz="1200" smtClean="0"/>
              <a:pPr/>
              <a:t>2</a:t>
            </a:fld>
            <a:endParaRPr lang="ja-JP" altLang="en-US" sz="1200"/>
          </a:p>
        </p:txBody>
      </p:sp>
      <p:sp>
        <p:nvSpPr>
          <p:cNvPr id="18436" name="Footer Placeholder 1">
            <a:extLst>
              <a:ext uri="{FF2B5EF4-FFF2-40B4-BE49-F238E27FC236}">
                <a16:creationId xmlns:a16="http://schemas.microsoft.com/office/drawing/2014/main" id="{887118BB-AD5B-0350-2CB3-7724B96B055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ja-JP" sz="1200"/>
              <a:t>4. </a:t>
            </a:r>
            <a:r>
              <a:rPr lang="ja-JP" altLang="en-US" sz="1200"/>
              <a:t>糖尿病の食事療法 </a:t>
            </a:r>
            <a:r>
              <a:rPr lang="en-US" altLang="ja-JP" sz="1200"/>
              <a:t>मधुमेहको उपचारको लागि खानपिनमा सुधार</a:t>
            </a:r>
            <a:endParaRPr lang="ja-JP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スライド イメージ プレースホルダー 1">
            <a:extLst>
              <a:ext uri="{FF2B5EF4-FFF2-40B4-BE49-F238E27FC236}">
                <a16:creationId xmlns:a16="http://schemas.microsoft.com/office/drawing/2014/main" id="{7134D019-9142-D3BF-C26C-2F5018354E6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2" name="ノート プレースホルダー 2">
            <a:extLst>
              <a:ext uri="{FF2B5EF4-FFF2-40B4-BE49-F238E27FC236}">
                <a16:creationId xmlns:a16="http://schemas.microsoft.com/office/drawing/2014/main" id="{89C8D19C-2CB4-8B84-A1D7-2A660DE5CA5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>
              <a:cs typeface="Mangal" panose="02040503050203030202" pitchFamily="18" charset="0"/>
            </a:endParaRPr>
          </a:p>
        </p:txBody>
      </p:sp>
      <p:sp>
        <p:nvSpPr>
          <p:cNvPr id="20483" name="スライド番号プレースホルダー 3">
            <a:extLst>
              <a:ext uri="{FF2B5EF4-FFF2-40B4-BE49-F238E27FC236}">
                <a16:creationId xmlns:a16="http://schemas.microsoft.com/office/drawing/2014/main" id="{3AA1EA23-25B4-07E4-9723-1836C5626C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0C4F0487-7084-2B48-A4DE-1DD41FF12428}" type="slidenum">
              <a:rPr lang="ja-JP" altLang="en-US" sz="1200" smtClean="0"/>
              <a:pPr/>
              <a:t>3</a:t>
            </a:fld>
            <a:endParaRPr lang="ja-JP" altLang="en-US" sz="1200"/>
          </a:p>
        </p:txBody>
      </p:sp>
      <p:sp>
        <p:nvSpPr>
          <p:cNvPr id="20484" name="Footer Placeholder 1">
            <a:extLst>
              <a:ext uri="{FF2B5EF4-FFF2-40B4-BE49-F238E27FC236}">
                <a16:creationId xmlns:a16="http://schemas.microsoft.com/office/drawing/2014/main" id="{8F2BE323-020F-9AD2-517E-84F5CCA9F82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ja-JP" sz="1200"/>
              <a:t>4. </a:t>
            </a:r>
            <a:r>
              <a:rPr lang="ja-JP" altLang="en-US" sz="1200"/>
              <a:t>糖尿病の食事療法 </a:t>
            </a:r>
            <a:r>
              <a:rPr lang="en-US" altLang="ja-JP" sz="1200"/>
              <a:t>मधुमेहको उपचारको लागि खानपिनमा सुधार</a:t>
            </a:r>
            <a:endParaRPr lang="ja-JP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87145"/>
            <a:ext cx="5829300" cy="2130175"/>
          </a:xfrm>
        </p:spPr>
        <p:txBody>
          <a:bodyPr rtlCol="0"/>
          <a:lstStyle/>
          <a:p>
            <a:r>
              <a:rPr lang="ne-np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31392"/>
            <a:ext cx="4800600" cy="2539647"/>
          </a:xfrm>
        </p:spPr>
        <p:txBody>
          <a:bodyPr rtlCol="0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e-np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5ECC652-262E-345B-B648-2B4B135F6D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CDFEAF-07FC-F73D-34BC-82ABD045FC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 </a:t>
            </a:r>
            <a:r>
              <a:rPr lang="en-US" altLang="ja-JP"/>
              <a:t>मधुमेहको उपचारको लागि खानपिनमा सुधार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3E6B9CC-DCD3-0028-432B-778214E772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AC115-51E0-6F4D-AD31-B2EC4172170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63110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/>
            <a:r>
              <a:rPr lang="ne-np"/>
              <a:t>マスター テキストの書式設定</a:t>
            </a:r>
          </a:p>
          <a:p>
            <a:pPr lvl="1"/>
            <a:r>
              <a:rPr lang="ne-np"/>
              <a:t>第 2 レベル</a:t>
            </a:r>
          </a:p>
          <a:p>
            <a:pPr lvl="2"/>
            <a:r>
              <a:rPr lang="ne-np"/>
              <a:t>第 3 レベル</a:t>
            </a:r>
          </a:p>
          <a:p>
            <a:pPr lvl="3"/>
            <a:r>
              <a:rPr lang="ne-np"/>
              <a:t>第 4 レベル</a:t>
            </a:r>
          </a:p>
          <a:p>
            <a:pPr lvl="4"/>
            <a:r>
              <a:rPr lang="ne-np"/>
              <a:t>第 5 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A1FB1D-79EB-6B20-0CC7-E271D7FB30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4364CB3-F122-9E6E-64B1-6285E9A262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 </a:t>
            </a:r>
            <a:r>
              <a:rPr lang="en-US" altLang="ja-JP"/>
              <a:t>मधुमेहको उपचारको लागि खानपिनमा सुधार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3D0E179-4CEC-C313-7712-27DB879B3A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0CC27-6396-D143-B90B-FE9BEF45A9F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77818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826" y="6385926"/>
            <a:ext cx="5829300" cy="1973747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826" y="4212044"/>
            <a:ext cx="5829300" cy="2173883"/>
          </a:xfrm>
        </p:spPr>
        <p:txBody>
          <a:bodyPr rtlCol="0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e-np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3975247-4DD4-52CF-2275-9BB23B209B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DD8BE39-7120-95FD-D206-76219C74E1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 </a:t>
            </a:r>
            <a:r>
              <a:rPr lang="en-US" altLang="ja-JP"/>
              <a:t>मधुमेहको उपचारको लागि खानपिनमा सुधार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6ED0-8A93-AE68-88D7-C5721AB383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ADCE9-49B3-6D4B-873F-E8302DF50C3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92947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14350" y="2870906"/>
            <a:ext cx="2861896" cy="596265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e-np"/>
              <a:t>マスター テキストの書式設定</a:t>
            </a:r>
          </a:p>
          <a:p>
            <a:pPr lvl="1"/>
            <a:r>
              <a:rPr lang="ne-np"/>
              <a:t>第 2 レベル</a:t>
            </a:r>
          </a:p>
          <a:p>
            <a:pPr lvl="2"/>
            <a:r>
              <a:rPr lang="ne-np"/>
              <a:t>第 3 レベル</a:t>
            </a:r>
          </a:p>
          <a:p>
            <a:pPr lvl="3"/>
            <a:r>
              <a:rPr lang="ne-np"/>
              <a:t>第 4 レベル</a:t>
            </a:r>
          </a:p>
          <a:p>
            <a:pPr lvl="4"/>
            <a:r>
              <a:rPr lang="ne-np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1754" y="2870906"/>
            <a:ext cx="2861896" cy="596265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e-np"/>
              <a:t>マスター テキストの書式設定</a:t>
            </a:r>
          </a:p>
          <a:p>
            <a:pPr lvl="1"/>
            <a:r>
              <a:rPr lang="ne-np"/>
              <a:t>第 2 レベル</a:t>
            </a:r>
          </a:p>
          <a:p>
            <a:pPr lvl="2"/>
            <a:r>
              <a:rPr lang="ne-np"/>
              <a:t>第 3 レベル</a:t>
            </a:r>
          </a:p>
          <a:p>
            <a:pPr lvl="3"/>
            <a:r>
              <a:rPr lang="ne-np"/>
              <a:t>第 4 レベル</a:t>
            </a:r>
          </a:p>
          <a:p>
            <a:pPr lvl="4"/>
            <a:r>
              <a:rPr lang="ne-np"/>
              <a:t>第 5 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15698B-61FA-F353-8133-E482D8EC13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E6345E-2495-6EC5-84B6-953932D4D1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 </a:t>
            </a:r>
            <a:r>
              <a:rPr lang="en-US" altLang="ja-JP"/>
              <a:t>मधुमेहको उपचारको लागि खानपिनमा सुधार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B36A27-B3C5-F934-B9EF-90D7835ED3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2A875-4B0D-8146-A8DA-8FFAB72296B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07618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7970"/>
            <a:ext cx="6172200" cy="1656292"/>
          </a:xfrm>
        </p:spPr>
        <p:txBody>
          <a:bodyPr rtlCol="0"/>
          <a:lstStyle>
            <a:lvl1pPr>
              <a:defRPr/>
            </a:lvl1pPr>
          </a:lstStyle>
          <a:p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1" y="2224493"/>
            <a:ext cx="3030049" cy="927063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e-np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1" y="3151556"/>
            <a:ext cx="3030049" cy="5725709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e-np"/>
              <a:t>マスター テキストの書式設定</a:t>
            </a:r>
          </a:p>
          <a:p>
            <a:pPr lvl="1"/>
            <a:r>
              <a:rPr lang="ne-np"/>
              <a:t>第 2 レベル</a:t>
            </a:r>
          </a:p>
          <a:p>
            <a:pPr lvl="2"/>
            <a:r>
              <a:rPr lang="ne-np"/>
              <a:t>第 3 レベル</a:t>
            </a:r>
          </a:p>
          <a:p>
            <a:pPr lvl="3"/>
            <a:r>
              <a:rPr lang="ne-np"/>
              <a:t>第 4 レベル</a:t>
            </a:r>
          </a:p>
          <a:p>
            <a:pPr lvl="4"/>
            <a:r>
              <a:rPr lang="ne-np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952" y="2224493"/>
            <a:ext cx="3031148" cy="927063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e-np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952" y="3151556"/>
            <a:ext cx="3031148" cy="5725709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e-np"/>
              <a:t>マスター テキストの書式設定</a:t>
            </a:r>
          </a:p>
          <a:p>
            <a:pPr lvl="1"/>
            <a:r>
              <a:rPr lang="ne-np"/>
              <a:t>第 2 レベル</a:t>
            </a:r>
          </a:p>
          <a:p>
            <a:pPr lvl="2"/>
            <a:r>
              <a:rPr lang="ne-np"/>
              <a:t>第 3 レベル</a:t>
            </a:r>
          </a:p>
          <a:p>
            <a:pPr lvl="3"/>
            <a:r>
              <a:rPr lang="ne-np"/>
              <a:t>第 4 レベル</a:t>
            </a:r>
          </a:p>
          <a:p>
            <a:pPr lvl="4"/>
            <a:r>
              <a:rPr lang="ne-np"/>
              <a:t>第 5 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630028A-FE87-C582-4149-54BC5AE472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53EA1D8-115A-2A49-6C09-0995EBEB28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 </a:t>
            </a:r>
            <a:r>
              <a:rPr lang="en-US" altLang="ja-JP"/>
              <a:t>मधुमेहको उपचारको लागि खानपिनमा सुधार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7609A69-49BF-B3B3-BECA-6DD25E22E5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27806-3AF7-E642-A65B-9A791DBFE73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22959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ne-np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9B87742-AB7B-CD26-1456-C01C7E0196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A3422AD-7596-8C28-3C91-73A027E6E3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 </a:t>
            </a:r>
            <a:r>
              <a:rPr lang="en-US" altLang="ja-JP"/>
              <a:t>मधुमेहको उपचारको लागि खानपिनमा सुधार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6602C71-2478-6413-E5C1-F8A2E99103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9BB8F-5C5D-AF4C-A3E6-5454ACB57B1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87412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7D6996C-F61D-3877-A454-487DA38E7B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44C4F2F-0E3A-CD92-DF3E-D2C77D6BF9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 </a:t>
            </a:r>
            <a:r>
              <a:rPr lang="en-US" altLang="ja-JP"/>
              <a:t>मधुमेहको उपचारको लागि खानपिनमा सुधार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E9534DF-3E6D-C54E-E60A-F197996930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CE376-334E-9845-A477-1967A82AB6F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81600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5670"/>
            <a:ext cx="2256326" cy="168389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654" y="395671"/>
            <a:ext cx="3833446" cy="8481594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e-np"/>
              <a:t>マスター テキストの書式設定</a:t>
            </a:r>
          </a:p>
          <a:p>
            <a:pPr lvl="1"/>
            <a:r>
              <a:rPr lang="ne-np"/>
              <a:t>第 2 レベル</a:t>
            </a:r>
          </a:p>
          <a:p>
            <a:pPr lvl="2"/>
            <a:r>
              <a:rPr lang="ne-np"/>
              <a:t>第 3 レベル</a:t>
            </a:r>
          </a:p>
          <a:p>
            <a:pPr lvl="3"/>
            <a:r>
              <a:rPr lang="ne-np"/>
              <a:t>第 4 レベル</a:t>
            </a:r>
          </a:p>
          <a:p>
            <a:pPr lvl="4"/>
            <a:r>
              <a:rPr lang="ne-np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9567"/>
            <a:ext cx="2256326" cy="679769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e-np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80E426-84A3-6015-FD4B-5D8745A84B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4A67AF-DA95-D57A-3E34-97481B58EB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 </a:t>
            </a:r>
            <a:r>
              <a:rPr lang="en-US" altLang="ja-JP"/>
              <a:t>मधुमेहको उपचारको लागि खानपिनमा सुधार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E87AC0-2011-39AA-5726-104B2DCF47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8372E-6185-6A49-8E61-BE6C59758FD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4363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124" y="6956425"/>
            <a:ext cx="4114800" cy="821246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r>
              <a:rPr lang="ne-np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124" y="887956"/>
            <a:ext cx="4114800" cy="596265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124" y="7777671"/>
            <a:ext cx="4114800" cy="1166304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e-np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332E06-F21F-E295-55EE-9440B1B2AD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8555F1-83A6-88DB-869B-1671B6C39A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 </a:t>
            </a:r>
            <a:r>
              <a:rPr lang="en-US" altLang="ja-JP"/>
              <a:t>मधुमेहको उपचारको लागि खानपिनमा सुधार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2D464F-346D-DC36-9CAF-C3B395E9E2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1E3B1-D4C1-254D-BF51-D20CDDDF27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60380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ne-np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/>
            <a:r>
              <a:rPr lang="ne-np"/>
              <a:t>マスター テキストの書式設定</a:t>
            </a:r>
          </a:p>
          <a:p>
            <a:pPr lvl="1"/>
            <a:r>
              <a:rPr lang="ne-np"/>
              <a:t>第 2 レベル</a:t>
            </a:r>
          </a:p>
          <a:p>
            <a:pPr lvl="2"/>
            <a:r>
              <a:rPr lang="ne-np"/>
              <a:t>第 3 レベル</a:t>
            </a:r>
          </a:p>
          <a:p>
            <a:pPr lvl="3"/>
            <a:r>
              <a:rPr lang="ne-np"/>
              <a:t>第 4 レベル</a:t>
            </a:r>
          </a:p>
          <a:p>
            <a:pPr lvl="4"/>
            <a:r>
              <a:rPr lang="ne-np"/>
              <a:t>第 5 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855EAF6-08FB-CA74-6D95-910F688E79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F72CA2-E5EB-2C29-E676-2FF081BF35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 </a:t>
            </a:r>
            <a:r>
              <a:rPr lang="en-US" altLang="ja-JP"/>
              <a:t>मधुमेहको उपचारको लागि खानपिनमा सुधार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590450-998F-5BE3-BD7D-4B1EFFA40D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8A511-906D-894B-97E3-297634B0291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669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886327" y="883356"/>
            <a:ext cx="1457325" cy="7950200"/>
          </a:xfrm>
        </p:spPr>
        <p:txBody>
          <a:bodyPr vert="eaVert" rtlCol="0"/>
          <a:lstStyle/>
          <a:p>
            <a:r>
              <a:rPr lang="ne-np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14353" y="883356"/>
            <a:ext cx="4266467" cy="7950200"/>
          </a:xfrm>
        </p:spPr>
        <p:txBody>
          <a:bodyPr vert="eaVert" rtlCol="0"/>
          <a:lstStyle/>
          <a:p>
            <a:pPr lvl="0"/>
            <a:r>
              <a:rPr lang="ne-np"/>
              <a:t>マスター テキストの書式設定</a:t>
            </a:r>
          </a:p>
          <a:p>
            <a:pPr lvl="1"/>
            <a:r>
              <a:rPr lang="ne-np"/>
              <a:t>第 2 レベル</a:t>
            </a:r>
          </a:p>
          <a:p>
            <a:pPr lvl="2"/>
            <a:r>
              <a:rPr lang="ne-np"/>
              <a:t>第 3 レベル</a:t>
            </a:r>
          </a:p>
          <a:p>
            <a:pPr lvl="3"/>
            <a:r>
              <a:rPr lang="ne-np"/>
              <a:t>第 4 レベル</a:t>
            </a:r>
          </a:p>
          <a:p>
            <a:pPr lvl="4"/>
            <a:r>
              <a:rPr lang="ne-np"/>
              <a:t>第 5 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4095A8-38D0-1495-1F14-6C2EED8359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BC040D-F6E4-BCA1-90AB-90CA2D4C9B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 </a:t>
            </a:r>
            <a:r>
              <a:rPr lang="en-US" altLang="ja-JP"/>
              <a:t>मधुमेहको उपचारको लागि खानपिनमा सुधार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5AF2DD-1E2A-C8E6-184E-EA04173165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4DC8F6-71AF-6C41-8B00-CD0F5EFB9CA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8996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27539D9-826E-BB43-13FD-5F6EC9B160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84238"/>
            <a:ext cx="5829300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ne-NP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3C9FDBB-BFBD-E1DA-F54A-83303E2714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871788"/>
            <a:ext cx="5829300" cy="596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ne-NP"/>
              <a:t>マスタ テキストの書式設定</a:t>
            </a:r>
          </a:p>
          <a:p>
            <a:pPr lvl="1"/>
            <a:r>
              <a:rPr lang="ja-JP" altLang="ne-NP"/>
              <a:t>第 </a:t>
            </a:r>
            <a:r>
              <a:rPr lang="ne-NP" altLang="ja-JP"/>
              <a:t>2 </a:t>
            </a:r>
            <a:r>
              <a:rPr lang="ja-JP" altLang="ne-NP"/>
              <a:t>レベル</a:t>
            </a:r>
          </a:p>
          <a:p>
            <a:pPr lvl="2"/>
            <a:r>
              <a:rPr lang="ja-JP" altLang="ne-NP"/>
              <a:t>第 </a:t>
            </a:r>
            <a:r>
              <a:rPr lang="ne-NP" altLang="ja-JP"/>
              <a:t>3 </a:t>
            </a:r>
            <a:r>
              <a:rPr lang="ja-JP" altLang="ne-NP"/>
              <a:t>レベル</a:t>
            </a:r>
          </a:p>
          <a:p>
            <a:pPr lvl="3"/>
            <a:r>
              <a:rPr lang="ja-JP" altLang="ne-NP"/>
              <a:t>第 </a:t>
            </a:r>
            <a:r>
              <a:rPr lang="ne-NP" altLang="ja-JP"/>
              <a:t>4 </a:t>
            </a:r>
            <a:r>
              <a:rPr lang="ja-JP" altLang="ne-NP"/>
              <a:t>レベル</a:t>
            </a:r>
          </a:p>
          <a:p>
            <a:pPr lvl="4"/>
            <a:r>
              <a:rPr lang="ja-JP" altLang="ne-NP"/>
              <a:t>第 </a:t>
            </a:r>
            <a:r>
              <a:rPr lang="ne-NP" altLang="ja-JP"/>
              <a:t>5 </a:t>
            </a:r>
            <a:r>
              <a:rPr lang="ja-JP" altLang="ne-NP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6AAD444-9691-150D-0A14-3FA36E2071C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9053513"/>
            <a:ext cx="1428750" cy="6619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AF5A1F0-5C7E-F182-F36E-1FC74107E33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53513"/>
            <a:ext cx="2171700" cy="6619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r>
              <a:rPr lang="en-US" altLang="ja-JP"/>
              <a:t>4. </a:t>
            </a:r>
            <a:r>
              <a:rPr lang="ja-JP" altLang="en-US"/>
              <a:t>糖尿病の食事療法 </a:t>
            </a:r>
            <a:r>
              <a:rPr lang="en-US" altLang="ja-JP"/>
              <a:t>मधुमेहको उपचारको लागि खानपिनमा सुधार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959AAB6-7F61-80E0-3D73-2081816A188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53513"/>
            <a:ext cx="1428750" cy="6619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7370351B-181C-8F43-AB33-F24E0CEA7E1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12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emf"/><Relationship Id="rId4" Type="http://schemas.openxmlformats.org/officeDocument/2006/relationships/image" Target="../media/image2.emf"/><Relationship Id="rId9" Type="http://schemas.openxmlformats.org/officeDocument/2006/relationships/image" Target="../media/image7.emf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>
            <a:extLst>
              <a:ext uri="{FF2B5EF4-FFF2-40B4-BE49-F238E27FC236}">
                <a16:creationId xmlns:a16="http://schemas.microsoft.com/office/drawing/2014/main" id="{530C0DB5-A6A9-1094-54F2-A2C8639BF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968875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17">
            <a:extLst>
              <a:ext uri="{FF2B5EF4-FFF2-40B4-BE49-F238E27FC236}">
                <a16:creationId xmlns:a16="http://schemas.microsoft.com/office/drawing/2014/main" id="{162252E3-0583-0160-911D-E561788CF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75" y="5191125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円/楕円 34">
            <a:extLst>
              <a:ext uri="{FF2B5EF4-FFF2-40B4-BE49-F238E27FC236}">
                <a16:creationId xmlns:a16="http://schemas.microsoft.com/office/drawing/2014/main" id="{84D6FA5C-99D7-68FC-B8C7-2D141B8729D6}"/>
              </a:ext>
            </a:extLst>
          </p:cNvPr>
          <p:cNvSpPr/>
          <p:nvPr/>
        </p:nvSpPr>
        <p:spPr>
          <a:xfrm>
            <a:off x="49213" y="120650"/>
            <a:ext cx="6764337" cy="825500"/>
          </a:xfrm>
          <a:prstGeom prst="ellipse">
            <a:avLst/>
          </a:prstGeom>
          <a:solidFill>
            <a:srgbClr val="CCFF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Aft>
                <a:spcPts val="600"/>
              </a:spcAft>
              <a:defRPr/>
            </a:pPr>
            <a:r>
              <a:rPr lang="en-US" altLang="ja-JP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4. </a:t>
            </a:r>
            <a:r>
              <a:rPr lang="ja-JP" altLang="en-US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糖尿病の食事療法</a:t>
            </a:r>
            <a:endParaRPr lang="en-US" altLang="ja-JP" sz="20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eaLnBrk="1" hangingPunct="1">
              <a:spcAft>
                <a:spcPts val="600"/>
              </a:spcAft>
              <a:defRPr/>
            </a:pPr>
            <a:r>
              <a:rPr lang="ne-n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4. मधुमेहको</a:t>
            </a:r>
            <a:r>
              <a:rPr lang="ne-N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उपचारको लागि </a:t>
            </a:r>
            <a:r>
              <a:rPr lang="ne-NP" sz="20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खानपिनमा</a:t>
            </a:r>
            <a:r>
              <a:rPr lang="ne-N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सुधार</a:t>
            </a:r>
            <a:endParaRPr lang="en-US" altLang="ja-JP" sz="2000" b="1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 pitchFamily="50" charset="-128"/>
              <a:cs typeface="Noto Sans Devanagari" panose="020B0502040504020204" pitchFamily="34" charset="0"/>
            </a:endParaRPr>
          </a:p>
        </p:txBody>
      </p:sp>
      <p:sp>
        <p:nvSpPr>
          <p:cNvPr id="15364" name="Oval 12" descr="編み込み">
            <a:extLst>
              <a:ext uri="{FF2B5EF4-FFF2-40B4-BE49-F238E27FC236}">
                <a16:creationId xmlns:a16="http://schemas.microsoft.com/office/drawing/2014/main" id="{6BE6639C-A670-3624-BB1C-A3B092304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0575" y="2305050"/>
            <a:ext cx="4443413" cy="2376488"/>
          </a:xfrm>
          <a:prstGeom prst="ellips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rgbClr val="FF9966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240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</p:txBody>
      </p:sp>
      <p:grpSp>
        <p:nvGrpSpPr>
          <p:cNvPr id="15365" name="グループ化 5">
            <a:extLst>
              <a:ext uri="{FF2B5EF4-FFF2-40B4-BE49-F238E27FC236}">
                <a16:creationId xmlns:a16="http://schemas.microsoft.com/office/drawing/2014/main" id="{C8411EFA-75B2-1079-D8A6-8E9B1AA304FC}"/>
              </a:ext>
            </a:extLst>
          </p:cNvPr>
          <p:cNvGrpSpPr>
            <a:grpSpLocks/>
          </p:cNvGrpSpPr>
          <p:nvPr/>
        </p:nvGrpSpPr>
        <p:grpSpPr bwMode="auto">
          <a:xfrm>
            <a:off x="2565400" y="2482850"/>
            <a:ext cx="3408363" cy="1909763"/>
            <a:chOff x="2305834" y="2272853"/>
            <a:chExt cx="4057650" cy="2354263"/>
          </a:xfrm>
        </p:grpSpPr>
        <p:pic>
          <p:nvPicPr>
            <p:cNvPr id="15397" name="Picture 4">
              <a:extLst>
                <a:ext uri="{FF2B5EF4-FFF2-40B4-BE49-F238E27FC236}">
                  <a16:creationId xmlns:a16="http://schemas.microsoft.com/office/drawing/2014/main" id="{77DB46B5-A001-89D5-12BF-B4FC38A818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2359" y="3580953"/>
              <a:ext cx="2651125" cy="963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98" name="Picture 5">
              <a:extLst>
                <a:ext uri="{FF2B5EF4-FFF2-40B4-BE49-F238E27FC236}">
                  <a16:creationId xmlns:a16="http://schemas.microsoft.com/office/drawing/2014/main" id="{C98FB71C-3035-6A38-9008-BB6D5CEE6D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3534" y="2272853"/>
              <a:ext cx="1327150" cy="1220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99" name="Picture 6">
              <a:extLst>
                <a:ext uri="{FF2B5EF4-FFF2-40B4-BE49-F238E27FC236}">
                  <a16:creationId xmlns:a16="http://schemas.microsoft.com/office/drawing/2014/main" id="{8FF0BBD4-46F5-59E4-0CB2-70C6A071D5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2459" y="2361753"/>
              <a:ext cx="1143000" cy="10810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400" name="Picture 20">
              <a:extLst>
                <a:ext uri="{FF2B5EF4-FFF2-40B4-BE49-F238E27FC236}">
                  <a16:creationId xmlns:a16="http://schemas.microsoft.com/office/drawing/2014/main" id="{35B0C7A4-FD4E-DB5A-2D8F-4544A44017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5834" y="3458716"/>
              <a:ext cx="1295400" cy="1168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366" name="AutoShape 28">
            <a:extLst>
              <a:ext uri="{FF2B5EF4-FFF2-40B4-BE49-F238E27FC236}">
                <a16:creationId xmlns:a16="http://schemas.microsoft.com/office/drawing/2014/main" id="{107D5681-338A-453C-E4D3-C9559D792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7775" y="4429125"/>
            <a:ext cx="2954338" cy="1044575"/>
          </a:xfrm>
          <a:prstGeom prst="wedgeRectCallout">
            <a:avLst>
              <a:gd name="adj1" fmla="val 3713"/>
              <a:gd name="adj2" fmla="val -8206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 b="1">
                <a:ea typeface="HG丸ｺﾞｼｯｸM-PRO" panose="020F0600000000000000" pitchFamily="34" charset="-128"/>
              </a:rPr>
              <a:t>【</a:t>
            </a:r>
            <a:r>
              <a:rPr lang="ja-JP" altLang="en-US" sz="1200" b="1">
                <a:ea typeface="HG丸ｺﾞｼｯｸM-PRO" panose="020F0600000000000000" pitchFamily="34" charset="-128"/>
              </a:rPr>
              <a:t>主菜</a:t>
            </a:r>
            <a:r>
              <a:rPr lang="en-US" altLang="ja-JP" sz="1200" b="1">
                <a:ea typeface="HG丸ｺﾞｼｯｸM-PRO" panose="020F0600000000000000" pitchFamily="34" charset="-128"/>
              </a:rPr>
              <a:t>】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100" b="1">
                <a:ea typeface="HG丸ｺﾞｼｯｸM-PRO" panose="020F0600000000000000" pitchFamily="34" charset="-128"/>
              </a:rPr>
              <a:t>肉・魚・卵・豆腐など</a:t>
            </a:r>
            <a:endParaRPr lang="en-US" altLang="ja-JP" sz="1100" b="1">
              <a:ea typeface="HG丸ｺﾞｼｯｸM-PRO" panose="020F0600000000000000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100" b="1">
                <a:ea typeface="HG丸ｺﾞｼｯｸM-PRO" panose="020F0600000000000000" pitchFamily="34" charset="-128"/>
              </a:rPr>
              <a:t>主に</a:t>
            </a:r>
            <a:r>
              <a:rPr lang="ja-JP" altLang="en-US" sz="1100" b="1">
                <a:solidFill>
                  <a:srgbClr val="FF0000"/>
                </a:solidFill>
                <a:ea typeface="HG丸ｺﾞｼｯｸM-PRO" panose="020F0600000000000000" pitchFamily="34" charset="-128"/>
              </a:rPr>
              <a:t>たんぱく質</a:t>
            </a:r>
            <a:r>
              <a:rPr lang="ja-JP" altLang="en-US" sz="1100" b="1">
                <a:ea typeface="HG丸ｺﾞｼｯｸM-PRO" panose="020F0600000000000000" pitchFamily="34" charset="-128"/>
              </a:rPr>
              <a:t>と</a:t>
            </a:r>
            <a:r>
              <a:rPr lang="ja-JP" altLang="en-US" sz="1100" b="1">
                <a:solidFill>
                  <a:srgbClr val="FF0000"/>
                </a:solidFill>
                <a:ea typeface="HG丸ｺﾞｼｯｸM-PRO" panose="020F0600000000000000" pitchFamily="34" charset="-128"/>
              </a:rPr>
              <a:t>脂質</a:t>
            </a:r>
            <a:r>
              <a:rPr lang="ja-JP" altLang="en-US" sz="1100" b="1">
                <a:ea typeface="HG丸ｺﾞｼｯｸM-PRO" panose="020F0600000000000000" pitchFamily="34" charset="-128"/>
              </a:rPr>
              <a:t>を多く含む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e-NP" altLang="ja-JP" sz="12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【</a:t>
            </a:r>
            <a:r>
              <a:rPr lang="ne-NP" altLang="ja-JP" sz="1200" b="1">
                <a:solidFill>
                  <a:srgbClr val="FF0000"/>
                </a:solidFill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प्रोटिन तथा लिपिड युक्त खाध्य पदार्थहरू</a:t>
            </a:r>
            <a:r>
              <a:rPr lang="ne-NP" altLang="ja-JP" sz="12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】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e-NP" altLang="ja-JP" sz="12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जस्तै माछा, मासु, अण्डा, तोउफु इत्यादि</a:t>
            </a:r>
          </a:p>
        </p:txBody>
      </p:sp>
      <p:sp>
        <p:nvSpPr>
          <p:cNvPr id="15367" name="AutoShape 27">
            <a:extLst>
              <a:ext uri="{FF2B5EF4-FFF2-40B4-BE49-F238E27FC236}">
                <a16:creationId xmlns:a16="http://schemas.microsoft.com/office/drawing/2014/main" id="{267BFF8A-9A93-8981-570B-8B583FF02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538" y="4321175"/>
            <a:ext cx="2559050" cy="1143000"/>
          </a:xfrm>
          <a:prstGeom prst="wedgeRectCallout">
            <a:avLst>
              <a:gd name="adj1" fmla="val 32259"/>
              <a:gd name="adj2" fmla="val -7496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 b="1">
                <a:ea typeface="HG丸ｺﾞｼｯｸM-PRO" panose="020F0600000000000000" pitchFamily="34" charset="-128"/>
              </a:rPr>
              <a:t>【</a:t>
            </a:r>
            <a:r>
              <a:rPr lang="ja-JP" altLang="en-US" sz="1200" b="1">
                <a:ea typeface="HG丸ｺﾞｼｯｸM-PRO" panose="020F0600000000000000" pitchFamily="34" charset="-128"/>
              </a:rPr>
              <a:t>主食</a:t>
            </a:r>
            <a:r>
              <a:rPr lang="en-US" altLang="ja-JP" sz="1200" b="1">
                <a:ea typeface="HG丸ｺﾞｼｯｸM-PRO" panose="020F0600000000000000" pitchFamily="34" charset="-128"/>
              </a:rPr>
              <a:t>】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100" b="1">
                <a:ea typeface="HG丸ｺﾞｼｯｸM-PRO" panose="020F0600000000000000" pitchFamily="34" charset="-128"/>
              </a:rPr>
              <a:t>ご飯・パン・麺類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100" b="1">
                <a:ea typeface="HG丸ｺﾞｼｯｸM-PRO" panose="020F0600000000000000" pitchFamily="34" charset="-128"/>
              </a:rPr>
              <a:t>主に</a:t>
            </a:r>
            <a:r>
              <a:rPr lang="ja-JP" altLang="en-US" sz="1100" b="1">
                <a:solidFill>
                  <a:srgbClr val="FF0000"/>
                </a:solidFill>
                <a:ea typeface="HG丸ｺﾞｼｯｸM-PRO" panose="020F0600000000000000" pitchFamily="34" charset="-128"/>
              </a:rPr>
              <a:t>糖質</a:t>
            </a:r>
            <a:r>
              <a:rPr lang="ja-JP" altLang="en-US" sz="1100" b="1">
                <a:ea typeface="HG丸ｺﾞｼｯｸM-PRO" panose="020F0600000000000000" pitchFamily="34" charset="-128"/>
              </a:rPr>
              <a:t>を多く含</a:t>
            </a:r>
            <a:endParaRPr lang="ne-NP" altLang="ja-JP" sz="1100" b="1">
              <a:ea typeface="HG丸ｺﾞｼｯｸM-PRO" panose="020F0600000000000000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e-NP" altLang="ja-JP" sz="12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【</a:t>
            </a:r>
            <a:r>
              <a:rPr lang="ne-NP" altLang="ja-JP" sz="1200" b="1">
                <a:solidFill>
                  <a:srgbClr val="FF0000"/>
                </a:solidFill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कार्बोहाइड्रेट युक्त खाध्य पदार्थहरू</a:t>
            </a:r>
            <a:r>
              <a:rPr lang="ne-NP" altLang="ja-JP" sz="12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】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e-NP" altLang="ja-JP" sz="12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जस्तै भात, पाउरोटी, रोटी, ढिडो, चाउचाउ इत्यादि</a:t>
            </a:r>
          </a:p>
        </p:txBody>
      </p:sp>
      <p:sp>
        <p:nvSpPr>
          <p:cNvPr id="15368" name="Oval 23">
            <a:extLst>
              <a:ext uri="{FF2B5EF4-FFF2-40B4-BE49-F238E27FC236}">
                <a16:creationId xmlns:a16="http://schemas.microsoft.com/office/drawing/2014/main" id="{71558CA2-9840-C467-ED02-31F5DB50A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2075" y="7272338"/>
            <a:ext cx="4824413" cy="1260475"/>
          </a:xfrm>
          <a:prstGeom prst="ellipse">
            <a:avLst/>
          </a:prstGeom>
          <a:solidFill>
            <a:srgbClr val="FFFF66"/>
          </a:solidFill>
          <a:ln w="9525">
            <a:solidFill>
              <a:srgbClr val="FFFF66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ja-JP" sz="1100" b="1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 b="1"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【</a:t>
            </a:r>
            <a:r>
              <a:rPr lang="ja-JP" altLang="en-US" sz="1200" b="1"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汁物・漬け物</a:t>
            </a:r>
            <a:r>
              <a:rPr lang="en-US" altLang="ja-JP" sz="1200" b="1"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】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100" b="1">
                <a:solidFill>
                  <a:srgbClr val="FF0000"/>
                </a:solidFill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塩分</a:t>
            </a:r>
            <a:r>
              <a:rPr lang="ja-JP" altLang="en-US" sz="1100" b="1"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が多いので１日にどちらか１品！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e-NP" altLang="ja-JP" sz="12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【दाल</a:t>
            </a:r>
            <a:r>
              <a:rPr lang="ne-NP" altLang="ja-JP" sz="1200" b="1" i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।</a:t>
            </a:r>
            <a:r>
              <a:rPr lang="ne-NP" altLang="ja-JP" sz="12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झोल भएको तरकारी</a:t>
            </a:r>
            <a:r>
              <a:rPr lang="ne-NP" altLang="ja-JP" sz="1200" b="1" i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।</a:t>
            </a:r>
            <a:r>
              <a:rPr lang="ne-NP" altLang="ja-JP" sz="12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सुप</a:t>
            </a:r>
            <a:r>
              <a:rPr lang="ne-NP" altLang="ja-JP" sz="1200" b="1" i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।</a:t>
            </a:r>
            <a:r>
              <a:rPr lang="ne-NP" altLang="ja-JP" sz="12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शीशीको अचार】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e-NP" altLang="ja-JP" sz="1200" b="1">
                <a:solidFill>
                  <a:srgbClr val="FF0000"/>
                </a:solidFill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नुनको मात्रा </a:t>
            </a:r>
            <a:r>
              <a:rPr lang="ne-NP" altLang="ja-JP" sz="12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धेरै हुने हुनाले 1 दिनमा कुनै एकको एउटा परिकार मात्र!</a:t>
            </a:r>
          </a:p>
        </p:txBody>
      </p:sp>
      <p:pic>
        <p:nvPicPr>
          <p:cNvPr id="15369" name="Picture 7">
            <a:extLst>
              <a:ext uri="{FF2B5EF4-FFF2-40B4-BE49-F238E27FC236}">
                <a16:creationId xmlns:a16="http://schemas.microsoft.com/office/drawing/2014/main" id="{0DE00D4D-FC04-A657-4FC5-6A7CC0782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063" y="7510463"/>
            <a:ext cx="752475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70" name="Picture 25">
            <a:extLst>
              <a:ext uri="{FF2B5EF4-FFF2-40B4-BE49-F238E27FC236}">
                <a16:creationId xmlns:a16="http://schemas.microsoft.com/office/drawing/2014/main" id="{EED18893-96EC-EEBF-CD61-3485E0C21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00" y="7824788"/>
            <a:ext cx="679450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71" name="左中かっこ 4">
            <a:extLst>
              <a:ext uri="{FF2B5EF4-FFF2-40B4-BE49-F238E27FC236}">
                <a16:creationId xmlns:a16="http://schemas.microsoft.com/office/drawing/2014/main" id="{E55DEFDB-D120-3EBF-57F2-F014C9989057}"/>
              </a:ext>
            </a:extLst>
          </p:cNvPr>
          <p:cNvSpPr>
            <a:spLocks/>
          </p:cNvSpPr>
          <p:nvPr/>
        </p:nvSpPr>
        <p:spPr bwMode="auto">
          <a:xfrm>
            <a:off x="806450" y="1614488"/>
            <a:ext cx="531813" cy="4051300"/>
          </a:xfrm>
          <a:prstGeom prst="leftBrace">
            <a:avLst>
              <a:gd name="adj1" fmla="val 0"/>
              <a:gd name="adj2" fmla="val 5000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240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</p:txBody>
      </p:sp>
      <p:sp>
        <p:nvSpPr>
          <p:cNvPr id="38" name="AutoShape 27">
            <a:extLst>
              <a:ext uri="{FF2B5EF4-FFF2-40B4-BE49-F238E27FC236}">
                <a16:creationId xmlns:a16="http://schemas.microsoft.com/office/drawing/2014/main" id="{AFD7A9E7-CC62-5A8D-7884-93EE93837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3" y="2392363"/>
            <a:ext cx="762000" cy="2505075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eaVert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sz="1200" b="1" dirty="0">
              <a:latin typeface="Noto Sans Devanagari" panose="020B0502040504020204" pitchFamily="34" charset="0"/>
              <a:ea typeface="HG丸ｺﾞｼｯｸM-PRO" pitchFamily="50" charset="-128"/>
              <a:cs typeface="Noto Sans Devanagari" panose="020B0502040504020204" pitchFamily="34" charset="0"/>
            </a:endParaRPr>
          </a:p>
        </p:txBody>
      </p:sp>
      <p:sp>
        <p:nvSpPr>
          <p:cNvPr id="4110" name="Oval 22">
            <a:extLst>
              <a:ext uri="{FF2B5EF4-FFF2-40B4-BE49-F238E27FC236}">
                <a16:creationId xmlns:a16="http://schemas.microsoft.com/office/drawing/2014/main" id="{258F02F5-4AA7-270A-BB47-DC60192AD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275" y="6192838"/>
            <a:ext cx="2844800" cy="1646237"/>
          </a:xfrm>
          <a:prstGeom prst="ellipse">
            <a:avLst/>
          </a:prstGeom>
          <a:solidFill>
            <a:srgbClr val="99FFCC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ja-JP" sz="1050" b="1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100" b="1" dirty="0">
                <a:ea typeface="HG丸ｺﾞｼｯｸM-PRO" panose="020F0600000000000000" pitchFamily="50" charset="-128"/>
              </a:rPr>
              <a:t>【</a:t>
            </a:r>
            <a:r>
              <a:rPr lang="ja-JP" altLang="en-US" sz="1100" b="1" dirty="0">
                <a:ea typeface="HG丸ｺﾞｼｯｸM-PRO" panose="020F0600000000000000" pitchFamily="50" charset="-128"/>
              </a:rPr>
              <a:t>乳製品</a:t>
            </a:r>
            <a:r>
              <a:rPr lang="en-US" altLang="ja-JP" sz="1100" b="1" dirty="0">
                <a:ea typeface="HG丸ｺﾞｼｯｸM-PRO" panose="020F0600000000000000" pitchFamily="50" charset="-128"/>
              </a:rPr>
              <a:t>】</a:t>
            </a:r>
            <a:endParaRPr lang="en-US" altLang="ja-JP" sz="1050" b="1" dirty="0"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050" b="1" dirty="0">
                <a:ea typeface="HG丸ｺﾞｼｯｸM-PRO" panose="020F0600000000000000" pitchFamily="50" charset="-128"/>
              </a:rPr>
              <a:t>主に</a:t>
            </a:r>
            <a:r>
              <a:rPr lang="ja-JP" altLang="en-US" sz="1050" b="1" dirty="0">
                <a:solidFill>
                  <a:srgbClr val="FF0000"/>
                </a:solidFill>
                <a:ea typeface="HG丸ｺﾞｼｯｸM-PRO" panose="020F0600000000000000" pitchFamily="50" charset="-128"/>
              </a:rPr>
              <a:t>たんぱく質</a:t>
            </a:r>
            <a:r>
              <a:rPr lang="ja-JP" altLang="en-US" sz="1050" b="1" dirty="0">
                <a:ea typeface="HG丸ｺﾞｼｯｸM-PRO" panose="020F0600000000000000" pitchFamily="50" charset="-128"/>
              </a:rPr>
              <a:t>と</a:t>
            </a:r>
            <a:r>
              <a:rPr lang="ja-JP" altLang="en-US" sz="1050" b="1" dirty="0">
                <a:solidFill>
                  <a:srgbClr val="FF0000"/>
                </a:solidFill>
                <a:ea typeface="HG丸ｺﾞｼｯｸM-PRO" panose="020F0600000000000000" pitchFamily="50" charset="-128"/>
              </a:rPr>
              <a:t>脂質</a:t>
            </a:r>
            <a:r>
              <a:rPr lang="ja-JP" altLang="en-US" sz="1050" b="1" dirty="0">
                <a:ea typeface="HG丸ｺﾞｼｯｸM-PRO" panose="020F0600000000000000" pitchFamily="50" charset="-128"/>
              </a:rPr>
              <a:t>を多く含む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050" b="1" dirty="0">
                <a:ea typeface="HG丸ｺﾞｼｯｸM-PRO" panose="020F0600000000000000" pitchFamily="50" charset="-128"/>
              </a:rPr>
              <a:t>１日に牛乳コップ１杯かヨーグルト１ヶ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ne-NP" altLang="ja-JP" sz="12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【दुग्ध जन्य पदार्थ】</a:t>
            </a:r>
            <a:endParaRPr lang="en-US" altLang="ja-JP" sz="1200" b="1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ne-NP" altLang="ja-JP" sz="12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दुग्ध जन्य पदार्थमा धेरै </a:t>
            </a:r>
            <a:r>
              <a:rPr lang="ne-NP" altLang="ja-JP" sz="1200" b="1" dirty="0">
                <a:solidFill>
                  <a:srgbClr val="FF0000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प्रोटिन र </a:t>
            </a:r>
            <a:r>
              <a:rPr lang="ne-NP" altLang="ja-JP" sz="1200" b="1" dirty="0" err="1">
                <a:solidFill>
                  <a:srgbClr val="FF0000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लिपिड</a:t>
            </a:r>
            <a:r>
              <a:rPr lang="ne-NP" altLang="ja-JP" sz="12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हुन्छ।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ne-NP" altLang="ja-JP" sz="12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1 दिनमा 1 कप दूध वा 1</a:t>
            </a:r>
            <a:r>
              <a:rPr lang="ja-JP" altLang="ne-NP" sz="12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2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कप दही</a:t>
            </a:r>
          </a:p>
        </p:txBody>
      </p:sp>
      <p:pic>
        <p:nvPicPr>
          <p:cNvPr id="15374" name="Picture 18">
            <a:extLst>
              <a:ext uri="{FF2B5EF4-FFF2-40B4-BE49-F238E27FC236}">
                <a16:creationId xmlns:a16="http://schemas.microsoft.com/office/drawing/2014/main" id="{55A9F252-111C-D128-6A95-A98C973F0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700" y="5778500"/>
            <a:ext cx="4476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75" name="Picture 24">
            <a:extLst>
              <a:ext uri="{FF2B5EF4-FFF2-40B4-BE49-F238E27FC236}">
                <a16:creationId xmlns:a16="http://schemas.microsoft.com/office/drawing/2014/main" id="{24449E99-7D72-A6C1-0C40-7B9818CB5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288" y="6264275"/>
            <a:ext cx="509587" cy="50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3" name="Oval 21">
            <a:extLst>
              <a:ext uri="{FF2B5EF4-FFF2-40B4-BE49-F238E27FC236}">
                <a16:creationId xmlns:a16="http://schemas.microsoft.com/office/drawing/2014/main" id="{F646603C-C936-43DA-440B-FEDAB1FB4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3700" y="6337300"/>
            <a:ext cx="2187575" cy="1143000"/>
          </a:xfrm>
          <a:prstGeom prst="ellipse">
            <a:avLst/>
          </a:prstGeom>
          <a:solidFill>
            <a:srgbClr val="99FF66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ja-JP" sz="1050" b="1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100" b="1" dirty="0">
                <a:ea typeface="HG丸ｺﾞｼｯｸM-PRO" panose="020F0600000000000000" pitchFamily="50" charset="-128"/>
              </a:rPr>
              <a:t>【</a:t>
            </a:r>
            <a:r>
              <a:rPr lang="ja-JP" altLang="en-US" sz="1100" b="1" dirty="0">
                <a:ea typeface="HG丸ｺﾞｼｯｸM-PRO" panose="020F0600000000000000" pitchFamily="50" charset="-128"/>
              </a:rPr>
              <a:t>果物</a:t>
            </a:r>
            <a:r>
              <a:rPr lang="en-US" altLang="ja-JP" sz="1100" b="1" dirty="0">
                <a:ea typeface="HG丸ｺﾞｼｯｸM-PRO" panose="020F0600000000000000" pitchFamily="50" charset="-128"/>
              </a:rPr>
              <a:t>】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050" b="1" dirty="0">
                <a:ea typeface="HG丸ｺﾞｼｯｸM-PRO" panose="020F0600000000000000" pitchFamily="50" charset="-128"/>
              </a:rPr>
              <a:t>主に</a:t>
            </a:r>
            <a:r>
              <a:rPr lang="ja-JP" altLang="en-US" sz="1050" b="1" dirty="0">
                <a:solidFill>
                  <a:srgbClr val="FF0000"/>
                </a:solidFill>
                <a:ea typeface="HG丸ｺﾞｼｯｸM-PRO" panose="020F0600000000000000" pitchFamily="50" charset="-128"/>
              </a:rPr>
              <a:t>糖質</a:t>
            </a:r>
            <a:r>
              <a:rPr lang="ja-JP" altLang="en-US" sz="1050" b="1" dirty="0">
                <a:ea typeface="HG丸ｺﾞｼｯｸM-PRO" panose="020F0600000000000000" pitchFamily="50" charset="-128"/>
              </a:rPr>
              <a:t>を多く含む</a:t>
            </a:r>
            <a:endParaRPr lang="en-US" altLang="ja-JP" sz="1050" b="1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ne-NP" altLang="ja-JP" sz="12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【फलफूल】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ne-NP" altLang="ja-JP" sz="12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फलफूलमा धेरै </a:t>
            </a:r>
            <a:r>
              <a:rPr lang="ne-NP" altLang="ja-JP" sz="1200" b="1" dirty="0" err="1">
                <a:solidFill>
                  <a:srgbClr val="FF0000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कार्बोहाइड्रेट</a:t>
            </a:r>
            <a:r>
              <a:rPr lang="ne-NP" altLang="ja-JP" sz="1200" b="1" dirty="0">
                <a:solidFill>
                  <a:srgbClr val="FF0000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2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हुन्छ।</a:t>
            </a:r>
            <a:endParaRPr lang="en-US" altLang="ja-JP" sz="1200" b="1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ja-JP" sz="1000" b="1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</p:txBody>
      </p:sp>
      <p:pic>
        <p:nvPicPr>
          <p:cNvPr id="15377" name="Picture 10">
            <a:extLst>
              <a:ext uri="{FF2B5EF4-FFF2-40B4-BE49-F238E27FC236}">
                <a16:creationId xmlns:a16="http://schemas.microsoft.com/office/drawing/2014/main" id="{5A21BCE3-D4F4-5477-6437-2673AF4BA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75" y="6037263"/>
            <a:ext cx="481013" cy="47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78" name="AutoShape 31">
            <a:extLst>
              <a:ext uri="{FF2B5EF4-FFF2-40B4-BE49-F238E27FC236}">
                <a16:creationId xmlns:a16="http://schemas.microsoft.com/office/drawing/2014/main" id="{023EFAA9-7D35-3213-D31E-6C3D69F13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5738" y="5643563"/>
            <a:ext cx="1982787" cy="576262"/>
          </a:xfrm>
          <a:prstGeom prst="wedgeRectCallout">
            <a:avLst>
              <a:gd name="adj1" fmla="val -35241"/>
              <a:gd name="adj2" fmla="val 14102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200" b="1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</p:txBody>
      </p:sp>
      <p:sp>
        <p:nvSpPr>
          <p:cNvPr id="4116" name="AutoShape 31">
            <a:extLst>
              <a:ext uri="{FF2B5EF4-FFF2-40B4-BE49-F238E27FC236}">
                <a16:creationId xmlns:a16="http://schemas.microsoft.com/office/drawing/2014/main" id="{A32C371A-CA68-8748-3088-D5E0F0892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6838" y="5510213"/>
            <a:ext cx="2932112" cy="898525"/>
          </a:xfrm>
          <a:prstGeom prst="wedgeRectCallout">
            <a:avLst>
              <a:gd name="adj1" fmla="val 23675"/>
              <a:gd name="adj2" fmla="val 8670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050" b="1" dirty="0">
                <a:ea typeface="HG丸ｺﾞｼｯｸM-PRO" panose="020F0600000000000000" pitchFamily="50" charset="-128"/>
              </a:rPr>
              <a:t>果物や乳製品は間食に利用するのもよいでしょう！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ne-NP" altLang="ja-JP" sz="12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भोजन र भोजनको </a:t>
            </a:r>
            <a:r>
              <a:rPr lang="ne-NP" altLang="ja-JP" sz="1200" b="1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बिचमा</a:t>
            </a:r>
            <a:r>
              <a:rPr lang="ne-NP" altLang="ja-JP" sz="12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200" b="1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काचार-कुचुर</a:t>
            </a:r>
            <a:r>
              <a:rPr lang="ne-NP" altLang="ja-JP" sz="12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खानुको सट्टामा दिनमा १ पटक फलफूल वा दुग्ध जन्य पदार्थ </a:t>
            </a:r>
            <a:r>
              <a:rPr lang="ne-NP" altLang="ja-JP" sz="1200" b="1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खादाँ</a:t>
            </a:r>
            <a:r>
              <a:rPr lang="ne-NP" altLang="ja-JP" sz="12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राम्रो हुन्छ।</a:t>
            </a:r>
          </a:p>
        </p:txBody>
      </p:sp>
      <p:pic>
        <p:nvPicPr>
          <p:cNvPr id="15380" name="Picture 11">
            <a:extLst>
              <a:ext uri="{FF2B5EF4-FFF2-40B4-BE49-F238E27FC236}">
                <a16:creationId xmlns:a16="http://schemas.microsoft.com/office/drawing/2014/main" id="{F002EE09-4C2F-7AFD-339F-65A457FD2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013" y="6224588"/>
            <a:ext cx="708025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81" name="左中かっこ 4">
            <a:extLst>
              <a:ext uri="{FF2B5EF4-FFF2-40B4-BE49-F238E27FC236}">
                <a16:creationId xmlns:a16="http://schemas.microsoft.com/office/drawing/2014/main" id="{92C0DC0C-803E-2ED3-DA33-509A5B84D340}"/>
              </a:ext>
            </a:extLst>
          </p:cNvPr>
          <p:cNvSpPr>
            <a:spLocks/>
          </p:cNvSpPr>
          <p:nvPr/>
        </p:nvSpPr>
        <p:spPr bwMode="auto">
          <a:xfrm>
            <a:off x="777875" y="6121400"/>
            <a:ext cx="531813" cy="1573213"/>
          </a:xfrm>
          <a:prstGeom prst="leftBrace">
            <a:avLst>
              <a:gd name="adj1" fmla="val 0"/>
              <a:gd name="adj2" fmla="val 5000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240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</p:txBody>
      </p:sp>
      <p:sp>
        <p:nvSpPr>
          <p:cNvPr id="28" name="AutoShape 27">
            <a:extLst>
              <a:ext uri="{FF2B5EF4-FFF2-40B4-BE49-F238E27FC236}">
                <a16:creationId xmlns:a16="http://schemas.microsoft.com/office/drawing/2014/main" id="{1885BEAB-A936-597A-41E5-3FFF76FBE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338" y="5976938"/>
            <a:ext cx="719137" cy="1933575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eaVert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400" b="1" dirty="0">
                <a:ea typeface="HG丸ｺﾞｼｯｸM-PRO" pitchFamily="50" charset="-128"/>
              </a:rPr>
              <a:t>１日に１回とる</a:t>
            </a:r>
            <a:endParaRPr lang="en-US" altLang="ja-JP" sz="1400" b="1" dirty="0">
              <a:ea typeface="HG丸ｺﾞｼｯｸM-PRO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sz="1400" b="1" dirty="0">
              <a:latin typeface="Noto Sans Devanagari" panose="020B0502040504020204" pitchFamily="34" charset="0"/>
              <a:ea typeface="HG丸ｺﾞｼｯｸM-PRO" pitchFamily="50" charset="-128"/>
              <a:cs typeface="Noto Sans Devanagari" panose="020B0502040504020204" pitchFamily="34" charset="0"/>
            </a:endParaRPr>
          </a:p>
        </p:txBody>
      </p:sp>
      <p:grpSp>
        <p:nvGrpSpPr>
          <p:cNvPr id="15383" name="グループ化 8">
            <a:extLst>
              <a:ext uri="{FF2B5EF4-FFF2-40B4-BE49-F238E27FC236}">
                <a16:creationId xmlns:a16="http://schemas.microsoft.com/office/drawing/2014/main" id="{2CF9C68E-5B47-9C8B-7638-C5E44426DC34}"/>
              </a:ext>
            </a:extLst>
          </p:cNvPr>
          <p:cNvGrpSpPr>
            <a:grpSpLocks/>
          </p:cNvGrpSpPr>
          <p:nvPr/>
        </p:nvGrpSpPr>
        <p:grpSpPr bwMode="auto">
          <a:xfrm>
            <a:off x="2060575" y="1655763"/>
            <a:ext cx="4608513" cy="1085850"/>
            <a:chOff x="2314207" y="1322388"/>
            <a:chExt cx="4291382" cy="1086418"/>
          </a:xfrm>
        </p:grpSpPr>
        <p:sp>
          <p:nvSpPr>
            <p:cNvPr id="15394" name="AutoShape 29">
              <a:extLst>
                <a:ext uri="{FF2B5EF4-FFF2-40B4-BE49-F238E27FC236}">
                  <a16:creationId xmlns:a16="http://schemas.microsoft.com/office/drawing/2014/main" id="{13EB3062-0DFC-ACFE-8000-73D621848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4207" y="1322388"/>
              <a:ext cx="4291382" cy="828675"/>
            </a:xfrm>
            <a:prstGeom prst="wedgeRectCallout">
              <a:avLst>
                <a:gd name="adj1" fmla="val 9190"/>
                <a:gd name="adj2" fmla="val 90278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200" b="1">
                  <a:ea typeface="HG丸ｺﾞｼｯｸM-PRO" panose="020F0600000000000000" pitchFamily="34" charset="-128"/>
                </a:rPr>
                <a:t>【</a:t>
              </a:r>
              <a:r>
                <a:rPr lang="ja-JP" altLang="en-US" sz="1200" b="1">
                  <a:ea typeface="HG丸ｺﾞｼｯｸM-PRO" panose="020F0600000000000000" pitchFamily="34" charset="-128"/>
                </a:rPr>
                <a:t>副菜</a:t>
              </a:r>
              <a:r>
                <a:rPr lang="en-US" altLang="ja-JP" sz="1200" b="1">
                  <a:ea typeface="HG丸ｺﾞｼｯｸM-PRO" panose="020F0600000000000000" pitchFamily="34" charset="-128"/>
                </a:rPr>
                <a:t>】</a:t>
              </a:r>
              <a:r>
                <a:rPr lang="ja-JP" altLang="en-US" sz="1100" b="1">
                  <a:ea typeface="HG丸ｺﾞｼｯｸM-PRO" panose="020F0600000000000000" pitchFamily="34" charset="-128"/>
                </a:rPr>
                <a:t>野菜・海藻・きのこなど主に</a:t>
              </a:r>
              <a:endParaRPr lang="en-US" altLang="ja-JP" sz="1100" b="1">
                <a:ea typeface="HG丸ｺﾞｼｯｸM-PRO" panose="020F0600000000000000" pitchFamily="34" charset="-128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100" b="1">
                  <a:solidFill>
                    <a:srgbClr val="FF0000"/>
                  </a:solidFill>
                  <a:ea typeface="HG丸ｺﾞｼｯｸM-PRO" panose="020F0600000000000000" pitchFamily="34" charset="-128"/>
                </a:rPr>
                <a:t>ビタミン・ミネラル・食物繊維</a:t>
              </a:r>
              <a:r>
                <a:rPr lang="ja-JP" altLang="en-US" sz="1100" b="1">
                  <a:ea typeface="HG丸ｺﾞｼｯｸM-PRO" panose="020F0600000000000000" pitchFamily="34" charset="-128"/>
                </a:rPr>
                <a:t>を多く含む</a:t>
              </a:r>
              <a:endParaRPr lang="en-US" altLang="ja-JP" sz="11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ne-NP" altLang="ja-JP" sz="1200" b="1">
                  <a:latin typeface="Noto Sans Devanagari" panose="020B0502040504020204" pitchFamily="34" charset="0"/>
                  <a:ea typeface="HG丸ｺﾞｼｯｸM-PRO" panose="020F0600000000000000" pitchFamily="34" charset="-128"/>
                  <a:cs typeface="Noto Sans Devanagari" panose="020B0502040504020204" pitchFamily="34" charset="0"/>
                </a:rPr>
                <a:t>【</a:t>
              </a:r>
              <a:r>
                <a:rPr lang="ne-NP" altLang="ja-JP" sz="1200" b="1">
                  <a:solidFill>
                    <a:srgbClr val="FF0000"/>
                  </a:solidFill>
                  <a:latin typeface="Noto Sans Devanagari" panose="020B0502040504020204" pitchFamily="34" charset="0"/>
                  <a:ea typeface="HG丸ｺﾞｼｯｸM-PRO" panose="020F0600000000000000" pitchFamily="34" charset="-128"/>
                  <a:cs typeface="Noto Sans Devanagari" panose="020B0502040504020204" pitchFamily="34" charset="0"/>
                </a:rPr>
                <a:t>भिटामिन, मिनिरल तथा फाइबर युक्त खाध्य पदार्थहरू</a:t>
              </a:r>
              <a:r>
                <a:rPr lang="ne-NP" altLang="ja-JP" sz="1200" b="1">
                  <a:latin typeface="Noto Sans Devanagari" panose="020B0502040504020204" pitchFamily="34" charset="0"/>
                  <a:ea typeface="HG丸ｺﾞｼｯｸM-PRO" panose="020F0600000000000000" pitchFamily="34" charset="-128"/>
                  <a:cs typeface="Noto Sans Devanagari" panose="020B0502040504020204" pitchFamily="34" charset="0"/>
                </a:rPr>
                <a:t>】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ne-NP" altLang="ja-JP" sz="1200" b="1">
                  <a:latin typeface="Noto Sans Devanagari" panose="020B0502040504020204" pitchFamily="34" charset="0"/>
                  <a:ea typeface="HG丸ｺﾞｼｯｸM-PRO" panose="020F0600000000000000" pitchFamily="34" charset="-128"/>
                  <a:cs typeface="Noto Sans Devanagari" panose="020B0502040504020204" pitchFamily="34" charset="0"/>
                </a:rPr>
                <a:t>जस्तै मौसम अनुसारको तरकारी, साग-सब्जि, समुन्द्री झारपात, च्याउ इत्यादि</a:t>
              </a:r>
            </a:p>
          </p:txBody>
        </p:sp>
        <p:sp>
          <p:nvSpPr>
            <p:cNvPr id="15395" name="二等辺三角形 1">
              <a:extLst>
                <a:ext uri="{FF2B5EF4-FFF2-40B4-BE49-F238E27FC236}">
                  <a16:creationId xmlns:a16="http://schemas.microsoft.com/office/drawing/2014/main" id="{3EAFBB92-290A-5F40-A900-895749B86BF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821591" y="2151061"/>
              <a:ext cx="706438" cy="257745"/>
            </a:xfrm>
            <a:prstGeom prst="triangle">
              <a:avLst>
                <a:gd name="adj" fmla="val 98912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ja-JP" altLang="en-US" sz="2400">
                <a:latin typeface="Noto Sans Devanagari" panose="020B0502040504020204" pitchFamily="34" charset="0"/>
                <a:cs typeface="Noto Sans Devanagari" panose="020B0502040504020204" pitchFamily="34" charset="0"/>
              </a:endParaRPr>
            </a:p>
          </p:txBody>
        </p:sp>
        <p:cxnSp>
          <p:nvCxnSpPr>
            <p:cNvPr id="15396" name="直線コネクタ 4">
              <a:extLst>
                <a:ext uri="{FF2B5EF4-FFF2-40B4-BE49-F238E27FC236}">
                  <a16:creationId xmlns:a16="http://schemas.microsoft.com/office/drawing/2014/main" id="{DDB6ADDF-96F0-4E06-92D4-5F7A0F2060D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825120" y="2151061"/>
              <a:ext cx="669600" cy="0"/>
            </a:xfrm>
            <a:prstGeom prst="line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5384" name="Oval 23">
            <a:extLst>
              <a:ext uri="{FF2B5EF4-FFF2-40B4-BE49-F238E27FC236}">
                <a16:creationId xmlns:a16="http://schemas.microsoft.com/office/drawing/2014/main" id="{9864EAD7-8949-0733-9581-CECE1B8A7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2513" y="8424863"/>
            <a:ext cx="5167312" cy="1311275"/>
          </a:xfrm>
          <a:prstGeom prst="ellipse">
            <a:avLst/>
          </a:prstGeom>
          <a:solidFill>
            <a:srgbClr val="FF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 b="1">
                <a:ea typeface="HG丸ｺﾞｼｯｸM-PRO" panose="020F0600000000000000" pitchFamily="34" charset="-128"/>
              </a:rPr>
              <a:t>【</a:t>
            </a:r>
            <a:r>
              <a:rPr lang="ja-JP" altLang="en-US" sz="1200" b="1">
                <a:ea typeface="HG丸ｺﾞｼｯｸM-PRO" panose="020F0600000000000000" pitchFamily="34" charset="-128"/>
              </a:rPr>
              <a:t>油脂類</a:t>
            </a:r>
            <a:r>
              <a:rPr lang="en-US" altLang="ja-JP" sz="1200" b="1">
                <a:ea typeface="HG丸ｺﾞｼｯｸM-PRO" panose="020F0600000000000000" pitchFamily="34" charset="-128"/>
              </a:rPr>
              <a:t>】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100" b="1">
                <a:solidFill>
                  <a:srgbClr val="FF0000"/>
                </a:solidFill>
                <a:ea typeface="HG丸ｺﾞｼｯｸM-PRO" panose="020F0600000000000000" pitchFamily="34" charset="-128"/>
              </a:rPr>
              <a:t>カロリーが高い</a:t>
            </a:r>
            <a:r>
              <a:rPr lang="ja-JP" altLang="en-US" sz="1100" b="1">
                <a:ea typeface="HG丸ｺﾞｼｯｸM-PRO" panose="020F0600000000000000" pitchFamily="34" charset="-128"/>
              </a:rPr>
              <a:t>ので揚げ物は週１～２回！</a:t>
            </a:r>
            <a:endParaRPr lang="en-US" altLang="ja-JP" sz="1100" b="1">
              <a:ea typeface="HG丸ｺﾞｼｯｸM-PRO" panose="020F0600000000000000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100" b="1">
                <a:ea typeface="HG丸ｺﾞｼｯｸM-PRO" panose="020F0600000000000000" pitchFamily="34" charset="-128"/>
              </a:rPr>
              <a:t>オイル・ドレッシング等の量に注意！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e-NP" altLang="ja-JP" sz="12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【तेल तथा चिल्लो पदार्थ】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e-NP" altLang="ja-JP" sz="1200" b="1">
                <a:solidFill>
                  <a:srgbClr val="FF0000"/>
                </a:solidFill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क्यालोरी बढी हुने </a:t>
            </a:r>
            <a:r>
              <a:rPr lang="ne-NP" altLang="ja-JP" sz="12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हुनाले तेलमा तारिएका परिकारहरू हप्तामा</a:t>
            </a:r>
            <a:r>
              <a:rPr lang="ja-JP" altLang="ne-NP" sz="12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１～</a:t>
            </a:r>
            <a:r>
              <a:rPr lang="ne-NP" altLang="ja-JP" sz="12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2 पटक मात्र!</a:t>
            </a:r>
            <a:endParaRPr lang="en-US" altLang="ja-JP" sz="1200" b="1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e-NP" altLang="ja-JP" sz="12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तेल, ड्रेसिङ जस्ता कुराहरू पनि कम मात्रामा मात्र खाने!</a:t>
            </a:r>
          </a:p>
        </p:txBody>
      </p:sp>
      <p:pic>
        <p:nvPicPr>
          <p:cNvPr id="15385" name="Picture 36" descr="GUM03_CL16040">
            <a:extLst>
              <a:ext uri="{FF2B5EF4-FFF2-40B4-BE49-F238E27FC236}">
                <a16:creationId xmlns:a16="http://schemas.microsoft.com/office/drawing/2014/main" id="{B27BF98D-8D36-7A32-5E17-CC0748A5D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7684">
            <a:off x="6067425" y="8807450"/>
            <a:ext cx="2682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6" name="Picture 15">
            <a:extLst>
              <a:ext uri="{FF2B5EF4-FFF2-40B4-BE49-F238E27FC236}">
                <a16:creationId xmlns:a16="http://schemas.microsoft.com/office/drawing/2014/main" id="{6D19DC8B-83A0-D3B9-7DE3-05AF21943EF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900" y="39688"/>
            <a:ext cx="398463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タイトル 1">
            <a:extLst>
              <a:ext uri="{FF2B5EF4-FFF2-40B4-BE49-F238E27FC236}">
                <a16:creationId xmlns:a16="http://schemas.microsoft.com/office/drawing/2014/main" id="{22659F7F-ECB3-8330-68A2-B8FEB30F1F0E}"/>
              </a:ext>
            </a:extLst>
          </p:cNvPr>
          <p:cNvSpPr txBox="1">
            <a:spLocks/>
          </p:cNvSpPr>
          <p:nvPr/>
        </p:nvSpPr>
        <p:spPr>
          <a:xfrm>
            <a:off x="49213" y="993775"/>
            <a:ext cx="6815137" cy="557213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200" b="1" kern="0" dirty="0">
                <a:solidFill>
                  <a:srgbClr val="4E81BD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毎回の食事で、主食・主菜・副菜をそろえて、バランス良く</a:t>
            </a:r>
            <a:endParaRPr lang="en-US" sz="1200" b="1" kern="0" dirty="0">
              <a:solidFill>
                <a:srgbClr val="4E81BD"/>
              </a:solidFill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eaLnBrk="1" hangingPunct="1">
              <a:defRPr/>
            </a:pPr>
            <a:r>
              <a:rPr lang="ne-NP" sz="12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दिनको ३</a:t>
            </a:r>
            <a:r>
              <a:rPr lang="ne-np" sz="12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</a:t>
            </a:r>
            <a:r>
              <a:rPr lang="ne-NP" sz="12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पटक</a:t>
            </a:r>
            <a:r>
              <a:rPr lang="ne-np" sz="12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को भोजन</a:t>
            </a:r>
            <a:r>
              <a:rPr lang="ne-NP" sz="12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मा </a:t>
            </a:r>
            <a:r>
              <a:rPr lang="ne-NP" altLang="ja-JP" sz="12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कार्बोहाइड्रेट</a:t>
            </a:r>
            <a:r>
              <a:rPr lang="ne-NP" altLang="ja-JP" sz="12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युक्त </a:t>
            </a:r>
            <a:r>
              <a:rPr lang="ne-NP" altLang="ja-JP" sz="12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खाध्य</a:t>
            </a:r>
            <a:r>
              <a:rPr lang="ne-NP" altLang="ja-JP" sz="12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पदार्थहरू</a:t>
            </a:r>
            <a:r>
              <a:rPr lang="ne-NP" altLang="ja-JP" sz="1200" b="1" i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।</a:t>
            </a:r>
            <a:r>
              <a:rPr lang="ne-NP" altLang="ja-JP" sz="12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प्रोटिन तथा </a:t>
            </a:r>
            <a:r>
              <a:rPr lang="ne-NP" altLang="ja-JP" sz="12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लिपिड</a:t>
            </a:r>
            <a:r>
              <a:rPr lang="ne-NP" altLang="ja-JP" sz="12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युक्त </a:t>
            </a:r>
            <a:r>
              <a:rPr lang="ne-NP" altLang="ja-JP" sz="12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खाध्य</a:t>
            </a:r>
            <a:r>
              <a:rPr lang="ne-NP" altLang="ja-JP" sz="12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पदार्थहरू</a:t>
            </a:r>
            <a:r>
              <a:rPr lang="ne-NP" altLang="ja-JP" sz="1200" b="1" i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।</a:t>
            </a:r>
            <a:r>
              <a:rPr lang="ne-NP" altLang="ja-JP" sz="12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भिटामिन, </a:t>
            </a:r>
            <a:r>
              <a:rPr lang="ne-NP" altLang="ja-JP" sz="12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मिनिरल</a:t>
            </a:r>
            <a:r>
              <a:rPr lang="ne-NP" altLang="ja-JP" sz="12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तथा फाइबर युक्त </a:t>
            </a:r>
            <a:r>
              <a:rPr lang="ne-NP" altLang="ja-JP" sz="12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खाध्य</a:t>
            </a:r>
            <a:r>
              <a:rPr lang="ne-NP" altLang="ja-JP" sz="12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पदार्थहरू मिलाएर</a:t>
            </a:r>
            <a:r>
              <a:rPr lang="ne-np" sz="12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सन्तुलित रूपमा</a:t>
            </a:r>
            <a:r>
              <a:rPr lang="ne-NP" sz="12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</a:t>
            </a:r>
            <a:r>
              <a:rPr lang="ne-NP" sz="12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खानुपर्छ</a:t>
            </a:r>
            <a:endParaRPr lang="ja-JP" altLang="en-US" sz="1200" b="1" kern="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</p:txBody>
      </p:sp>
      <p:sp>
        <p:nvSpPr>
          <p:cNvPr id="15388" name="テキスト ボックス 1">
            <a:extLst>
              <a:ext uri="{FF2B5EF4-FFF2-40B4-BE49-F238E27FC236}">
                <a16:creationId xmlns:a16="http://schemas.microsoft.com/office/drawing/2014/main" id="{23909612-4725-1E98-530B-BDF60D54ADDF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-987425" y="3408362"/>
            <a:ext cx="2505075" cy="58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e-NP" altLang="ja-JP" sz="1600" b="1"/>
              <a:t>नास्ता, खाना, खाजा सहित दिनको </a:t>
            </a:r>
            <a:r>
              <a:rPr lang="en-US" altLang="ja-JP" sz="1600" b="1"/>
              <a:t>3</a:t>
            </a:r>
            <a:r>
              <a:rPr lang="ne-NP" altLang="ja-JP" sz="1600" b="1"/>
              <a:t> पटकको भोजनमा</a:t>
            </a:r>
          </a:p>
        </p:txBody>
      </p:sp>
      <p:sp>
        <p:nvSpPr>
          <p:cNvPr id="15389" name="テキスト ボックス 2">
            <a:extLst>
              <a:ext uri="{FF2B5EF4-FFF2-40B4-BE49-F238E27FC236}">
                <a16:creationId xmlns:a16="http://schemas.microsoft.com/office/drawing/2014/main" id="{5F9CB1E4-7E5C-151C-D0A4-D6D5ACF6C65C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-954087" y="6778625"/>
            <a:ext cx="25225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e-NP" altLang="ja-JP" sz="16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1 दिनमा 1 पटक</a:t>
            </a:r>
            <a:r>
              <a:rPr lang="en-US" altLang="ja-JP" sz="16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altLang="ja-JP" sz="16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खाने</a:t>
            </a:r>
            <a:endParaRPr lang="en-US" altLang="ja-JP" sz="1600" b="1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</p:txBody>
      </p:sp>
      <p:sp>
        <p:nvSpPr>
          <p:cNvPr id="15390" name="TextBox 1">
            <a:extLst>
              <a:ext uri="{FF2B5EF4-FFF2-40B4-BE49-F238E27FC236}">
                <a16:creationId xmlns:a16="http://schemas.microsoft.com/office/drawing/2014/main" id="{8AA98CF4-2587-29CD-6F8E-8E0E79E41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8" y="3206750"/>
            <a:ext cx="614362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ea typeface="HG丸ｺﾞｼｯｸM-PRO" panose="020F0600000000000000" pitchFamily="34" charset="-128"/>
              </a:rPr>
              <a:t>毎回の食事</a:t>
            </a:r>
            <a:endParaRPr lang="en-US" altLang="ja-JP" sz="1400" b="1">
              <a:ea typeface="HG丸ｺﾞｼｯｸM-PRO" panose="020F0600000000000000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ja-JP" altLang="en-US" sz="1400"/>
          </a:p>
        </p:txBody>
      </p:sp>
      <p:sp>
        <p:nvSpPr>
          <p:cNvPr id="42" name="Slide Number Placeholder 11">
            <a:extLst>
              <a:ext uri="{FF2B5EF4-FFF2-40B4-BE49-F238E27FC236}">
                <a16:creationId xmlns:a16="http://schemas.microsoft.com/office/drawing/2014/main" id="{C1AE8005-C038-F6A2-A708-D603D5A28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94450" y="9666288"/>
            <a:ext cx="539750" cy="487362"/>
          </a:xfrm>
        </p:spPr>
        <p:txBody>
          <a:bodyPr/>
          <a:lstStyle/>
          <a:p>
            <a:pPr>
              <a:defRPr/>
            </a:pPr>
            <a:fld id="{722337EF-90BB-404F-8EBC-76D24EABD70E}" type="slidenum">
              <a:rPr lang="ja-JP" altLang="en-US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1</a:t>
            </a:fld>
            <a:r>
              <a:rPr lang="en-US" altLang="ja-JP" dirty="0">
                <a:solidFill>
                  <a:schemeClr val="bg1">
                    <a:lumMod val="50000"/>
                  </a:schemeClr>
                </a:solidFill>
              </a:rPr>
              <a:t>/3</a:t>
            </a:r>
            <a:endParaRPr lang="ja-JP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Footer Placeholder 13">
            <a:extLst>
              <a:ext uri="{FF2B5EF4-FFF2-40B4-BE49-F238E27FC236}">
                <a16:creationId xmlns:a16="http://schemas.microsoft.com/office/drawing/2014/main" id="{577C1549-2894-D02E-308E-721F2C053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6113" y="9740900"/>
            <a:ext cx="3025775" cy="234950"/>
          </a:xfrm>
        </p:spPr>
        <p:txBody>
          <a:bodyPr/>
          <a:lstStyle/>
          <a:p>
            <a:pPr>
              <a:defRPr/>
            </a:pP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</a:rPr>
              <a:t>4. </a:t>
            </a:r>
            <a:r>
              <a:rPr lang="ja-JP" altLang="en-US" sz="800" dirty="0">
                <a:solidFill>
                  <a:schemeClr val="bg1">
                    <a:lumMod val="50000"/>
                  </a:schemeClr>
                </a:solidFill>
              </a:rPr>
              <a:t>糖尿病の食事療法 </a:t>
            </a:r>
            <a:r>
              <a:rPr lang="en-US" altLang="ja-JP" sz="800" dirty="0" err="1">
                <a:solidFill>
                  <a:schemeClr val="bg1">
                    <a:lumMod val="50000"/>
                  </a:schemeClr>
                </a:solidFill>
              </a:rPr>
              <a:t>मधुमेहको</a:t>
            </a: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ja-JP" sz="800" dirty="0" err="1">
                <a:solidFill>
                  <a:schemeClr val="bg1">
                    <a:lumMod val="50000"/>
                  </a:schemeClr>
                </a:solidFill>
              </a:rPr>
              <a:t>उपचारको</a:t>
            </a: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ja-JP" sz="800" dirty="0" err="1">
                <a:solidFill>
                  <a:schemeClr val="bg1">
                    <a:lumMod val="50000"/>
                  </a:schemeClr>
                </a:solidFill>
              </a:rPr>
              <a:t>लागि</a:t>
            </a: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ja-JP" sz="800" dirty="0" err="1">
                <a:solidFill>
                  <a:schemeClr val="bg1">
                    <a:lumMod val="50000"/>
                  </a:schemeClr>
                </a:solidFill>
              </a:rPr>
              <a:t>खानपिनमा</a:t>
            </a: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ja-JP" sz="800" dirty="0" err="1">
                <a:solidFill>
                  <a:schemeClr val="bg1">
                    <a:lumMod val="50000"/>
                  </a:schemeClr>
                </a:solidFill>
              </a:rPr>
              <a:t>सुधार</a:t>
            </a:r>
            <a:endParaRPr lang="ja-JP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テキスト ボックス 7">
            <a:extLst>
              <a:ext uri="{FF2B5EF4-FFF2-40B4-BE49-F238E27FC236}">
                <a16:creationId xmlns:a16="http://schemas.microsoft.com/office/drawing/2014/main" id="{32BDD2D5-3199-03B9-54A9-3E777F7BEAD1}"/>
              </a:ext>
            </a:extLst>
          </p:cNvPr>
          <p:cNvSpPr txBox="1"/>
          <p:nvPr/>
        </p:nvSpPr>
        <p:spPr>
          <a:xfrm>
            <a:off x="5589588" y="14288"/>
            <a:ext cx="866775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50" charset="-128"/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ea typeface="ＭＳ Ｐゴシック" panose="020B0600070205080204" pitchFamily="50" charset="-128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4">
            <a:extLst>
              <a:ext uri="{FF2B5EF4-FFF2-40B4-BE49-F238E27FC236}">
                <a16:creationId xmlns:a16="http://schemas.microsoft.com/office/drawing/2014/main" id="{9516C0F8-552A-5982-4741-6E1CF993B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925" y="76200"/>
            <a:ext cx="1841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140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</p:txBody>
      </p:sp>
      <p:sp>
        <p:nvSpPr>
          <p:cNvPr id="17410" name="Rectangle 15">
            <a:extLst>
              <a:ext uri="{FF2B5EF4-FFF2-40B4-BE49-F238E27FC236}">
                <a16:creationId xmlns:a16="http://schemas.microsoft.com/office/drawing/2014/main" id="{C39A939F-973A-AA2D-1E64-FC6F9EF66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88" y="4321175"/>
            <a:ext cx="6621462" cy="488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100"/>
              </a:spcAft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・酸味を使う</a:t>
            </a:r>
            <a:r>
              <a:rPr lang="ja-JP" altLang="en-US" sz="14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　</a:t>
            </a:r>
            <a:endParaRPr lang="en-US" altLang="ja-JP" sz="1400" b="1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 b="1">
                <a:solidFill>
                  <a:schemeClr val="accent2"/>
                </a:solidFill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   </a:t>
            </a:r>
            <a:r>
              <a:rPr lang="ne-NP" altLang="ja-JP" sz="1400" b="1">
                <a:solidFill>
                  <a:schemeClr val="accent2"/>
                </a:solidFill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अमिलोपन बढाउने</a:t>
            </a:r>
            <a:r>
              <a:rPr lang="ja-JP" altLang="ne-NP" sz="14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</a:t>
            </a:r>
            <a:endParaRPr lang="en-US" altLang="ja-JP" sz="1400" b="1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酢</a:t>
            </a: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レモン</a:t>
            </a: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ゆず</a:t>
            </a: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すだち</a:t>
            </a: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かぼすなど</a:t>
            </a:r>
            <a:r>
              <a:rPr lang="ja-JP" altLang="ne-NP" sz="14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</a:t>
            </a:r>
            <a:endParaRPr lang="en-US" altLang="ja-JP" sz="1400" b="1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ne-N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भिनेगर, कागती, बिमिरो, सुदाची, काबोसु आदि प्रयोग गरी खानाको अमिलोपन बढाउने</a:t>
            </a:r>
            <a:endParaRPr lang="en-US" altLang="ja-JP" sz="1400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400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spcAft>
                <a:spcPts val="100"/>
              </a:spcAft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・香辛料</a:t>
            </a:r>
            <a:r>
              <a:rPr lang="en-US" altLang="ja-JP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香味野菜を使う</a:t>
            </a:r>
            <a:r>
              <a:rPr lang="ja-JP" altLang="en-US" sz="14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 b="1">
                <a:solidFill>
                  <a:schemeClr val="accent2"/>
                </a:solidFill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   </a:t>
            </a:r>
            <a:r>
              <a:rPr lang="ne-NP" altLang="ja-JP" sz="1400" b="1">
                <a:solidFill>
                  <a:schemeClr val="accent2"/>
                </a:solidFill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खानालाई सुगन्धित बनाउने खाध्य पदार्थहरूको प्रयोग गर्ने</a:t>
            </a:r>
            <a:r>
              <a:rPr lang="ja-JP" altLang="ne-NP" sz="14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コショウ</a:t>
            </a: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カレー粉</a:t>
            </a: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辛子</a:t>
            </a: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わさび</a:t>
            </a: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唐辛子など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しそ</a:t>
            </a: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生姜</a:t>
            </a: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にんにく</a:t>
            </a: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ねぎ</a:t>
            </a: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みょうが</a:t>
            </a: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みつば</a:t>
            </a: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ごま</a:t>
            </a: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のりなど</a:t>
            </a:r>
            <a:endParaRPr lang="en-US" altLang="ja-JP" sz="140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ne-NP" sz="14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</a:t>
            </a:r>
            <a:r>
              <a:rPr lang="en-US" altLang="ja-JP" sz="14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मरिच, मेथि, ल्वाङ्ग, सुकुमेल, तोरीको गेडा, वासाबी आदि</a:t>
            </a:r>
            <a:r>
              <a:rPr lang="ja-JP" altLang="ne-N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ne-N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</a:t>
            </a:r>
            <a:r>
              <a:rPr lang="en-US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सिलाम, अदुवा, लसुन, हरियो प्याज, जापानी अदुवा, मिचुबा, तिल, सिविड, धनिया आदि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   </a:t>
            </a:r>
            <a:r>
              <a:rPr lang="en-US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प्रयोग गरी खानालाई सुगन्धित बनाउने</a:t>
            </a:r>
            <a:endParaRPr lang="en-US" altLang="ja-JP" sz="1400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spcAft>
                <a:spcPts val="100"/>
              </a:spcAft>
              <a:buFontTx/>
              <a:buNone/>
            </a:pPr>
            <a:endParaRPr lang="en-US" altLang="ja-JP" sz="1400" b="1">
              <a:solidFill>
                <a:schemeClr val="accent2"/>
              </a:solidFill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spcAft>
                <a:spcPts val="100"/>
              </a:spcAft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・だし</a:t>
            </a:r>
            <a:r>
              <a:rPr lang="en-US" altLang="ja-JP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うまみ味を使う</a:t>
            </a:r>
            <a:r>
              <a:rPr lang="ja-JP" altLang="en-US" sz="14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 b="1">
                <a:solidFill>
                  <a:schemeClr val="accent2"/>
                </a:solidFill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   </a:t>
            </a:r>
            <a:r>
              <a:rPr lang="ne-NP" altLang="ja-JP" sz="1400" b="1">
                <a:solidFill>
                  <a:schemeClr val="accent2"/>
                </a:solidFill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दासी (सुप स्टक), उमामीको प्रयोग गर्ने</a:t>
            </a:r>
            <a:r>
              <a:rPr lang="ja-JP" altLang="ne-NP" sz="14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かつお節、昆布、煮干、きのこ類など</a:t>
            </a:r>
            <a:endParaRPr lang="en-US" altLang="ja-JP" sz="140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市販の顆粒だしは塩分があるので注意</a:t>
            </a:r>
            <a:endParaRPr lang="ja-JP" altLang="en-US" sz="1400" b="1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ne-NP" sz="14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खाचुओबुसी (सुकाइएको बनिटो माछा), कोम्बु (सुकाइएको समुन्द्री झार), उसिनेर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   सुकाइएको माछा, सुकाइएको च्याउहरू जस्ता कुराहरू पानीमा उमाली त्यो पानी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ne-N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तरकारी, दाल इत्यादी बनाउन प्रयोग गर्ने। यसरी बनाएको पानीलाई दासी भनिन्छ।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   बजारमा पाइने दासीको दाना वा पाउडर नुनिलो हुने हुनाले प्रयोग गर्दा कम मात्रामा प्रयोग गर्ने।</a:t>
            </a:r>
            <a:endParaRPr lang="en-US" altLang="ja-JP" sz="1400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ne-NP" altLang="ja-JP" sz="1400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</p:txBody>
      </p:sp>
      <p:pic>
        <p:nvPicPr>
          <p:cNvPr id="17411" name="図 1">
            <a:extLst>
              <a:ext uri="{FF2B5EF4-FFF2-40B4-BE49-F238E27FC236}">
                <a16:creationId xmlns:a16="http://schemas.microsoft.com/office/drawing/2014/main" id="{2C9ACB00-FE1E-4D28-BFF4-9C09A07E7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6863" flipH="1">
            <a:off x="6003925" y="7723188"/>
            <a:ext cx="339725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図 2">
            <a:extLst>
              <a:ext uri="{FF2B5EF4-FFF2-40B4-BE49-F238E27FC236}">
                <a16:creationId xmlns:a16="http://schemas.microsoft.com/office/drawing/2014/main" id="{C8B57BF7-A4E2-AB3D-984D-C0D5968AF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788" y="3960813"/>
            <a:ext cx="31273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図 3">
            <a:extLst>
              <a:ext uri="{FF2B5EF4-FFF2-40B4-BE49-F238E27FC236}">
                <a16:creationId xmlns:a16="http://schemas.microsoft.com/office/drawing/2014/main" id="{E61C9EB5-A202-B597-FA25-DEDD5EDE4A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3593">
            <a:off x="5999163" y="5268913"/>
            <a:ext cx="3714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15">
            <a:extLst>
              <a:ext uri="{FF2B5EF4-FFF2-40B4-BE49-F238E27FC236}">
                <a16:creationId xmlns:a16="http://schemas.microsoft.com/office/drawing/2014/main" id="{B9F6F428-79BC-36A9-FC9E-3C7518B539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28575"/>
            <a:ext cx="43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タイトル 1">
            <a:extLst>
              <a:ext uri="{FF2B5EF4-FFF2-40B4-BE49-F238E27FC236}">
                <a16:creationId xmlns:a16="http://schemas.microsoft.com/office/drawing/2014/main" id="{1DF37CCA-D247-756C-7B29-E8E90303CACD}"/>
              </a:ext>
            </a:extLst>
          </p:cNvPr>
          <p:cNvSpPr txBox="1">
            <a:spLocks/>
          </p:cNvSpPr>
          <p:nvPr/>
        </p:nvSpPr>
        <p:spPr>
          <a:xfrm>
            <a:off x="107950" y="588963"/>
            <a:ext cx="5759450" cy="492125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algn="l" eaLnBrk="1" hangingPunct="1">
              <a:defRPr/>
            </a:pPr>
            <a:r>
              <a:rPr lang="ja-JP" altLang="en-US" sz="1400" b="1" kern="0" dirty="0">
                <a:solidFill>
                  <a:srgbClr val="4E81BD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　</a:t>
            </a:r>
            <a:r>
              <a:rPr lang="ne-NP" altLang="ja-JP" sz="14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खानामा </a:t>
            </a:r>
            <a:r>
              <a:rPr lang="ne-np" sz="14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नुन</a:t>
            </a:r>
            <a:r>
              <a:rPr lang="ne-NP" sz="14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</a:t>
            </a:r>
            <a:r>
              <a:rPr lang="ne-np" sz="14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कम गर्ने तरिका</a:t>
            </a:r>
            <a:r>
              <a:rPr lang="ne-NP" sz="14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हरू</a:t>
            </a:r>
            <a:endParaRPr lang="en-US" altLang="ja-JP" sz="1400" b="1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 pitchFamily="50" charset="-128"/>
              <a:cs typeface="Noto Sans Devanagari" panose="020B0502040504020204" pitchFamily="34" charset="0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29E5D668-195F-AF57-2126-6C459D18D9A3}"/>
              </a:ext>
            </a:extLst>
          </p:cNvPr>
          <p:cNvSpPr txBox="1">
            <a:spLocks/>
          </p:cNvSpPr>
          <p:nvPr/>
        </p:nvSpPr>
        <p:spPr>
          <a:xfrm>
            <a:off x="133350" y="3979863"/>
            <a:ext cx="5759450" cy="492125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algn="l" eaLnBrk="1" hangingPunct="1">
              <a:defRPr/>
            </a:pPr>
            <a:r>
              <a:rPr lang="en-US" sz="1400" b="1" kern="0" dirty="0">
                <a:solidFill>
                  <a:srgbClr val="4E81BD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  </a:t>
            </a:r>
            <a:r>
              <a:rPr lang="ne-np" sz="1400" b="1" kern="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कम</a:t>
            </a:r>
            <a:r>
              <a:rPr lang="ne-NP" sz="1400" b="1" kern="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नुन हालेर पनि खानालाई </a:t>
            </a:r>
            <a:r>
              <a:rPr lang="ne-NP" sz="1400" b="1" kern="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मिठो</a:t>
            </a:r>
            <a:r>
              <a:rPr lang="ne-NP" sz="1400" b="1" kern="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बनाउने</a:t>
            </a:r>
            <a:r>
              <a:rPr lang="ne-np" sz="1400" b="1" kern="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तरिका</a:t>
            </a:r>
            <a:r>
              <a:rPr lang="ne-NP" sz="1400" b="1" kern="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हरू</a:t>
            </a:r>
            <a:endParaRPr lang="en-US" altLang="ja-JP" sz="1400" b="1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 pitchFamily="50" charset="-128"/>
              <a:cs typeface="Noto Sans Devanagari" panose="020B0502040504020204" pitchFamily="34" charset="0"/>
            </a:endParaRPr>
          </a:p>
        </p:txBody>
      </p:sp>
      <p:sp>
        <p:nvSpPr>
          <p:cNvPr id="17417" name="Rectangle 15">
            <a:extLst>
              <a:ext uri="{FF2B5EF4-FFF2-40B4-BE49-F238E27FC236}">
                <a16:creationId xmlns:a16="http://schemas.microsoft.com/office/drawing/2014/main" id="{A4885080-A26C-54B2-9BA1-9F1B0CF8D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" y="757238"/>
            <a:ext cx="6621463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1. </a:t>
            </a:r>
            <a:r>
              <a:rPr lang="ja-JP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みそ汁、スープ類は具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をたくさん入れて、</a:t>
            </a: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1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日</a:t>
            </a: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1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杯にする</a:t>
            </a:r>
            <a:endParaRPr lang="en-US" altLang="ja-JP" sz="140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  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झोलिलो पदार्थ जस्तै दाल, मिसो सुप, अन्य सुपहरू पकाउदाँ धेरै किसिमको तरकारीहरू पनि हाली </a:t>
            </a:r>
            <a:endParaRPr lang="en-US" altLang="ja-JP" sz="1400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  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पकाउने र यस्ता परिकारहरू 1 दिनमा 1 पटकमात्र खाने।</a:t>
            </a:r>
            <a:endParaRPr lang="en-US" altLang="ja-JP" sz="140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2.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 めん類のつゆは、飲まずに残す</a:t>
            </a:r>
            <a:endParaRPr lang="en-US" altLang="ja-JP" sz="140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  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झोल भएको चाउचाउको परिकार खाँदा झोल नखाने।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　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3. 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漬け物は小皿に１日１皿にし、醤油はかけない</a:t>
            </a:r>
            <a:endParaRPr lang="en-US" altLang="ja-JP" sz="140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  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शीशीको अचार खाँदा सानो प्लेटमा 1 दिनमा </a:t>
            </a:r>
            <a:r>
              <a:rPr lang="ja-JP" altLang="ne-N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１ 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पटक अलिकति मात्र खाने र नुन थपेर नहाल्ने</a:t>
            </a:r>
            <a:endParaRPr lang="en-US" altLang="ja-JP" sz="140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4. 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醤油はかけるより、皿に出してつけるようにしましょう</a:t>
            </a:r>
            <a:endParaRPr lang="en-US" altLang="ja-JP" sz="140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 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सुसी जस्ता खानेकुरा खाने हो भने स्योयू सुसीमा नहाली छुट्टै सानो प्लेटमा लिएर चोप्दै खाने।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    नुन बिना खान मिल्ने खानेकुराहरू खाँदा नुन नराखी, नुन नछर्की, नुन नचोपी, नुन नदली खाने। </a:t>
            </a:r>
            <a:endParaRPr lang="ja-JP" altLang="en-US" sz="140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5. 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塩分の多いものを知って、量や回数に気をつけましょう</a:t>
            </a:r>
            <a:endParaRPr lang="en-US" altLang="ja-JP" sz="140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 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नुन बढी हुने खानेकुराहरू थाहा पाईराख्ने र त्यस्ता खानेकुराहरू खानु परेता पनि कहिलेकाहीँ कम </a:t>
            </a:r>
            <a:r>
              <a:rPr lang="ja-JP" altLang="en-US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　</a:t>
            </a:r>
            <a:endParaRPr lang="en-US" altLang="ja-JP" sz="1400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 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मात्रामा मात्र खाने।</a:t>
            </a:r>
            <a:endParaRPr lang="ja-JP" altLang="en-US" sz="1400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ja-JP" altLang="en-US" sz="140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17" name="タイトル 1">
            <a:extLst>
              <a:ext uri="{FF2B5EF4-FFF2-40B4-BE49-F238E27FC236}">
                <a16:creationId xmlns:a16="http://schemas.microsoft.com/office/drawing/2014/main" id="{9BBDCA2E-1A51-C0D0-1215-6356602CBFBC}"/>
              </a:ext>
            </a:extLst>
          </p:cNvPr>
          <p:cNvSpPr txBox="1">
            <a:spLocks/>
          </p:cNvSpPr>
          <p:nvPr/>
        </p:nvSpPr>
        <p:spPr>
          <a:xfrm>
            <a:off x="127000" y="3744913"/>
            <a:ext cx="5759450" cy="492125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algn="l" eaLnBrk="1" hangingPunct="1">
              <a:defRPr/>
            </a:pPr>
            <a:r>
              <a:rPr lang="ja-JP" altLang="en-US" sz="1400" b="1" kern="0" dirty="0">
                <a:solidFill>
                  <a:srgbClr val="4E81BD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400" b="1" kern="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塩を減らしても美味しく食べる方法</a:t>
            </a:r>
            <a:endParaRPr lang="en-US" altLang="ja-JP" sz="1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18" name="タイトル 1">
            <a:extLst>
              <a:ext uri="{FF2B5EF4-FFF2-40B4-BE49-F238E27FC236}">
                <a16:creationId xmlns:a16="http://schemas.microsoft.com/office/drawing/2014/main" id="{8A07A743-9D68-D44C-AD61-1551EFE0C411}"/>
              </a:ext>
            </a:extLst>
          </p:cNvPr>
          <p:cNvSpPr txBox="1">
            <a:spLocks/>
          </p:cNvSpPr>
          <p:nvPr/>
        </p:nvSpPr>
        <p:spPr>
          <a:xfrm>
            <a:off x="101600" y="360363"/>
            <a:ext cx="5759450" cy="327025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algn="l" eaLnBrk="1" hangingPunct="1">
              <a:defRPr/>
            </a:pPr>
            <a:r>
              <a:rPr lang="ja-JP" altLang="en-US" sz="1400" b="1" kern="0" dirty="0">
                <a:solidFill>
                  <a:srgbClr val="4E81BD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減塩の方法</a:t>
            </a:r>
            <a:endParaRPr lang="en-US" altLang="ja-JP" sz="1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16" name="Slide Number Placeholder 11">
            <a:extLst>
              <a:ext uri="{FF2B5EF4-FFF2-40B4-BE49-F238E27FC236}">
                <a16:creationId xmlns:a16="http://schemas.microsoft.com/office/drawing/2014/main" id="{5F6CD798-A3FD-B8E0-3136-F7BF69157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94450" y="9666288"/>
            <a:ext cx="539750" cy="487362"/>
          </a:xfrm>
        </p:spPr>
        <p:txBody>
          <a:bodyPr/>
          <a:lstStyle/>
          <a:p>
            <a:pPr>
              <a:defRPr/>
            </a:pPr>
            <a:fld id="{7BCAD9C7-D826-8545-B916-09B489336294}" type="slidenum">
              <a:rPr lang="ja-JP" altLang="en-US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</a:t>
            </a:fld>
            <a:r>
              <a:rPr lang="en-US" altLang="ja-JP" dirty="0">
                <a:solidFill>
                  <a:schemeClr val="bg1">
                    <a:lumMod val="50000"/>
                  </a:schemeClr>
                </a:solidFill>
              </a:rPr>
              <a:t>/3</a:t>
            </a:r>
            <a:endParaRPr lang="ja-JP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Footer Placeholder 13">
            <a:extLst>
              <a:ext uri="{FF2B5EF4-FFF2-40B4-BE49-F238E27FC236}">
                <a16:creationId xmlns:a16="http://schemas.microsoft.com/office/drawing/2014/main" id="{A4675A46-9061-49C8-C03D-F21856B96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6113" y="9740900"/>
            <a:ext cx="3025775" cy="234950"/>
          </a:xfrm>
        </p:spPr>
        <p:txBody>
          <a:bodyPr/>
          <a:lstStyle/>
          <a:p>
            <a:pPr>
              <a:defRPr/>
            </a:pP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</a:rPr>
              <a:t>4. </a:t>
            </a:r>
            <a:r>
              <a:rPr lang="ja-JP" altLang="en-US" sz="800" dirty="0">
                <a:solidFill>
                  <a:schemeClr val="bg1">
                    <a:lumMod val="50000"/>
                  </a:schemeClr>
                </a:solidFill>
              </a:rPr>
              <a:t>糖尿病の食事療法 </a:t>
            </a:r>
            <a:r>
              <a:rPr lang="en-US" altLang="ja-JP" sz="800" dirty="0" err="1">
                <a:solidFill>
                  <a:schemeClr val="bg1">
                    <a:lumMod val="50000"/>
                  </a:schemeClr>
                </a:solidFill>
              </a:rPr>
              <a:t>मधुमेहको</a:t>
            </a: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ja-JP" sz="800" dirty="0" err="1">
                <a:solidFill>
                  <a:schemeClr val="bg1">
                    <a:lumMod val="50000"/>
                  </a:schemeClr>
                </a:solidFill>
              </a:rPr>
              <a:t>उपचारको</a:t>
            </a: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ja-JP" sz="800" dirty="0" err="1">
                <a:solidFill>
                  <a:schemeClr val="bg1">
                    <a:lumMod val="50000"/>
                  </a:schemeClr>
                </a:solidFill>
              </a:rPr>
              <a:t>लागि</a:t>
            </a: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ja-JP" sz="800" dirty="0" err="1">
                <a:solidFill>
                  <a:schemeClr val="bg1">
                    <a:lumMod val="50000"/>
                  </a:schemeClr>
                </a:solidFill>
              </a:rPr>
              <a:t>खानपिनमा</a:t>
            </a: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ja-JP" sz="800" dirty="0" err="1">
                <a:solidFill>
                  <a:schemeClr val="bg1">
                    <a:lumMod val="50000"/>
                  </a:schemeClr>
                </a:solidFill>
              </a:rPr>
              <a:t>सुधार</a:t>
            </a:r>
            <a:endParaRPr lang="ja-JP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テキスト ボックス 7">
            <a:extLst>
              <a:ext uri="{FF2B5EF4-FFF2-40B4-BE49-F238E27FC236}">
                <a16:creationId xmlns:a16="http://schemas.microsoft.com/office/drawing/2014/main" id="{9C6FC2E0-5EB1-F819-D46A-B5D64F2A94E6}"/>
              </a:ext>
            </a:extLst>
          </p:cNvPr>
          <p:cNvSpPr txBox="1"/>
          <p:nvPr/>
        </p:nvSpPr>
        <p:spPr>
          <a:xfrm>
            <a:off x="5589588" y="14288"/>
            <a:ext cx="866775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50" charset="-128"/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ea typeface="ＭＳ Ｐゴシック" panose="020B0600070205080204" pitchFamily="50" charset="-128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4">
            <a:extLst>
              <a:ext uri="{FF2B5EF4-FFF2-40B4-BE49-F238E27FC236}">
                <a16:creationId xmlns:a16="http://schemas.microsoft.com/office/drawing/2014/main" id="{34A2B35B-4C13-BB46-3149-B709068CC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925" y="76200"/>
            <a:ext cx="1841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140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</p:txBody>
      </p:sp>
      <p:sp>
        <p:nvSpPr>
          <p:cNvPr id="19458" name="Rectangle 17">
            <a:extLst>
              <a:ext uri="{FF2B5EF4-FFF2-40B4-BE49-F238E27FC236}">
                <a16:creationId xmlns:a16="http://schemas.microsoft.com/office/drawing/2014/main" id="{ABE978BA-52E0-32CD-2B75-3A1EF1C70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89350"/>
            <a:ext cx="48006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br>
              <a:rPr lang="ja-JP" altLang="ja-JP" sz="1400">
                <a:latin typeface="Noto Sans Devanagari" panose="020B0502040504020204" pitchFamily="34" charset="0"/>
                <a:cs typeface="Noto Sans Devanagari" panose="020B0502040504020204" pitchFamily="34" charset="0"/>
              </a:rPr>
            </a:br>
            <a:endParaRPr lang="ja-JP" altLang="ja-JP" sz="140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ne-NP" sz="1400">
                <a:latin typeface="Noto Sans Devanagari" panose="020B0502040504020204" pitchFamily="34" charset="0"/>
                <a:cs typeface="Noto Sans Devanagari" panose="020B0502040504020204" pitchFamily="34" charset="0"/>
              </a:rPr>
              <a:t>　　　　　　					</a:t>
            </a:r>
            <a:endParaRPr lang="ja-JP" altLang="en-US" sz="140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ja-JP" altLang="en-US" sz="140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</p:txBody>
      </p:sp>
      <p:sp>
        <p:nvSpPr>
          <p:cNvPr id="19459" name="Rectangle 15">
            <a:extLst>
              <a:ext uri="{FF2B5EF4-FFF2-40B4-BE49-F238E27FC236}">
                <a16:creationId xmlns:a16="http://schemas.microsoft.com/office/drawing/2014/main" id="{2E351B11-BEE4-AD75-00E8-2D10F5567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8" y="496888"/>
            <a:ext cx="6434137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100"/>
              </a:spcAft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・だし割じょうゆを使う</a:t>
            </a:r>
            <a:endParaRPr lang="ja-JP" altLang="en-US" sz="1400" b="1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ne-NP" altLang="ja-JP" sz="1400" b="1">
                <a:solidFill>
                  <a:schemeClr val="accent2"/>
                </a:solidFill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   दासी (सुप स्टक)ले पातलो बनाइएको स्योयु प्रयोग गर्ने</a:t>
            </a:r>
            <a:endParaRPr lang="en-US" altLang="ja-JP" sz="1400" b="1">
              <a:solidFill>
                <a:schemeClr val="accent2"/>
              </a:solidFill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だし割り醤油</a:t>
            </a: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(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醤油</a:t>
            </a: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2: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だし汁</a:t>
            </a:r>
            <a:r>
              <a:rPr lang="en-US" altLang="ja-JP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1)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や酢醤油の利用</a:t>
            </a:r>
            <a:endParaRPr lang="ja-JP" altLang="en-US" sz="1400" b="1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ne-NP" sz="14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स्योयु प्रयोग गर्ने हो भने 2 भाग स्योयुमा 1 भाग दासी मिलाई स्योयुलाई पातलो बनाई</a:t>
            </a:r>
            <a:r>
              <a:rPr lang="en-US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प्रयोग गर्ने </a:t>
            </a:r>
            <a:endParaRPr lang="en-US" altLang="ja-JP" sz="1400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    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वा भिनेगर स्योयुको प्रयोग गर्ने</a:t>
            </a:r>
            <a:endParaRPr lang="en-US" altLang="ja-JP" sz="1400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400" b="1">
              <a:solidFill>
                <a:schemeClr val="accent2"/>
              </a:solidFill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spcAft>
                <a:spcPts val="100"/>
              </a:spcAft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・調理の仕方を工夫する</a:t>
            </a:r>
            <a:endParaRPr lang="ja-JP" altLang="en-US" sz="1400" b="1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ne-NP" altLang="ja-JP" sz="1400" b="1">
                <a:solidFill>
                  <a:schemeClr val="accent2"/>
                </a:solidFill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   खाना पकाउने तरिकामा युक्ति (उपाय) हरू लगाउने</a:t>
            </a:r>
            <a:endParaRPr lang="en-US" altLang="ja-JP" sz="1400" b="1">
              <a:solidFill>
                <a:schemeClr val="accent2"/>
              </a:solidFill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焼き目や油の風味を利用する</a:t>
            </a:r>
            <a:endParaRPr lang="en-US" altLang="ja-JP" sz="140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最後に表面に味をつける</a:t>
            </a:r>
            <a:endParaRPr lang="ne-NP" altLang="ja-JP" sz="1400" b="1">
              <a:solidFill>
                <a:schemeClr val="accent2"/>
              </a:solidFill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ne-N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भुटेर, सेकेर पकाउने परिकारहरू पकाउदाँ सुगन्धको लागि अलिकतिमात्र तेल प्रयोग</a:t>
            </a:r>
            <a:r>
              <a:rPr lang="en-US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गर्ने</a:t>
            </a:r>
            <a:endParaRPr lang="en-US" altLang="ja-JP" sz="1400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400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spcAft>
                <a:spcPts val="100"/>
              </a:spcAft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・新鮮な材料を使う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e-NP" altLang="ja-JP" sz="1400" b="1">
                <a:solidFill>
                  <a:schemeClr val="accent2"/>
                </a:solidFill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   ताजा सामग्रीहरू प्रयोग गर्ने</a:t>
            </a:r>
            <a:endParaRPr lang="en-US" altLang="ja-JP" sz="1400" b="1">
              <a:solidFill>
                <a:schemeClr val="accent2"/>
              </a:solidFill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魚介類・野菜など素材の持ち味を生かす</a:t>
            </a:r>
            <a:endParaRPr lang="ne-NP" altLang="ja-JP" sz="1400" b="1">
              <a:solidFill>
                <a:schemeClr val="accent2"/>
              </a:solidFill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ne-NP" sz="14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ताजा समुन्द्री खाध्यहरू, ताजा तरकारीहरू स्वादिलो हुने हुदाँ सकेसम्म ताजा खाध्य सामाग्रीहरू </a:t>
            </a:r>
            <a:endParaRPr lang="en-US" altLang="ja-JP" sz="1400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   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प्रयोग गर्ने </a:t>
            </a:r>
            <a:endParaRPr lang="en-US" altLang="ja-JP" sz="1400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spcAft>
                <a:spcPts val="100"/>
              </a:spcAft>
              <a:buFontTx/>
              <a:buNone/>
            </a:pPr>
            <a:endParaRPr lang="en-US" altLang="ja-JP" sz="1400" b="1">
              <a:solidFill>
                <a:schemeClr val="accent2"/>
              </a:solidFill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spcAft>
                <a:spcPts val="100"/>
              </a:spcAft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・一品に重点をおいて味付けする</a:t>
            </a:r>
            <a:endParaRPr lang="en-US" altLang="ja-JP" sz="1400" b="1">
              <a:solidFill>
                <a:schemeClr val="accent2"/>
              </a:solidFill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ne-NP" altLang="ja-JP" sz="1400" b="1">
                <a:solidFill>
                  <a:schemeClr val="accent2"/>
                </a:solidFill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   एउटा परिकारलाई महत्त्व दिई स्वाद हाल्ने</a:t>
            </a:r>
            <a:endParaRPr lang="en-US" altLang="ja-JP" sz="1400" b="1">
              <a:solidFill>
                <a:schemeClr val="accent2"/>
              </a:solidFill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もの足りない時はおかずのひとつだけをしっかり味しましょう</a:t>
            </a:r>
            <a:endParaRPr lang="ne-NP" altLang="ja-JP" sz="1400" b="1">
              <a:solidFill>
                <a:schemeClr val="accent2"/>
              </a:solidFill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ne-NP" sz="14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स्वाद नपुगेको खण्डमा एउटा परिकारमा मात्र अलि बढी स्वाद थपी स्वादिलो बनाई खाने</a:t>
            </a:r>
            <a:endParaRPr lang="en-US" altLang="ja-JP" sz="1400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400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spcAft>
                <a:spcPts val="100"/>
              </a:spcAft>
              <a:buFontTx/>
              <a:buNone/>
            </a:pPr>
            <a:r>
              <a:rPr lang="ja-JP" altLang="en-US" sz="1400" b="1">
                <a:solidFill>
                  <a:schemeClr val="accent2"/>
                </a:solidFill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・いい温度で食べる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e-NP" altLang="ja-JP" sz="1400" b="1">
                <a:solidFill>
                  <a:schemeClr val="accent2"/>
                </a:solidFill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   ठीक तापक्रममा खाने</a:t>
            </a:r>
            <a:endParaRPr lang="en-US" altLang="ja-JP" sz="1400" b="1">
              <a:solidFill>
                <a:schemeClr val="accent2"/>
              </a:solidFill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b="1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温かい料理は温かいうちに、冷たい料理は冷たいうち</a:t>
            </a:r>
            <a:endParaRPr lang="en-US" altLang="ja-JP" sz="1400">
              <a:latin typeface="HG丸ｺﾞｼｯｸM-PRO" panose="020F0600000000000000" pitchFamily="34" charset="-128"/>
              <a:ea typeface="HG丸ｺﾞｼｯｸM-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丸ｺﾞｼｯｸM-PRO" panose="020F0600000000000000" pitchFamily="34" charset="-128"/>
                <a:ea typeface="HG丸ｺﾞｼｯｸM-PRO" panose="020F0600000000000000" pitchFamily="34" charset="-128"/>
                <a:cs typeface="Times New Roman" panose="02020603050405020304" pitchFamily="18" charset="0"/>
              </a:rPr>
              <a:t>　に食べると満足します</a:t>
            </a:r>
            <a:endParaRPr lang="ne-NP" altLang="ja-JP" sz="1400" b="1">
              <a:solidFill>
                <a:schemeClr val="accent2"/>
              </a:solidFill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ne-NP" sz="1400" b="1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　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तातो परिकार तातो बेलामा नै चिसो परिकार चिसो बेलामा नै खाँदा मिठो हुन्छ र खाए मन सन्तुष्ट </a:t>
            </a:r>
            <a:endParaRPr lang="en-US" altLang="ja-JP" sz="1400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    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34" charset="-128"/>
                <a:cs typeface="Noto Sans Devanagari" panose="020B0502040504020204" pitchFamily="34" charset="0"/>
              </a:rPr>
              <a:t>हुन्छ।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ja-JP" sz="1400">
              <a:latin typeface="Noto Sans Devanagari" panose="020B0502040504020204" pitchFamily="34" charset="0"/>
              <a:ea typeface="HG丸ｺﾞｼｯｸM-PRO" panose="020F0600000000000000" pitchFamily="34" charset="-128"/>
              <a:cs typeface="Noto Sans Devanagari" panose="020B0502040504020204" pitchFamily="34" charset="0"/>
            </a:endParaRPr>
          </a:p>
        </p:txBody>
      </p:sp>
      <p:pic>
        <p:nvPicPr>
          <p:cNvPr id="19460" name="図 1">
            <a:extLst>
              <a:ext uri="{FF2B5EF4-FFF2-40B4-BE49-F238E27FC236}">
                <a16:creationId xmlns:a16="http://schemas.microsoft.com/office/drawing/2014/main" id="{4CD8259B-F882-8D99-DF1B-A03A39457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6863" flipH="1">
            <a:off x="5788025" y="1747838"/>
            <a:ext cx="339725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15">
            <a:extLst>
              <a:ext uri="{FF2B5EF4-FFF2-40B4-BE49-F238E27FC236}">
                <a16:creationId xmlns:a16="http://schemas.microsoft.com/office/drawing/2014/main" id="{C7A56C11-EF00-467E-C978-6C858C457A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28575"/>
            <a:ext cx="43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11">
            <a:extLst>
              <a:ext uri="{FF2B5EF4-FFF2-40B4-BE49-F238E27FC236}">
                <a16:creationId xmlns:a16="http://schemas.microsoft.com/office/drawing/2014/main" id="{8119B15D-F054-57F1-07BA-2B515A762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94450" y="9666288"/>
            <a:ext cx="539750" cy="487362"/>
          </a:xfrm>
        </p:spPr>
        <p:txBody>
          <a:bodyPr/>
          <a:lstStyle/>
          <a:p>
            <a:pPr>
              <a:defRPr/>
            </a:pPr>
            <a:fld id="{E0612030-0DA5-3445-8BC8-923B450BC3BE}" type="slidenum">
              <a:rPr lang="ja-JP" altLang="en-US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</a:t>
            </a:fld>
            <a:r>
              <a:rPr lang="en-US" altLang="ja-JP" dirty="0">
                <a:solidFill>
                  <a:schemeClr val="bg1">
                    <a:lumMod val="50000"/>
                  </a:schemeClr>
                </a:solidFill>
              </a:rPr>
              <a:t>/3</a:t>
            </a:r>
            <a:endParaRPr lang="ja-JP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Footer Placeholder 13">
            <a:extLst>
              <a:ext uri="{FF2B5EF4-FFF2-40B4-BE49-F238E27FC236}">
                <a16:creationId xmlns:a16="http://schemas.microsoft.com/office/drawing/2014/main" id="{EE8E153B-43B6-E89C-DAE2-A4EA05C4C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6113" y="9740900"/>
            <a:ext cx="3025775" cy="234950"/>
          </a:xfrm>
        </p:spPr>
        <p:txBody>
          <a:bodyPr/>
          <a:lstStyle/>
          <a:p>
            <a:pPr>
              <a:defRPr/>
            </a:pP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</a:rPr>
              <a:t>4. </a:t>
            </a:r>
            <a:r>
              <a:rPr lang="ja-JP" altLang="en-US" sz="800" dirty="0">
                <a:solidFill>
                  <a:schemeClr val="bg1">
                    <a:lumMod val="50000"/>
                  </a:schemeClr>
                </a:solidFill>
              </a:rPr>
              <a:t>糖尿病の食事療法 </a:t>
            </a:r>
            <a:r>
              <a:rPr lang="en-US" altLang="ja-JP" sz="800" dirty="0" err="1">
                <a:solidFill>
                  <a:schemeClr val="bg1">
                    <a:lumMod val="50000"/>
                  </a:schemeClr>
                </a:solidFill>
              </a:rPr>
              <a:t>मधुमेहको</a:t>
            </a: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ja-JP" sz="800" dirty="0" err="1">
                <a:solidFill>
                  <a:schemeClr val="bg1">
                    <a:lumMod val="50000"/>
                  </a:schemeClr>
                </a:solidFill>
              </a:rPr>
              <a:t>उपचारको</a:t>
            </a: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ja-JP" sz="800" dirty="0" err="1">
                <a:solidFill>
                  <a:schemeClr val="bg1">
                    <a:lumMod val="50000"/>
                  </a:schemeClr>
                </a:solidFill>
              </a:rPr>
              <a:t>लागि</a:t>
            </a: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ja-JP" sz="800" dirty="0" err="1">
                <a:solidFill>
                  <a:schemeClr val="bg1">
                    <a:lumMod val="50000"/>
                  </a:schemeClr>
                </a:solidFill>
              </a:rPr>
              <a:t>खानपिनमा</a:t>
            </a:r>
            <a:r>
              <a:rPr lang="en-US" altLang="ja-JP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ja-JP" sz="800" dirty="0" err="1">
                <a:solidFill>
                  <a:schemeClr val="bg1">
                    <a:lumMod val="50000"/>
                  </a:schemeClr>
                </a:solidFill>
              </a:rPr>
              <a:t>सुधार</a:t>
            </a:r>
            <a:endParaRPr lang="ja-JP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テキスト ボックス 7">
            <a:extLst>
              <a:ext uri="{FF2B5EF4-FFF2-40B4-BE49-F238E27FC236}">
                <a16:creationId xmlns:a16="http://schemas.microsoft.com/office/drawing/2014/main" id="{2A636D54-02CE-7C0E-0FF9-3062C34B63CA}"/>
              </a:ext>
            </a:extLst>
          </p:cNvPr>
          <p:cNvSpPr txBox="1"/>
          <p:nvPr/>
        </p:nvSpPr>
        <p:spPr>
          <a:xfrm>
            <a:off x="5589588" y="14288"/>
            <a:ext cx="866775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50" charset="-128"/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ea typeface="ＭＳ Ｐゴシック" panose="020B0600070205080204" pitchFamily="50" charset="-128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24C33A-CD7E-4A0C-B560-7B4D45F9DC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2050A4B-A6CB-48D6-909C-BDB9BF3E56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1124</Words>
  <Application>Microsoft Macintosh PowerPoint</Application>
  <PresentationFormat>ユーザー設定</PresentationFormat>
  <Paragraphs>131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1" baseType="lpstr">
      <vt:lpstr>Times New Roman</vt:lpstr>
      <vt:lpstr>ＭＳ Ｐゴシック</vt:lpstr>
      <vt:lpstr>Arial</vt:lpstr>
      <vt:lpstr>Calibri</vt:lpstr>
      <vt:lpstr>Mangal</vt:lpstr>
      <vt:lpstr>HG丸ｺﾞｼｯｸM-PRO</vt:lpstr>
      <vt:lpstr>Noto Sans Devanagari</vt:lpstr>
      <vt:lpstr>標準デザイン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2022-03-08T06:23:03Z</dcterms:created>
  <dcterms:modified xsi:type="dcterms:W3CDTF">2022-10-06T07:10:25Z</dcterms:modified>
</cp:coreProperties>
</file>