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sldIdLst>
    <p:sldId id="265" r:id="rId4"/>
    <p:sldId id="268" r:id="rId5"/>
    <p:sldId id="267" r:id="rId6"/>
  </p:sldIdLst>
  <p:sldSz cx="6858000" cy="9144000" type="screen4x3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850000"/>
    <a:srgbClr val="FF00FF"/>
    <a:srgbClr val="00FF00"/>
    <a:srgbClr val="000000"/>
    <a:srgbClr val="0000FF"/>
    <a:srgbClr val="FF0066"/>
    <a:srgbClr val="FFFFCC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19"/>
    <p:restoredTop sz="94656"/>
  </p:normalViewPr>
  <p:slideViewPr>
    <p:cSldViewPr>
      <p:cViewPr varScale="1">
        <p:scale>
          <a:sx n="80" d="100"/>
          <a:sy n="80" d="100"/>
        </p:scale>
        <p:origin x="2672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C8B0FA46-A6D3-4147-BC83-972F21F19B6E}"/>
    <pc:docChg chg="modSld">
      <pc:chgData name="稲垣 典子" userId="75e47cb5-aee2-4599-8dc9-4d0088e0ed8e" providerId="ADAL" clId="{C8B0FA46-A6D3-4147-BC83-972F21F19B6E}" dt="2022-10-06T07:11:22.044" v="1" actId="20577"/>
      <pc:docMkLst>
        <pc:docMk/>
      </pc:docMkLst>
      <pc:sldChg chg="modSp mod">
        <pc:chgData name="稲垣 典子" userId="75e47cb5-aee2-4599-8dc9-4d0088e0ed8e" providerId="ADAL" clId="{C8B0FA46-A6D3-4147-BC83-972F21F19B6E}" dt="2022-10-06T07:11:22.044" v="1" actId="20577"/>
        <pc:sldMkLst>
          <pc:docMk/>
          <pc:sldMk cId="3219900359" sldId="265"/>
        </pc:sldMkLst>
        <pc:spChg chg="mod">
          <ac:chgData name="稲垣 典子" userId="75e47cb5-aee2-4599-8dc9-4d0088e0ed8e" providerId="ADAL" clId="{C8B0FA46-A6D3-4147-BC83-972F21F19B6E}" dt="2022-10-06T07:11:22.044" v="1" actId="20577"/>
          <ac:spMkLst>
            <pc:docMk/>
            <pc:sldMk cId="3219900359" sldId="265"/>
            <ac:spMk id="1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pPr rtl="0"/>
            <a:fld id="{E445A1AE-5561-42EE-A458-C4931407F6D6}" type="datetimeFigureOut">
              <a:rPr kumimoji="1" lang="ja-JP" altLang="en-US" smtClean="0"/>
              <a:pPr rtl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pPr rtl="0"/>
            <a:fld id="{7915F86C-3DB1-4F6B-BA14-3104AA8BDD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35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56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5. </a:t>
            </a:r>
            <a:r>
              <a:rPr lang="ja-JP" altLang="en-US"/>
              <a:t>糖尿病の運動療法 </a:t>
            </a:r>
            <a:r>
              <a:rPr lang="en-US" altLang="ja-JP"/>
              <a:t>मधुमेहको उपचारको लागि व्यायाम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w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299" y="2028189"/>
            <a:ext cx="6963308" cy="715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・血糖値が下がる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रगत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 भएको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ग्लूकोज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को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मात्रा (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सुगर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लेबल)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घट्छ।</a:t>
            </a:r>
            <a:endParaRPr lang="en-US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ブドウ糖をエネルギーとして使います。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血糖値が高くなる食べた後１～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時間に運動するといいです。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शक्ति (ऊर्जा) को रूपमा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ग्ल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ू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कोजको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प्रयोग हुन्छ।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खानेकुरा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खाए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को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1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～2 घण्टा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पछि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सुगर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लेबल बढि हुने भए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को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ले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खाएको </a:t>
            </a:r>
            <a:r>
              <a:rPr lang="en-US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1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～2 घण्टा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पछि </a:t>
            </a:r>
          </a:p>
          <a:p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गर्‍यो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भने राम्रो हुन्छ।</a:t>
            </a: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>
              <a:lnSpc>
                <a:spcPts val="1000"/>
              </a:lnSpc>
            </a:pP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・血糖値が下がりやすいからだをつくる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शरीर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ले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सजिलै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ग्लूकोज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पचाउँछ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  <a:endParaRPr lang="en-US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筋肉が糖を取り込みます。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मांसपेशीले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ग्लूकोजको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उपयोग गर्छ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>
              <a:lnSpc>
                <a:spcPts val="1000"/>
              </a:lnSpc>
            </a:pP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・体重が減る</a:t>
            </a:r>
            <a:r>
              <a:rPr lang="ne-n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तौल घट्छ।</a:t>
            </a:r>
            <a:endParaRPr lang="en-US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エネルギーを使うので体重が減ります。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　शक्ति (ऊर्जा) प्रयोग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हुने भएको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ले तौल घट्छ।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>
              <a:lnSpc>
                <a:spcPts val="1000"/>
              </a:lnSpc>
            </a:pP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・心肺機能が高まる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मुटु र फोक्सोको 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कार्यक्षमता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बढ्छ।</a:t>
            </a:r>
            <a:endParaRPr lang="en-US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 血液の流れがよくなります。</a:t>
            </a:r>
            <a:endParaRPr lang="ne-NP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</a:t>
            </a:r>
            <a:r>
              <a:rPr 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रक्त प्रवाह राम्रो हुन्छ।</a:t>
            </a: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 血圧が下がります。</a:t>
            </a:r>
            <a:endParaRPr lang="ne-NP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रक्तचाप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(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प्रेसर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घट्छ।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血圧が下がると合併症になりにくくなります。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　रक्तचाप घट्यो भने हत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्त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पत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्त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(मधुमेहको असर) मधुमेहले</a:t>
            </a:r>
          </a:p>
          <a:p>
            <a:pPr rtl="0"/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निम्त्याउने स्वास्थ्य जटिलताहरू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देखिदैन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・善玉コレステロールが増える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राम्रो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कोलेस्ट्रोल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बढ्छ।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</a:t>
            </a:r>
            <a:r>
              <a:rPr lang="en-US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動脈硬化になりにくくなります。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en-US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हत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्त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पत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्त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धमनी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तनकाठिन्य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(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अक्सिजनयुक्त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रगत बग्ने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रक्तनलीको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मार्गमा बोसो 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ja-JP" alt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　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बढदै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गएर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रक्तमार्ग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साँघुरिदै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सारो हुँदै जाने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समस्याः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आर्टेरियोस्क्लेरोसिस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हुँदैन।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4293096" y="6632919"/>
            <a:ext cx="2324916" cy="1395465"/>
          </a:xfrm>
          <a:prstGeom prst="cloudCallout">
            <a:avLst>
              <a:gd name="adj1" fmla="val -55845"/>
              <a:gd name="adj2" fmla="val 42518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 dirty="0">
              <a:solidFill>
                <a:schemeClr val="tx1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229489" y="204713"/>
            <a:ext cx="6408712" cy="72622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5.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糖尿病の運動療法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en-US" sz="2000" b="1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itchFamily="50" charset="-128"/>
                <a:cs typeface="Noto Sans Devanagari Cn" panose="020B0506040504020204" pitchFamily="34"/>
              </a:rPr>
              <a:t>5.</a:t>
            </a:r>
            <a:r>
              <a:rPr lang="ne-np" sz="2000" b="1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itchFamily="50" charset="-128"/>
                <a:cs typeface="Noto Sans Devanagari Cn" panose="020B0506040504020204" pitchFamily="34"/>
              </a:rPr>
              <a:t>मधुमेहको </a:t>
            </a:r>
            <a:r>
              <a:rPr lang="ne-NP" sz="2000" b="1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itchFamily="50" charset="-128"/>
                <a:cs typeface="Noto Sans Devanagari Cn" panose="020B0506040504020204" pitchFamily="34"/>
              </a:rPr>
              <a:t>उपचारको लागि व्यायाम</a:t>
            </a:r>
            <a:endParaRPr lang="en-US" altLang="ja-JP" sz="2000" b="1" dirty="0">
              <a:solidFill>
                <a:schemeClr val="tx1"/>
              </a:solidFill>
              <a:latin typeface="Noto Sans Devanagari Cn" panose="020B0506040504020204" pitchFamily="34"/>
              <a:ea typeface="HG丸ｺﾞｼｯｸM-PRO" pitchFamily="50" charset="-128"/>
              <a:cs typeface="Noto Sans Devanagari Cn" panose="020B0506040504020204" pitchFamily="34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03" y="3741788"/>
            <a:ext cx="1080897" cy="97422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60" y="1005963"/>
            <a:ext cx="3071241" cy="130527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28" y="5229614"/>
            <a:ext cx="936756" cy="107057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4FFD89-2E64-49FA-ADF8-7AA3B21F9D12}"/>
              </a:ext>
            </a:extLst>
          </p:cNvPr>
          <p:cNvSpPr txBox="1"/>
          <p:nvPr/>
        </p:nvSpPr>
        <p:spPr>
          <a:xfrm>
            <a:off x="34389" y="1105525"/>
            <a:ext cx="3658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糖尿病の人が運動を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続けると、こんな</a:t>
            </a:r>
            <a:endParaRPr kumimoji="1" lang="ne-NP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いいことがあります</a:t>
            </a:r>
            <a:endParaRPr kumimoji="1"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b="1" dirty="0">
                <a:solidFill>
                  <a:schemeClr val="accent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मधुमेह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का </a:t>
            </a:r>
            <a:r>
              <a:rPr lang="ne-NP" sz="1400" b="1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रोगिहरू</a:t>
            </a:r>
            <a:r>
              <a:rPr lang="ne-np" sz="1400" b="1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ले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नियमितरूपमा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व्यायाम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</a:p>
          <a:p>
            <a:pPr rtl="0"/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sz="1400" b="1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गर्‍यो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भने यस्ता फाइदाहरू हुन्छन्।</a:t>
            </a:r>
            <a:endParaRPr kumimoji="1" lang="en-US" altLang="ja-J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2A6D43A-0A30-4070-9165-F0BFBEEA67D1}"/>
              </a:ext>
            </a:extLst>
          </p:cNvPr>
          <p:cNvSpPr/>
          <p:nvPr/>
        </p:nvSpPr>
        <p:spPr>
          <a:xfrm>
            <a:off x="4297159" y="1011557"/>
            <a:ext cx="860034" cy="288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D186A2D-90E1-470F-844B-B1A1F16712F5}"/>
              </a:ext>
            </a:extLst>
          </p:cNvPr>
          <p:cNvSpPr txBox="1"/>
          <p:nvPr/>
        </p:nvSpPr>
        <p:spPr>
          <a:xfrm>
            <a:off x="4229414" y="1055008"/>
            <a:ext cx="1373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800" dirty="0">
                <a:solidFill>
                  <a:srgbClr val="FF00FF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खा</a:t>
            </a:r>
            <a:r>
              <a:rPr lang="ne-NP" sz="800" dirty="0">
                <a:solidFill>
                  <a:srgbClr val="FF00FF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ए</a:t>
            </a:r>
            <a:r>
              <a:rPr lang="ne-np" sz="800" dirty="0">
                <a:solidFill>
                  <a:srgbClr val="FF00FF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 पछि व्यायाम नगरेको खण्डमा</a:t>
            </a:r>
            <a:endParaRPr kumimoji="1" lang="ja-JP" altLang="en-US" sz="800" dirty="0">
              <a:solidFill>
                <a:srgbClr val="FF00FF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3EB432A-41A5-4D2F-88A6-53F311D03961}"/>
              </a:ext>
            </a:extLst>
          </p:cNvPr>
          <p:cNvSpPr/>
          <p:nvPr/>
        </p:nvSpPr>
        <p:spPr>
          <a:xfrm>
            <a:off x="5219566" y="1583783"/>
            <a:ext cx="768448" cy="309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CA116DF-8594-490B-A694-340490E11278}"/>
              </a:ext>
            </a:extLst>
          </p:cNvPr>
          <p:cNvSpPr txBox="1"/>
          <p:nvPr/>
        </p:nvSpPr>
        <p:spPr>
          <a:xfrm>
            <a:off x="4883176" y="1876450"/>
            <a:ext cx="1373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800" dirty="0">
                <a:solidFill>
                  <a:srgbClr val="00FF00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खा</a:t>
            </a:r>
            <a:r>
              <a:rPr lang="ne-NP" sz="800" dirty="0">
                <a:solidFill>
                  <a:srgbClr val="00FF00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ए</a:t>
            </a:r>
            <a:r>
              <a:rPr lang="ne-np" sz="800" dirty="0">
                <a:solidFill>
                  <a:srgbClr val="00FF00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 पछि व्यायाम गरेको खण्डमा</a:t>
            </a:r>
            <a:endParaRPr kumimoji="1" lang="ja-JP" altLang="en-US" sz="800" dirty="0">
              <a:solidFill>
                <a:srgbClr val="00FF00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68D083A-A98A-4C72-A09F-7BAB29A20AB2}"/>
              </a:ext>
            </a:extLst>
          </p:cNvPr>
          <p:cNvSpPr/>
          <p:nvPr/>
        </p:nvSpPr>
        <p:spPr>
          <a:xfrm>
            <a:off x="5799061" y="1170245"/>
            <a:ext cx="321877" cy="204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C82EEF8-570F-4B24-8C0B-5425FC4204E2}"/>
              </a:ext>
            </a:extLst>
          </p:cNvPr>
          <p:cNvSpPr txBox="1"/>
          <p:nvPr/>
        </p:nvSpPr>
        <p:spPr>
          <a:xfrm>
            <a:off x="5722359" y="1135607"/>
            <a:ext cx="565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700" dirty="0">
                <a:solidFill>
                  <a:srgbClr val="850000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व्यायाम</a:t>
            </a:r>
            <a:r>
              <a:rPr lang="ne-np" sz="700" dirty="0">
                <a:solidFill>
                  <a:srgbClr val="850000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को तीव्र प्रभाव</a:t>
            </a:r>
            <a:endParaRPr kumimoji="1" lang="ja-JP" altLang="en-US" sz="700" dirty="0">
              <a:solidFill>
                <a:srgbClr val="850000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D7DB43F-DBC2-4E7E-80F1-68EEF35E6DFC}"/>
              </a:ext>
            </a:extLst>
          </p:cNvPr>
          <p:cNvSpPr txBox="1"/>
          <p:nvPr/>
        </p:nvSpPr>
        <p:spPr>
          <a:xfrm>
            <a:off x="5114358" y="4010828"/>
            <a:ext cx="6909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900" b="1" dirty="0" err="1">
                <a:latin typeface="Noto Sans Devanagari Cn" panose="020B0506040504020204" pitchFamily="34"/>
                <a:cs typeface="Noto Sans Devanagari Cn" panose="020B0506040504020204" pitchFamily="34"/>
              </a:rPr>
              <a:t>रक्तनली</a:t>
            </a:r>
            <a:endParaRPr kumimoji="1" lang="ja-JP" altLang="en-US" sz="900" b="1" dirty="0"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9E3F4B9-B73B-42F3-AAF6-FC6E40D2D625}"/>
              </a:ext>
            </a:extLst>
          </p:cNvPr>
          <p:cNvSpPr txBox="1"/>
          <p:nvPr/>
        </p:nvSpPr>
        <p:spPr>
          <a:xfrm>
            <a:off x="3724602" y="3866253"/>
            <a:ext cx="5760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900" b="1" dirty="0">
                <a:latin typeface="Noto Sans Devanagari Cn" panose="020B0506040504020204" pitchFamily="34"/>
                <a:cs typeface="Noto Sans Devanagari Cn" panose="020B0506040504020204" pitchFamily="34"/>
              </a:rPr>
              <a:t>मांसपेशी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0910-BFD3-439D-9436-26280C036612}"/>
              </a:ext>
            </a:extLst>
          </p:cNvPr>
          <p:cNvSpPr txBox="1"/>
          <p:nvPr/>
        </p:nvSpPr>
        <p:spPr>
          <a:xfrm>
            <a:off x="4054489" y="3549080"/>
            <a:ext cx="814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900" b="1" dirty="0" err="1">
                <a:latin typeface="Noto Sans Devanagari Cn" panose="020B0506040504020204" pitchFamily="34"/>
                <a:cs typeface="Noto Sans Devanagari Cn" panose="020B0506040504020204" pitchFamily="34"/>
              </a:rPr>
              <a:t>ग्लाइकोजन</a:t>
            </a:r>
            <a:endParaRPr kumimoji="1" lang="ja-JP" altLang="en-US" sz="900" b="1" dirty="0"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9DBEFEC-A981-463D-A9B1-EB2EE329F358}"/>
              </a:ext>
            </a:extLst>
          </p:cNvPr>
          <p:cNvSpPr txBox="1"/>
          <p:nvPr/>
        </p:nvSpPr>
        <p:spPr>
          <a:xfrm>
            <a:off x="5131534" y="4572000"/>
            <a:ext cx="5440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900" b="1" dirty="0">
                <a:latin typeface="Noto Sans Devanagari Cn" panose="020B0506040504020204" pitchFamily="34"/>
                <a:cs typeface="Noto Sans Devanagari Cn" panose="020B0506040504020204" pitchFamily="34"/>
              </a:rPr>
              <a:t>ग्लुकोज</a:t>
            </a:r>
            <a:endParaRPr kumimoji="1" lang="ja-JP" altLang="en-US" sz="900" b="1" dirty="0"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0CEB3F5-F8A3-4F32-B51D-03076460BE0E}"/>
              </a:ext>
            </a:extLst>
          </p:cNvPr>
          <p:cNvSpPr txBox="1"/>
          <p:nvPr/>
        </p:nvSpPr>
        <p:spPr>
          <a:xfrm>
            <a:off x="4258205" y="928285"/>
            <a:ext cx="13733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rgbClr val="FF00FF"/>
                </a:solidFill>
              </a:rPr>
              <a:t>食後に運動しない場合</a:t>
            </a:r>
            <a:endParaRPr kumimoji="1" lang="ja-JP" altLang="en-US" sz="700" dirty="0">
              <a:solidFill>
                <a:srgbClr val="FF00FF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B844E84-C719-44E6-B9ED-95840D2750F8}"/>
              </a:ext>
            </a:extLst>
          </p:cNvPr>
          <p:cNvSpPr txBox="1"/>
          <p:nvPr/>
        </p:nvSpPr>
        <p:spPr>
          <a:xfrm>
            <a:off x="5728190" y="909715"/>
            <a:ext cx="8230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rgbClr val="850000"/>
                </a:solidFill>
              </a:rPr>
              <a:t>食後の急性効果</a:t>
            </a:r>
            <a:endParaRPr kumimoji="1" lang="ja-JP" altLang="en-US" sz="700" dirty="0">
              <a:solidFill>
                <a:srgbClr val="85000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9A2C5D5-5E75-4E2D-94DF-EC3DD1DD18D9}"/>
              </a:ext>
            </a:extLst>
          </p:cNvPr>
          <p:cNvSpPr txBox="1"/>
          <p:nvPr/>
        </p:nvSpPr>
        <p:spPr>
          <a:xfrm>
            <a:off x="4914900" y="1748889"/>
            <a:ext cx="13733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rgbClr val="00FF00"/>
                </a:solidFill>
              </a:rPr>
              <a:t>食後に運動した場合</a:t>
            </a:r>
            <a:endParaRPr kumimoji="1" lang="ja-JP" altLang="en-US" sz="700" dirty="0">
              <a:solidFill>
                <a:srgbClr val="00FF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969DB3-5B62-4E7D-B214-29FC56B9BB52}"/>
              </a:ext>
            </a:extLst>
          </p:cNvPr>
          <p:cNvSpPr txBox="1"/>
          <p:nvPr/>
        </p:nvSpPr>
        <p:spPr>
          <a:xfrm>
            <a:off x="4127468" y="6840812"/>
            <a:ext cx="26139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無理なく！楽しく！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</a:rPr>
              <a:t>続けることが大切です★</a:t>
            </a:r>
            <a:endParaRPr kumimoji="1" lang="ja-JP" altLang="en-US" sz="1100" dirty="0">
              <a:solidFill>
                <a:schemeClr val="tx1"/>
              </a:solidFill>
            </a:endParaRPr>
          </a:p>
          <a:p>
            <a:pPr algn="ctr"/>
            <a:r>
              <a:rPr lang="ne-NP" altLang="ja-JP" sz="120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ठिक्कले</a:t>
            </a:r>
            <a:r>
              <a:rPr kumimoji="1" lang="ja-JP" altLang="en-US" sz="1200" dirty="0">
                <a:solidFill>
                  <a:schemeClr val="tx1"/>
                </a:solidFill>
              </a:rPr>
              <a:t>！</a:t>
            </a:r>
            <a:r>
              <a:rPr lang="ne-np" altLang="ja-JP" sz="1200" dirty="0">
                <a:latin typeface="Noto Sans Devanagari Cn" panose="020B0506040504020204" pitchFamily="34"/>
                <a:cs typeface="Noto Sans Devanagari Cn" panose="020B0506040504020204" pitchFamily="34"/>
              </a:rPr>
              <a:t>रमाइलोसँग</a:t>
            </a:r>
            <a:r>
              <a:rPr kumimoji="1" lang="ja-JP" altLang="en-US" sz="1200" dirty="0">
                <a:solidFill>
                  <a:schemeClr val="tx1"/>
                </a:solidFill>
              </a:rPr>
              <a:t>！</a:t>
            </a:r>
            <a:endParaRPr lang="ne-NP" altLang="ja-JP" sz="1200" dirty="0">
              <a:latin typeface="Noto Sans Devanagari Cn" panose="020B0506040504020204" pitchFamily="34"/>
            </a:endParaRPr>
          </a:p>
          <a:p>
            <a:pPr algn="ctr"/>
            <a:r>
              <a:rPr lang="ne-NP" altLang="ja-JP" sz="120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व्यायामलाई </a:t>
            </a:r>
            <a:r>
              <a:rPr lang="ne-np" altLang="ja-JP" sz="120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निरन्तर</a:t>
            </a:r>
            <a:r>
              <a:rPr lang="ne-NP" altLang="ja-JP" sz="120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ता </a:t>
            </a:r>
          </a:p>
          <a:p>
            <a:pPr algn="ctr"/>
            <a:r>
              <a:rPr lang="ne-NP" altLang="ja-JP" sz="120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दिनु</a:t>
            </a:r>
            <a:r>
              <a:rPr lang="ne-np" altLang="ja-JP" sz="120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 महत्त्वपूर्ण हुन्छ★</a:t>
            </a:r>
            <a:endParaRPr kumimoji="1" lang="ja-JP" altLang="en-US" sz="1200" dirty="0">
              <a:solidFill>
                <a:schemeClr val="tx1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sp>
        <p:nvSpPr>
          <p:cNvPr id="39" name="Footer Placeholder 13">
            <a:extLst>
              <a:ext uri="{FF2B5EF4-FFF2-40B4-BE49-F238E27FC236}">
                <a16:creationId xmlns:a16="http://schemas.microsoft.com/office/drawing/2014/main" id="{8564307B-DFE0-4ED8-6086-7BE8599A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/>
              <a:t>5. </a:t>
            </a:r>
            <a:r>
              <a:rPr kumimoji="1" lang="ja-JP" altLang="en-US" sz="800"/>
              <a:t>糖尿病の運動療法 </a:t>
            </a:r>
            <a:r>
              <a:rPr kumimoji="1" lang="en-US" altLang="ja-JP" sz="800"/>
              <a:t>मधुमेहको उपचारको लागि व्यायाम</a:t>
            </a:r>
            <a:endParaRPr kumimoji="1" lang="ja-JP" altLang="en-US" sz="800" dirty="0"/>
          </a:p>
        </p:txBody>
      </p:sp>
      <p:pic>
        <p:nvPicPr>
          <p:cNvPr id="29" name="Picture 15">
            <a:extLst>
              <a:ext uri="{FF2B5EF4-FFF2-40B4-BE49-F238E27FC236}">
                <a16:creationId xmlns:a16="http://schemas.microsoft.com/office/drawing/2014/main" id="{6ED82028-C684-3FB3-F34E-9F6198F4511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30" name="テキスト ボックス 7">
            <a:extLst>
              <a:ext uri="{FF2B5EF4-FFF2-40B4-BE49-F238E27FC236}">
                <a16:creationId xmlns:a16="http://schemas.microsoft.com/office/drawing/2014/main" id="{CEC9416F-921B-A1D3-1D3F-2DE70F034E74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31" name="Slide Number Placeholder 11">
            <a:extLst>
              <a:ext uri="{FF2B5EF4-FFF2-40B4-BE49-F238E27FC236}">
                <a16:creationId xmlns:a16="http://schemas.microsoft.com/office/drawing/2014/main" id="{ABDC5EF3-DB40-67A4-5C90-271A5B31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58365" y="1979712"/>
            <a:ext cx="658934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糖尿病にいい運動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altLang="ja-JP" sz="1400" b="1" dirty="0">
                <a:solidFill>
                  <a:schemeClr val="accent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मधुमेह</a:t>
            </a:r>
            <a:r>
              <a:rPr lang="ne-NP" altLang="ja-J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का रोगीहरूका</a:t>
            </a:r>
            <a:r>
              <a:rPr lang="ne-np" altLang="ja-J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लागि उपयुक्त व्यायाम</a:t>
            </a:r>
            <a:endParaRPr lang="ne-N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altLang="ja-JP" sz="1400" b="1" dirty="0">
                <a:latin typeface="Noto Sans Devanagari Cn" panose="020B0506040504020204" pitchFamily="34"/>
                <a:ea typeface="HG丸ｺﾞｼｯｸM-PRO" panose="020F0600000000000000" pitchFamily="50" charset="-128"/>
              </a:rPr>
              <a:t> </a:t>
            </a:r>
          </a:p>
          <a:p>
            <a:pPr rtl="0"/>
            <a:r>
              <a:rPr lang="ne-N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有酸素運動や筋力トレーニングを組みわせるのがいいです</a:t>
            </a:r>
            <a:endParaRPr lang="en-US" altLang="ja-J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एरोबिक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एक्सरसाइज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र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मसल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ट्रेनिङ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मिलाएर गरे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राम्रो हुन्छ।</a:t>
            </a: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endParaRPr kumimoji="1" lang="ne-NP" altLang="ja-JP" sz="14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・有酸素運動　→　息を止めないで話しながらできる強さ</a:t>
            </a:r>
            <a:r>
              <a:rPr lang="ja-JP" altLang="en-US" sz="14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kumimoji="1" lang="ja-JP" altLang="en-US" sz="14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endParaRPr lang="en-US" altLang="ja-JP" sz="14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r>
              <a:rPr lang="ne-np" sz="1400" b="1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एरोबिक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b="1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एक्सरसाइज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→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अलि-अलि पसिना निकाली नियमितभन्दा अलि बढि अक्सिजन   </a:t>
            </a:r>
          </a:p>
          <a:p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                                 (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सास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)को प्रयोग हुने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</a:t>
            </a:r>
            <a:endParaRPr kumimoji="1" lang="en-US" altLang="ja-JP" sz="1400" b="1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en-US" altLang="ja-J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kumimoji="1" lang="en-US" altLang="ja-J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en-US" altLang="ja-J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kumimoji="1" lang="en-US" altLang="ja-J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en-US" altLang="ja-JP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en-US" altLang="ja-JP" sz="10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ne-NP" sz="1200" b="1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ne-NP" sz="1200" b="1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en-US" sz="1200" b="1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endParaRPr lang="ne-NP" altLang="ja-JP" sz="14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ne-NP" altLang="ja-JP" sz="14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ne-NP" altLang="ja-JP" sz="14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・筋力トレーニング　→　筋力・筋肉量が増える運動</a:t>
            </a:r>
            <a:endParaRPr lang="en-US" altLang="ja-JP" sz="14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मसल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ट्रेनिङ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→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मांसपेशी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र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मांसपेशीको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पावर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बढा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इ </a:t>
            </a:r>
            <a:r>
              <a:rPr lang="ne-np" altLang="ja-J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मांसपेशी</a:t>
            </a:r>
            <a:r>
              <a:rPr lang="ne-NP" altLang="ja-J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बलियो बनाउने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b="1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</a:t>
            </a:r>
            <a:endParaRPr lang="ne-NP" sz="1400" b="1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18" name="六角形 17"/>
          <p:cNvSpPr/>
          <p:nvPr/>
        </p:nvSpPr>
        <p:spPr>
          <a:xfrm>
            <a:off x="44624" y="4355976"/>
            <a:ext cx="2636049" cy="132588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ウォーキングや</a:t>
            </a:r>
            <a:r>
              <a:rPr lang="ne-NP" altLang="ja-JP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ゆっくりのジョギング</a:t>
            </a:r>
            <a:endParaRPr lang="ne-NP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ne-N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छिट्ट</a:t>
            </a:r>
            <a:r>
              <a:rPr lang="ne-N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छिटो </a:t>
            </a:r>
            <a:r>
              <a:rPr lang="ne-N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हिड्ने</a:t>
            </a:r>
            <a:r>
              <a:rPr lang="ne-N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(</a:t>
            </a:r>
            <a:r>
              <a:rPr lang="ne-n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वाकिङ</a:t>
            </a:r>
            <a:r>
              <a:rPr lang="ne-N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 वा</a:t>
            </a:r>
            <a:r>
              <a:rPr lang="ne-n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endParaRPr lang="ne-NP" sz="14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algn="ctr" rtl="0"/>
            <a:r>
              <a:rPr lang="ne-n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हल्का </a:t>
            </a:r>
            <a:r>
              <a:rPr lang="ne-N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दौडिने (</a:t>
            </a:r>
            <a:r>
              <a:rPr lang="ne-n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जगिङ</a:t>
            </a:r>
            <a:r>
              <a:rPr lang="ne-N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</a:t>
            </a:r>
            <a:endParaRPr kumimoji="1" lang="ja-JP" altLang="en-US" sz="14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19" name="六角形 18"/>
          <p:cNvSpPr/>
          <p:nvPr/>
        </p:nvSpPr>
        <p:spPr>
          <a:xfrm>
            <a:off x="4624889" y="4387489"/>
            <a:ext cx="2144141" cy="1289312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rtl="0"/>
            <a:endParaRPr lang="ne-np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20" name="六角形 19"/>
          <p:cNvSpPr/>
          <p:nvPr/>
        </p:nvSpPr>
        <p:spPr>
          <a:xfrm>
            <a:off x="2724434" y="4387213"/>
            <a:ext cx="1900455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149" y="4230759"/>
            <a:ext cx="858754" cy="917305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675" y="4211960"/>
            <a:ext cx="762271" cy="72888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159" y="4263289"/>
            <a:ext cx="936822" cy="884775"/>
          </a:xfrm>
          <a:prstGeom prst="rect">
            <a:avLst/>
          </a:prstGeom>
        </p:spPr>
      </p:pic>
      <p:sp>
        <p:nvSpPr>
          <p:cNvPr id="23" name="六角形 22"/>
          <p:cNvSpPr/>
          <p:nvPr/>
        </p:nvSpPr>
        <p:spPr>
          <a:xfrm>
            <a:off x="1053933" y="6988440"/>
            <a:ext cx="2412020" cy="985303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ne-np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27" name="六角形 26"/>
          <p:cNvSpPr/>
          <p:nvPr/>
        </p:nvSpPr>
        <p:spPr>
          <a:xfrm>
            <a:off x="3484675" y="6970036"/>
            <a:ext cx="2412020" cy="1024797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altLang="ja-JP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DFA91A4-FA2F-A441-8886-45D596064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656" y="6948264"/>
            <a:ext cx="787386" cy="11349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F5B927-6864-5A4C-90FE-799BCBE42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3971" y="6835112"/>
            <a:ext cx="591373" cy="148130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31A33EF-08B1-4A82-8753-E1422EF42B77}"/>
              </a:ext>
            </a:extLst>
          </p:cNvPr>
          <p:cNvSpPr txBox="1"/>
          <p:nvPr/>
        </p:nvSpPr>
        <p:spPr>
          <a:xfrm>
            <a:off x="2951762" y="5004048"/>
            <a:ext cx="1653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ラジオ体操</a:t>
            </a:r>
            <a:endParaRPr lang="en-US" altLang="ja-JP" sz="12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algn="ctr" rtl="0"/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रेडियो</a:t>
            </a:r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व्यायाम (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राजिओ</a:t>
            </a:r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ताइसो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</a:t>
            </a:r>
            <a:endParaRPr lang="ne-np" altLang="ja-JP" sz="1400" dirty="0">
              <a:solidFill>
                <a:srgbClr val="850000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D31134D-DF78-41B7-B721-DFEF096B4231}"/>
              </a:ext>
            </a:extLst>
          </p:cNvPr>
          <p:cNvSpPr txBox="1"/>
          <p:nvPr/>
        </p:nvSpPr>
        <p:spPr>
          <a:xfrm>
            <a:off x="4950345" y="4629785"/>
            <a:ext cx="1653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水泳</a:t>
            </a:r>
            <a:endParaRPr lang="en-US" altLang="ja-JP" sz="16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पौडी</a:t>
            </a:r>
            <a:endParaRPr lang="en-US" altLang="ja-JP" sz="14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algn="ctr"/>
            <a:r>
              <a:rPr lang="ja-JP" altLang="en-US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水中ウォーク</a:t>
            </a:r>
          </a:p>
          <a:p>
            <a:pPr algn="ctr" rtl="0"/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पानी भित्र हिँड्ने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E20E80-34AB-4809-B840-A62EB4FA7EFC}"/>
              </a:ext>
            </a:extLst>
          </p:cNvPr>
          <p:cNvSpPr txBox="1"/>
          <p:nvPr/>
        </p:nvSpPr>
        <p:spPr>
          <a:xfrm>
            <a:off x="3645024" y="7062164"/>
            <a:ext cx="21182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ふくらはぎの</a:t>
            </a:r>
            <a:endParaRPr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筋肉トレーニング</a:t>
            </a:r>
            <a:endParaRPr lang="en-US" altLang="ja-JP" sz="12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algn="ctr" rtl="0"/>
            <a:r>
              <a:rPr lang="ne-np" altLang="ja-J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पिँडुलाको</a:t>
            </a:r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मांसपेशी</a:t>
            </a:r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तन्काउने व्यायाम</a:t>
            </a:r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(मसल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ट्रेनिङ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</a:t>
            </a:r>
            <a:endParaRPr lang="en-US" altLang="ja-JP" sz="14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969559B-0377-44F8-989D-BFE8F700E3ED}"/>
              </a:ext>
            </a:extLst>
          </p:cNvPr>
          <p:cNvSpPr txBox="1"/>
          <p:nvPr/>
        </p:nvSpPr>
        <p:spPr>
          <a:xfrm>
            <a:off x="1052736" y="6981989"/>
            <a:ext cx="2373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椅子につかまって</a:t>
            </a:r>
            <a:endParaRPr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スクワット</a:t>
            </a:r>
            <a:endParaRPr lang="en-US" altLang="ja-JP" sz="12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algn="ctr" rtl="0"/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मेचमा समातेर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खुट्टा</a:t>
            </a:r>
            <a:r>
              <a:rPr lang="ne-NP" altLang="ja-JP" sz="14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खुम्चाउने र सिधा पर्न व्यायाम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(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स्क्वाट</a:t>
            </a:r>
            <a:r>
              <a:rPr lang="ne-NP" altLang="ja-JP" sz="1600" dirty="0">
                <a:solidFill>
                  <a:schemeClr val="tx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</a:t>
            </a:r>
            <a:endParaRPr lang="ne-np" altLang="ja-JP" sz="1600" dirty="0">
              <a:solidFill>
                <a:schemeClr val="tx1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32" name="Footer Placeholder 13">
            <a:extLst>
              <a:ext uri="{FF2B5EF4-FFF2-40B4-BE49-F238E27FC236}">
                <a16:creationId xmlns:a16="http://schemas.microsoft.com/office/drawing/2014/main" id="{3FAD25D4-EA9C-77DB-6F5D-CB9F9BB47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/>
              <a:t>5. </a:t>
            </a:r>
            <a:r>
              <a:rPr kumimoji="1" lang="ja-JP" altLang="en-US" sz="800"/>
              <a:t>糖尿病の運動療法 </a:t>
            </a:r>
            <a:r>
              <a:rPr kumimoji="1" lang="en-US" altLang="ja-JP" sz="800"/>
              <a:t>मधुमेहको उपचारको लागि व्यायाम</a:t>
            </a:r>
            <a:endParaRPr kumimoji="1" lang="ja-JP" altLang="en-US" sz="8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A5A272-A109-D039-C910-4D2433C2BB8B}"/>
              </a:ext>
            </a:extLst>
          </p:cNvPr>
          <p:cNvSpPr txBox="1"/>
          <p:nvPr/>
        </p:nvSpPr>
        <p:spPr>
          <a:xfrm>
            <a:off x="260648" y="166732"/>
            <a:ext cx="613368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ほかにも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अन्य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फाइदाहरू 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 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がつきます。</a:t>
            </a:r>
            <a:endParaRPr lang="ne-NP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मांसपेशी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बलियो हुन्छ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骨が丈夫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になります。</a:t>
            </a:r>
            <a:endParaRPr lang="ne-NP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हड्डी बलियो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हुन्छ।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ストレス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が減ります。</a:t>
            </a:r>
            <a:endParaRPr lang="ne-NP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तनाव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घट्छ।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22" name="雲形吹き出し 5">
            <a:extLst>
              <a:ext uri="{FF2B5EF4-FFF2-40B4-BE49-F238E27FC236}">
                <a16:creationId xmlns:a16="http://schemas.microsoft.com/office/drawing/2014/main" id="{BDB080B7-C2BE-8F04-74FA-C316DDC8DFE4}"/>
              </a:ext>
            </a:extLst>
          </p:cNvPr>
          <p:cNvSpPr/>
          <p:nvPr/>
        </p:nvSpPr>
        <p:spPr>
          <a:xfrm>
            <a:off x="2492896" y="323528"/>
            <a:ext cx="2880321" cy="1080120"/>
          </a:xfrm>
          <a:prstGeom prst="cloudCallout">
            <a:avLst>
              <a:gd name="adj1" fmla="val 60025"/>
              <a:gd name="adj2" fmla="val 19417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>
                <a:solidFill>
                  <a:schemeClr val="tx1"/>
                </a:solidFill>
              </a:rPr>
              <a:t>1</a:t>
            </a:r>
            <a:r>
              <a:rPr kumimoji="1" lang="ja-JP" altLang="en-US" sz="1050" dirty="0">
                <a:solidFill>
                  <a:schemeClr val="tx1"/>
                </a:solidFill>
              </a:rPr>
              <a:t>回</a:t>
            </a:r>
            <a:r>
              <a:rPr kumimoji="1" lang="en-US" altLang="ja-JP" sz="1050" dirty="0">
                <a:solidFill>
                  <a:schemeClr val="tx1"/>
                </a:solidFill>
              </a:rPr>
              <a:t>20</a:t>
            </a:r>
            <a:r>
              <a:rPr kumimoji="1" lang="ja-JP" altLang="en-US" sz="1050" dirty="0">
                <a:solidFill>
                  <a:schemeClr val="tx1"/>
                </a:solidFill>
              </a:rPr>
              <a:t>分～</a:t>
            </a:r>
            <a:r>
              <a:rPr kumimoji="1" lang="en-US" altLang="ja-JP" sz="1050" dirty="0">
                <a:solidFill>
                  <a:schemeClr val="tx1"/>
                </a:solidFill>
              </a:rPr>
              <a:t>60</a:t>
            </a:r>
            <a:r>
              <a:rPr kumimoji="1" lang="ja-JP" altLang="en-US" sz="1050" dirty="0">
                <a:solidFill>
                  <a:schemeClr val="tx1"/>
                </a:solidFill>
              </a:rPr>
              <a:t>分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pPr algn="ctr" rtl="0"/>
            <a:r>
              <a:rPr lang="ne-np" sz="105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1 पटकमा 20 मिनेट～60 मिनेट</a:t>
            </a:r>
            <a:endParaRPr lang="en-US" sz="1050" dirty="0">
              <a:solidFill>
                <a:schemeClr val="tx1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  <a:p>
            <a:pPr algn="ctr"/>
            <a:r>
              <a:rPr kumimoji="1" lang="ja-JP" altLang="en-US" sz="1050" dirty="0">
                <a:solidFill>
                  <a:schemeClr val="tx1"/>
                </a:solidFill>
              </a:rPr>
              <a:t>週</a:t>
            </a:r>
            <a:r>
              <a:rPr kumimoji="1" lang="en-US" altLang="ja-JP" sz="1050" dirty="0">
                <a:solidFill>
                  <a:schemeClr val="tx1"/>
                </a:solidFill>
              </a:rPr>
              <a:t>3〜5</a:t>
            </a:r>
            <a:r>
              <a:rPr kumimoji="1" lang="ja-JP" altLang="en-US" sz="1050" dirty="0">
                <a:solidFill>
                  <a:schemeClr val="tx1"/>
                </a:solidFill>
              </a:rPr>
              <a:t>回</a:t>
            </a:r>
            <a:endParaRPr kumimoji="1" lang="en-US" altLang="ja-JP" sz="1050" dirty="0">
              <a:solidFill>
                <a:schemeClr val="tx1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  <a:p>
            <a:pPr algn="ctr" rtl="0"/>
            <a:r>
              <a:rPr lang="ne-np" sz="1050" dirty="0">
                <a:solidFill>
                  <a:schemeClr val="tx1"/>
                </a:solidFill>
                <a:latin typeface="Noto Sans Devanagari Cn" panose="020B0506040504020204" pitchFamily="34"/>
                <a:cs typeface="Noto Sans Devanagari Cn" panose="020B0506040504020204" pitchFamily="34"/>
              </a:rPr>
              <a:t>हप्तामा 3〜5 पटक</a:t>
            </a:r>
            <a:endParaRPr kumimoji="1" lang="ja-JP" altLang="en-US" sz="1050" dirty="0">
              <a:solidFill>
                <a:schemeClr val="tx1"/>
              </a:solidFill>
              <a:latin typeface="Noto Sans Devanagari Cn" panose="020B0506040504020204" pitchFamily="34"/>
              <a:cs typeface="Noto Sans Devanagari Cn" panose="020B0506040504020204" pitchFamily="34"/>
            </a:endParaRPr>
          </a:p>
        </p:txBody>
      </p:sp>
      <p:pic>
        <p:nvPicPr>
          <p:cNvPr id="34" name="図 18">
            <a:extLst>
              <a:ext uri="{FF2B5EF4-FFF2-40B4-BE49-F238E27FC236}">
                <a16:creationId xmlns:a16="http://schemas.microsoft.com/office/drawing/2014/main" id="{60574376-40B2-FF94-1F4B-611E2A4268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3" y="1115616"/>
            <a:ext cx="1186141" cy="1058771"/>
          </a:xfrm>
          <a:prstGeom prst="rect">
            <a:avLst/>
          </a:prstGeom>
        </p:spPr>
      </p:pic>
      <p:pic>
        <p:nvPicPr>
          <p:cNvPr id="35" name="Picture 15">
            <a:extLst>
              <a:ext uri="{FF2B5EF4-FFF2-40B4-BE49-F238E27FC236}">
                <a16:creationId xmlns:a16="http://schemas.microsoft.com/office/drawing/2014/main" id="{402EDA05-A15D-5A6B-DD25-B61CE4D6849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36" name="テキスト ボックス 7">
            <a:extLst>
              <a:ext uri="{FF2B5EF4-FFF2-40B4-BE49-F238E27FC236}">
                <a16:creationId xmlns:a16="http://schemas.microsoft.com/office/drawing/2014/main" id="{11028F0E-89F0-9C65-F794-D6B75790F10E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37" name="Slide Number Placeholder 11">
            <a:extLst>
              <a:ext uri="{FF2B5EF4-FFF2-40B4-BE49-F238E27FC236}">
                <a16:creationId xmlns:a16="http://schemas.microsoft.com/office/drawing/2014/main" id="{F630890A-6D11-83D8-56C7-65C8DC097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1882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9639" y="179512"/>
            <a:ext cx="3330148" cy="446186"/>
          </a:xfrm>
          <a:noFill/>
        </p:spPr>
        <p:txBody>
          <a:bodyPr rtlCol="0">
            <a:noAutofit/>
          </a:bodyPr>
          <a:lstStyle/>
          <a:p>
            <a:pPr algn="l" rtl="0"/>
            <a:r>
              <a:rPr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運動をする時に気を付けること</a:t>
            </a:r>
            <a:br>
              <a:rPr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ne-NP" altLang="ja-JP" sz="1400" b="1" dirty="0">
                <a:solidFill>
                  <a:schemeClr val="accent1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</a:rPr>
              <a:t>  </a:t>
            </a:r>
            <a:r>
              <a:rPr lang="ne-np" sz="1400" b="1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 गर्ने बेला ध्यान दिनुपर्ने कुराहरू</a:t>
            </a:r>
            <a:endParaRPr kumimoji="1" lang="ja-JP" altLang="en-US" sz="1400" b="1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194554" y="639917"/>
            <a:ext cx="6484902" cy="802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0" indent="0" rtl="0">
              <a:buNone/>
            </a:pP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・はじめる前に検査を受けます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सुरु गर्नु अघि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मधुमेह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का विभिन्न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परीक्षणहरू गराएर चिकित्सकसँग </a:t>
            </a:r>
          </a:p>
          <a:p>
            <a:pPr marL="0" indent="0">
              <a:buNone/>
            </a:pP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सल्लाह लिएर मात्र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सुरू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गरौं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合併症がある人、血糖値がよくない人は運動をしない方がいい時があります。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>
              <a:buNone/>
            </a:pP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मधुमेहले </a:t>
            </a:r>
            <a:r>
              <a:rPr lang="ne-NP" altLang="ja-JP" sz="140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निम्त्याउने स्वास्थ्य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जटिलताहरू (मधुमेहको असर)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देखिएकाहरू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,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रगतमा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</a:t>
            </a:r>
          </a:p>
          <a:p>
            <a:pPr marL="0" indent="0">
              <a:buNone/>
            </a:pP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ग्लूकोज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को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मात्रा (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सुगर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लेबल)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ठीक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नभए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काहरू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ले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व्यायाम नगर्दा हुने अवस्थाहरू पनि </a:t>
            </a:r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>
              <a:buNone/>
            </a:pP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हुन्छन्।</a:t>
            </a:r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・準備体操・整理体操をします　 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rtl="0">
              <a:buNone/>
            </a:pP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व्यायाम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सुरु गर्नु अगाडी गरिने हल्का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(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वार्म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-अप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सकिए पछि गरिने </a:t>
            </a:r>
          </a:p>
          <a:p>
            <a:pPr marL="0" indent="0" rtl="0">
              <a:buNone/>
            </a:pP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हल्का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(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कुल-डाउन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)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पनि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व्यायाम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सं-संगै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गर्ने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गरौं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 </a:t>
            </a:r>
            <a:endParaRPr lang="en-US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けがを防ぎましょう。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ja-JP" alt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चोटपटकबाट बचौं।</a:t>
            </a:r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>
              <a:buNone/>
            </a:pP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・無理をしない </a:t>
            </a:r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गाह्रो हुने गरी व्यायाम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नगरौं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  <a:endParaRPr lang="en-US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からだの調子がよくないときは休みましょう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ja-JP" alt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शारीरिक अवस्था ठीक नभएको बेला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मा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व्यायाम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नगरी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आराम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गर्ने गरौं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 </a:t>
            </a:r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・水分補をとり、太陽の光（紫外線）</a:t>
            </a:r>
            <a:r>
              <a:rPr lang="en-US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の対策もしっかりしましょう</a:t>
            </a:r>
            <a:endParaRPr lang="ja-JP" alt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पानी पिई,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चर्को घामको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वि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किरण (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अल्ट्राभायोलेट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किरण) बाट जोगिने </a:t>
            </a:r>
            <a:endParaRPr lang="ne-N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उपायहरू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पनि 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राम्रोसंग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अपनाउ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ने गरौं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  <a:endParaRPr lang="en-US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夏はとくに気をつけましょう。　</a:t>
            </a:r>
            <a:endParaRPr lang="ne-n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ja-JP" altLang="en-US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　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गर्मी महिनामा विशेष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सावधानी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अपनाउ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ने गरौं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　　</a:t>
            </a:r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>
              <a:buNone/>
            </a:pP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・糖尿病の薬を使っている人は低血糖に気をつけましょう</a:t>
            </a:r>
          </a:p>
          <a:p>
            <a:pPr marL="0" indent="0" rtl="0">
              <a:buNone/>
            </a:pP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मधुमेहको औषध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ी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प्रयोग 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गरिरहे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काहरूले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अल्प 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ग्लूकोज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रक्तता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</a:p>
          <a:p>
            <a:pPr marL="0" indent="0" rtl="0">
              <a:buNone/>
            </a:pP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(रगतमा </a:t>
            </a:r>
            <a:r>
              <a:rPr lang="ne-NP" sz="1400" dirty="0" err="1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सुगरको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कमी) भएको छ छैन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ध्यान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दिने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गरौं</a:t>
            </a:r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</a:t>
            </a:r>
          </a:p>
          <a:p>
            <a:pPr marL="0" indent="0"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血糖自己測定や補食など、低血糖にならないように準備しましょう。</a:t>
            </a:r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marL="0" indent="0" rtl="0">
              <a:buNone/>
            </a:pP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आफैले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आफ्नो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सुगर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लेबल नाप्न चाहिने सामाग्रीहरू,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आवश्यक पोषण पूर्ति गर्ने 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खाने</a:t>
            </a:r>
            <a:r>
              <a:rPr lang="ne-N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कुराहरू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</a:p>
          <a:p>
            <a:pPr marL="0" indent="0" rtl="0">
              <a:buNone/>
            </a:pP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जस्ता तयारीहरू गरी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अल्प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ग्लूकोज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रक्तता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(रगतमा </a:t>
            </a:r>
            <a:r>
              <a:rPr lang="ne-NP" altLang="ja-JP" sz="1400" dirty="0" err="1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सुगरको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कमी) 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हुन</a:t>
            </a:r>
            <a:r>
              <a:rPr lang="ne-N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बाट जोगिने 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गरौं</a:t>
            </a:r>
            <a:r>
              <a:rPr lang="ne-np" altLang="ja-JP" sz="1400" dirty="0"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।　</a:t>
            </a:r>
            <a:endParaRPr lang="ja-JP" altLang="en-US" sz="1400" dirty="0">
              <a:solidFill>
                <a:srgbClr val="1C256A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89" y="480044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14" y="5508104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184" y="3767659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208" y="6948264"/>
            <a:ext cx="822623" cy="5806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F3F9E8A-35B0-004D-923A-A9840C0E2D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304" y="2267744"/>
            <a:ext cx="571970" cy="1130941"/>
          </a:xfrm>
          <a:prstGeom prst="rect">
            <a:avLst/>
          </a:prstGeom>
        </p:spPr>
      </p:pic>
      <p:sp>
        <p:nvSpPr>
          <p:cNvPr id="16" name="Footer Placeholder 13">
            <a:extLst>
              <a:ext uri="{FF2B5EF4-FFF2-40B4-BE49-F238E27FC236}">
                <a16:creationId xmlns:a16="http://schemas.microsoft.com/office/drawing/2014/main" id="{F0B39260-02D8-277E-4186-918808E9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6832" y="8947635"/>
            <a:ext cx="2808311" cy="235497"/>
          </a:xfrm>
        </p:spPr>
        <p:txBody>
          <a:bodyPr/>
          <a:lstStyle/>
          <a:p>
            <a:pPr rtl="0"/>
            <a:r>
              <a:rPr kumimoji="1" lang="en-US" altLang="ja-JP" sz="800"/>
              <a:t>5. </a:t>
            </a:r>
            <a:r>
              <a:rPr kumimoji="1" lang="ja-JP" altLang="en-US" sz="800"/>
              <a:t>糖尿病の運動療法 </a:t>
            </a:r>
            <a:r>
              <a:rPr kumimoji="1" lang="en-US" altLang="ja-JP" sz="800"/>
              <a:t>मधुमेहको उपचारको लागि व्यायाम</a:t>
            </a:r>
            <a:endParaRPr kumimoji="1" lang="ja-JP" altLang="en-US" sz="800" dirty="0"/>
          </a:p>
        </p:txBody>
      </p:sp>
      <p:pic>
        <p:nvPicPr>
          <p:cNvPr id="17" name="Picture 15">
            <a:extLst>
              <a:ext uri="{FF2B5EF4-FFF2-40B4-BE49-F238E27FC236}">
                <a16:creationId xmlns:a16="http://schemas.microsoft.com/office/drawing/2014/main" id="{975BCDB9-4467-1ECB-5D24-C4CBAF9FBB3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8" name="テキスト ボックス 7">
            <a:extLst>
              <a:ext uri="{FF2B5EF4-FFF2-40B4-BE49-F238E27FC236}">
                <a16:creationId xmlns:a16="http://schemas.microsoft.com/office/drawing/2014/main" id="{680E0350-1F0B-FB35-F065-AB3E95A5FE7F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9" name="Slide Number Placeholder 11">
            <a:extLst>
              <a:ext uri="{FF2B5EF4-FFF2-40B4-BE49-F238E27FC236}">
                <a16:creationId xmlns:a16="http://schemas.microsoft.com/office/drawing/2014/main" id="{D12E9C9B-3970-8553-FB25-F8E1AF65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3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83103C-CE42-4429-BD9A-17CAE2E54F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77B862-D55A-450C-8287-3741E7BD8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883</Words>
  <Application>Microsoft Macintosh PowerPoint</Application>
  <PresentationFormat>画面に合わせる (4:3)</PresentationFormat>
  <Paragraphs>153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HG丸ｺﾞｼｯｸM-PRO</vt:lpstr>
      <vt:lpstr>Noto Sans Devanagari Cn</vt:lpstr>
      <vt:lpstr>Arial</vt:lpstr>
      <vt:lpstr>Calibri</vt:lpstr>
      <vt:lpstr>Office ​​テーマ</vt:lpstr>
      <vt:lpstr>PowerPoint プレゼンテーション</vt:lpstr>
      <vt:lpstr>PowerPoint プレゼンテーション</vt:lpstr>
      <vt:lpstr>★運動をする時に気を付けること   व्यायाम गर्ने बेला ध्यान दिनुपर्ने कुराहरू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</cp:revision>
  <dcterms:created xsi:type="dcterms:W3CDTF">2022-03-08T06:24:20Z</dcterms:created>
  <dcterms:modified xsi:type="dcterms:W3CDTF">2022-10-06T07:11:25Z</dcterms:modified>
</cp:coreProperties>
</file>