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sldIdLst>
    <p:sldId id="268" r:id="rId4"/>
    <p:sldId id="271" r:id="rId5"/>
    <p:sldId id="263" r:id="rId6"/>
    <p:sldId id="269" r:id="rId7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1" clrIdx="0">
    <p:extLst>
      <p:ext uri="{19B8F6BF-5375-455C-9EA6-DF929625EA0E}">
        <p15:presenceInfo xmlns:p15="http://schemas.microsoft.com/office/powerpoint/2012/main" userId="A" providerId="None"/>
      </p:ext>
    </p:extLst>
  </p:cmAuthor>
  <p:cmAuthor id="2" name="Thapa Sulav" initials="TS" lastIdx="1" clrIdx="1">
    <p:extLst>
      <p:ext uri="{19B8F6BF-5375-455C-9EA6-DF929625EA0E}">
        <p15:presenceInfo xmlns:p15="http://schemas.microsoft.com/office/powerpoint/2012/main" userId="d320d674e5e368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1B93"/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3"/>
    <p:restoredTop sz="94686"/>
  </p:normalViewPr>
  <p:slideViewPr>
    <p:cSldViewPr>
      <p:cViewPr varScale="1">
        <p:scale>
          <a:sx n="82" d="100"/>
          <a:sy n="82" d="100"/>
        </p:scale>
        <p:origin x="312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E98A9F43-AC69-0248-895A-B9355AB2A45F}"/>
    <pc:docChg chg="modSld">
      <pc:chgData name="稲垣 典子" userId="75e47cb5-aee2-4599-8dc9-4d0088e0ed8e" providerId="ADAL" clId="{E98A9F43-AC69-0248-895A-B9355AB2A45F}" dt="2022-10-06T07:11:39.825" v="3" actId="20577"/>
      <pc:docMkLst>
        <pc:docMk/>
      </pc:docMkLst>
      <pc:sldChg chg="modSp mod">
        <pc:chgData name="稲垣 典子" userId="75e47cb5-aee2-4599-8dc9-4d0088e0ed8e" providerId="ADAL" clId="{E98A9F43-AC69-0248-895A-B9355AB2A45F}" dt="2022-10-06T07:11:39.825" v="3" actId="20577"/>
        <pc:sldMkLst>
          <pc:docMk/>
          <pc:sldMk cId="513197596" sldId="268"/>
        </pc:sldMkLst>
        <pc:spChg chg="mod">
          <ac:chgData name="稲垣 典子" userId="75e47cb5-aee2-4599-8dc9-4d0088e0ed8e" providerId="ADAL" clId="{E98A9F43-AC69-0248-895A-B9355AB2A45F}" dt="2022-10-06T07:11:39.825" v="3" actId="20577"/>
          <ac:spMkLst>
            <pc:docMk/>
            <pc:sldMk cId="513197596" sldId="268"/>
            <ac:spMk id="42" creationId="{BA1355BC-654F-44DF-5756-64C0B21C28AD}"/>
          </ac:spMkLst>
        </pc:spChg>
      </pc:sldChg>
    </pc:docChg>
  </pc:docChgLst>
  <pc:docChgLst>
    <pc:chgData name="稲垣 典子" userId="75e47cb5-aee2-4599-8dc9-4d0088e0ed8e" providerId="ADAL" clId="{A1AD5A46-F1F9-A743-9E4C-5C93537B230C}"/>
    <pc:docChg chg="modSld">
      <pc:chgData name="稲垣 典子" userId="75e47cb5-aee2-4599-8dc9-4d0088e0ed8e" providerId="ADAL" clId="{A1AD5A46-F1F9-A743-9E4C-5C93537B230C}" dt="2022-11-30T05:43:24.128" v="10" actId="767"/>
      <pc:docMkLst>
        <pc:docMk/>
      </pc:docMkLst>
      <pc:sldChg chg="addSp modSp mod">
        <pc:chgData name="稲垣 典子" userId="75e47cb5-aee2-4599-8dc9-4d0088e0ed8e" providerId="ADAL" clId="{A1AD5A46-F1F9-A743-9E4C-5C93537B230C}" dt="2022-11-30T05:43:24.128" v="10" actId="767"/>
        <pc:sldMkLst>
          <pc:docMk/>
          <pc:sldMk cId="513197596" sldId="268"/>
        </pc:sldMkLst>
        <pc:spChg chg="add mod">
          <ac:chgData name="稲垣 典子" userId="75e47cb5-aee2-4599-8dc9-4d0088e0ed8e" providerId="ADAL" clId="{A1AD5A46-F1F9-A743-9E4C-5C93537B230C}" dt="2022-11-30T05:43:24.128" v="10" actId="767"/>
          <ac:spMkLst>
            <pc:docMk/>
            <pc:sldMk cId="513197596" sldId="268"/>
            <ac:spMk id="2" creationId="{1D73AF86-F82F-7892-59A6-15E9B2F3DDA6}"/>
          </ac:spMkLst>
        </pc:spChg>
        <pc:spChg chg="mod">
          <ac:chgData name="稲垣 典子" userId="75e47cb5-aee2-4599-8dc9-4d0088e0ed8e" providerId="ADAL" clId="{A1AD5A46-F1F9-A743-9E4C-5C93537B230C}" dt="2022-11-30T05:43:14.731" v="3" actId="1035"/>
          <ac:spMkLst>
            <pc:docMk/>
            <pc:sldMk cId="513197596" sldId="268"/>
            <ac:spMk id="41" creationId="{68AF583A-613B-A1F9-EB96-22133DCADC1C}"/>
          </ac:spMkLst>
        </pc:spChg>
        <pc:spChg chg="mod">
          <ac:chgData name="稲垣 典子" userId="75e47cb5-aee2-4599-8dc9-4d0088e0ed8e" providerId="ADAL" clId="{A1AD5A46-F1F9-A743-9E4C-5C93537B230C}" dt="2022-11-30T05:43:20.591" v="9" actId="1036"/>
          <ac:spMkLst>
            <pc:docMk/>
            <pc:sldMk cId="513197596" sldId="268"/>
            <ac:spMk id="42" creationId="{BA1355BC-654F-44DF-5756-64C0B21C28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7A5F1F-5398-4F95-AB96-AB1204FAE700}" type="datetimeFigureOut">
              <a:rPr kumimoji="1" lang="ja-JP" altLang="en-US" smtClean="0"/>
              <a:pPr rtl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096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3000" b="1" cap="all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rtlCol="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ne-np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 rtlCol="0"/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 rtlCol="0"/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6.</a:t>
            </a:r>
            <a:r>
              <a:rPr lang="ja-JP" altLang="en-US"/>
              <a:t>「糖尿病」の飲み薬 </a:t>
            </a:r>
            <a:r>
              <a:rPr lang="en-US" altLang="ja-JP"/>
              <a:t>"मधुमेह"को खाने औषधी</a:t>
            </a:r>
            <a:r>
              <a:rPr lang="ja-JP" altLang="en-US"/>
              <a:t>　</a:t>
            </a:r>
            <a:endParaRPr lang="ne-n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259010" y="3762777"/>
            <a:ext cx="6184065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kumimoji="1" lang="en-US" altLang="ja-J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kumimoji="1"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　</a:t>
            </a:r>
            <a:endParaRPr kumimoji="1"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①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निस्कन </a:t>
            </a:r>
            <a:r>
              <a:rPr lang="ne-NP" altLang="ja-JP" sz="14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उत्प्रेरित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गराउने 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औषध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ीहरू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スルホニル尿素（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）薬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</a:p>
          <a:p>
            <a:pPr lvl="1"/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सल्फो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नी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लुरिया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[Sulfonylureas 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ne-np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SU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]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r>
              <a:rPr kumimoji="1"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</a:p>
          <a:p>
            <a:pPr lvl="1"/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 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ग्ल्यानाइड्स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(Glinides)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lvl="1"/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 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DPP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-4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इन्हिविटर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(DPP-4 inhibitors)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GLP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-1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एगोनिस्ट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(GLP-1 agonist)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</a:t>
            </a:r>
            <a:r>
              <a:rPr kumimoji="1"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</a:p>
          <a:p>
            <a:pPr lvl="1"/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आईमेग्लामेन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en-US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Imeglimin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lvl="1"/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（グリミン系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</a:t>
            </a: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インスリンを分泌する作用と、効きやすくする作用、両方があります。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説明は次ページの</a:t>
            </a:r>
            <a:r>
              <a:rPr lang="en-US" altLang="ja-J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をご覧ください。）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［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आईमेग्लामेन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en-US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Imeglimin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नामक औषधीमा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निस्कन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उत्प्रेरित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गराउने र </a:t>
            </a:r>
            <a:endParaRPr lang="en-US" altLang="ja-JP" sz="14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        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कार्य क्षमता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ब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ढा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उने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दुबै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वर्गमा पर्ने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औषध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ीहरू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पाइन्छ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यो औषधीको बारेमा </a:t>
            </a:r>
            <a:endParaRPr lang="en-US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    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तेस्रो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पेजको 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②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4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को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कार्य क्षमता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बनाउने औषध</a:t>
            </a:r>
            <a:r>
              <a:rPr lang="ne-NP" altLang="ja-J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ीहरू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भन्ने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ठाँउमा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लेखिएको </a:t>
            </a:r>
            <a:endParaRPr lang="en-US" altLang="ja-JP" sz="14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        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छ।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]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C3E537-584A-E14B-8223-B9BCF956EF79}"/>
              </a:ext>
            </a:extLst>
          </p:cNvPr>
          <p:cNvSpPr txBox="1"/>
          <p:nvPr/>
        </p:nvSpPr>
        <p:spPr>
          <a:xfrm>
            <a:off x="251627" y="2483145"/>
            <a:ext cx="65018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मधुमेहको खाने</a:t>
            </a:r>
            <a:r>
              <a:rPr lang="en-US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औषध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हरूलाई प्रमुख रूपमा </a:t>
            </a:r>
            <a:endParaRPr lang="ne-NP" sz="14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①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निस्कन </a:t>
            </a:r>
            <a:r>
              <a:rPr lang="ne-N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उत्प्रेरित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गराउने 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औषध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</a:t>
            </a:r>
            <a:r>
              <a:rPr lang="ne-n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, </a:t>
            </a:r>
            <a:endParaRPr lang="ne-NP" sz="1400" b="1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②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इन्सुलिन</a:t>
            </a:r>
            <a:r>
              <a:rPr lang="ne-N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को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कार्य क्षमता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ब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ढा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उने औषध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</a:t>
            </a:r>
            <a:r>
              <a:rPr lang="ne-n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र </a:t>
            </a:r>
            <a:endParaRPr lang="ne-NP" sz="1400" b="1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③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शरीरको </a:t>
            </a:r>
            <a:r>
              <a:rPr lang="ne-N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ग्लूकोज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ग्रहण गर्ने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कार्य घटाउने,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altLang="ja-J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शरीर</a:t>
            </a:r>
            <a:r>
              <a:rPr lang="ne-NP" altLang="ja-J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बाट </a:t>
            </a:r>
            <a:r>
              <a:rPr lang="ne-NP" altLang="ja-JP" sz="1400" b="1" u="sng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ग्लूकोज</a:t>
            </a:r>
            <a:r>
              <a:rPr lang="ja-JP" altLang="en-US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　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बाहिर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निकाल्ने औषध</a:t>
            </a:r>
            <a:r>
              <a:rPr lang="ne-NP" sz="1400" b="1" u="sng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ी   </a:t>
            </a:r>
          </a:p>
          <a:p>
            <a:r>
              <a:rPr lang="ne-NP" sz="14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  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गरी तीन वर्गमा 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विभाजन 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गर्न सकिन्छ</a:t>
            </a:r>
            <a:r>
              <a:rPr lang="ne-n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72BC0A8-B2E0-4949-BBB7-7A8DC75F98C0}"/>
              </a:ext>
            </a:extLst>
          </p:cNvPr>
          <p:cNvSpPr txBox="1"/>
          <p:nvPr/>
        </p:nvSpPr>
        <p:spPr>
          <a:xfrm>
            <a:off x="259010" y="1691680"/>
            <a:ext cx="6501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飲み薬は大きく分けて</a:t>
            </a:r>
            <a:r>
              <a:rPr lang="ja-JP" altLang="en-US" sz="1400" dirty="0"/>
              <a:t>、</a:t>
            </a:r>
            <a:r>
              <a:rPr lang="en-US" altLang="ja-JP" sz="1400" b="1" u="sng" dirty="0"/>
              <a:t>①</a:t>
            </a:r>
            <a:r>
              <a:rPr lang="ja-JP" altLang="en-US" sz="1400" b="1" u="sng" dirty="0"/>
              <a:t>インスリンを出しやすくする薬</a:t>
            </a:r>
            <a:r>
              <a:rPr lang="ja-JP" altLang="en-US" sz="1400" b="1" dirty="0"/>
              <a:t>、</a:t>
            </a:r>
            <a:endParaRPr lang="ne-NP" altLang="ja-JP" sz="1400" b="1" dirty="0"/>
          </a:p>
          <a:p>
            <a:r>
              <a:rPr lang="en-US" altLang="ja-JP" sz="1400" b="1" u="sng" dirty="0"/>
              <a:t>②</a:t>
            </a:r>
            <a:r>
              <a:rPr lang="ja-JP" altLang="en-US" sz="1400" b="1" u="sng" dirty="0"/>
              <a:t>インスリンを効きやすくする薬</a:t>
            </a:r>
            <a:r>
              <a:rPr lang="ja-JP" altLang="en-US" sz="1400" b="1" dirty="0"/>
              <a:t>、</a:t>
            </a:r>
            <a:endParaRPr lang="ne-NP" altLang="ja-JP" sz="1400" b="1" dirty="0"/>
          </a:p>
          <a:p>
            <a:r>
              <a:rPr lang="en-US" altLang="ja-JP" sz="1400" b="1" u="sng" dirty="0"/>
              <a:t>③</a:t>
            </a:r>
            <a:r>
              <a:rPr lang="ja-JP" altLang="en-US" sz="1400" b="1" u="sng" dirty="0"/>
              <a:t>糖の吸収を抑制したり、排泄する薬</a:t>
            </a:r>
            <a:r>
              <a:rPr kumimoji="1" lang="ja-JP" altLang="en-US" sz="1400" dirty="0"/>
              <a:t>があります。</a:t>
            </a:r>
            <a:endParaRPr kumimoji="1" lang="ne-NP" altLang="ja-JP" sz="1400" dirty="0"/>
          </a:p>
        </p:txBody>
      </p:sp>
      <p:sp>
        <p:nvSpPr>
          <p:cNvPr id="41" name="円/楕円 10">
            <a:extLst>
              <a:ext uri="{FF2B5EF4-FFF2-40B4-BE49-F238E27FC236}">
                <a16:creationId xmlns:a16="http://schemas.microsoft.com/office/drawing/2014/main" id="{68AF583A-613B-A1F9-EB96-22133DCADC1C}"/>
              </a:ext>
            </a:extLst>
          </p:cNvPr>
          <p:cNvSpPr/>
          <p:nvPr/>
        </p:nvSpPr>
        <p:spPr>
          <a:xfrm>
            <a:off x="188640" y="251520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BA1355BC-654F-44DF-5756-64C0B21C28AD}"/>
              </a:ext>
            </a:extLst>
          </p:cNvPr>
          <p:cNvSpPr txBox="1"/>
          <p:nvPr/>
        </p:nvSpPr>
        <p:spPr>
          <a:xfrm>
            <a:off x="1497455" y="335722"/>
            <a:ext cx="4255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6.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」の飲み薬　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en-US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6.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"मधुमेह"को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खाने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औषध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ी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　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A906EFB-89E7-42A3-835C-C805D5C08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6.</a:t>
            </a:r>
            <a:r>
              <a:rPr kumimoji="1" lang="ja-JP" altLang="en-US" sz="800"/>
              <a:t>「糖尿病」の飲み薬 </a:t>
            </a:r>
            <a:r>
              <a:rPr kumimoji="1" lang="en-US" altLang="ja-JP" sz="800"/>
              <a:t>"मधुमेह"को खाने औषधी</a:t>
            </a:r>
            <a:r>
              <a:rPr kumimoji="1" lang="ja-JP" altLang="en-US" sz="800"/>
              <a:t>　</a:t>
            </a:r>
            <a:endParaRPr kumimoji="1" lang="ja-JP" altLang="en-US" sz="800" dirty="0"/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05FB1027-C88D-B437-6A40-304405E0D7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6" name="テキスト ボックス 7">
            <a:extLst>
              <a:ext uri="{FF2B5EF4-FFF2-40B4-BE49-F238E27FC236}">
                <a16:creationId xmlns:a16="http://schemas.microsoft.com/office/drawing/2014/main" id="{9EAA8058-8468-08EB-BA7A-BA5259BBFD6C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7" name="Slide Number Placeholder 11">
            <a:extLst>
              <a:ext uri="{FF2B5EF4-FFF2-40B4-BE49-F238E27FC236}">
                <a16:creationId xmlns:a16="http://schemas.microsoft.com/office/drawing/2014/main" id="{A5400528-4D45-BD34-B8B0-CEC2EA51A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</a:t>
            </a:r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73AF86-F82F-7892-59A6-15E9B2F3DDA6}"/>
              </a:ext>
            </a:extLst>
          </p:cNvPr>
          <p:cNvSpPr txBox="1"/>
          <p:nvPr/>
        </p:nvSpPr>
        <p:spPr>
          <a:xfrm>
            <a:off x="7888637" y="46184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57" y="3851920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75" name="右矢印 74"/>
          <p:cNvSpPr/>
          <p:nvPr/>
        </p:nvSpPr>
        <p:spPr>
          <a:xfrm rot="6571284">
            <a:off x="2733052" y="4768955"/>
            <a:ext cx="2548789" cy="171005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326515" y="4237342"/>
            <a:ext cx="2377823" cy="3599804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速効型インスリン分泌促進薬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ग्ल्यानाइड्स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</a:p>
          <a:p>
            <a:pPr rtl="0"/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○薬を飲んだ直後に、短い時間効いて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からインスリンを出しやすくします。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सेवन गर्ने बित्तिकै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काम गर्छ र </a:t>
            </a:r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बाट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निस्कन 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उत्प्रेरित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गर्छ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।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त्यसैले यो </a:t>
            </a:r>
            <a:r>
              <a:rPr lang="ne-NP" altLang="ja-J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औषधी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सेवन </a:t>
            </a:r>
            <a:r>
              <a:rPr lang="ne-NP" altLang="ja-J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गर्ने बित्तिकै </a:t>
            </a:r>
            <a:r>
              <a:rPr lang="ne-n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खा</a:t>
            </a:r>
            <a:r>
              <a:rPr lang="ne-N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ना</a:t>
            </a:r>
            <a:r>
              <a:rPr lang="ne-n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खा</a:t>
            </a:r>
            <a:r>
              <a:rPr lang="ne-NP" sz="1200" dirty="0" err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नुपर्छ</a:t>
            </a:r>
            <a:r>
              <a:rPr lang="ne-NP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।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खाना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खाए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पछि रगतमा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बढ्ने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ग्लूकोजको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मात्रालाई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घटाउछ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●起こりやすい副作用：低血糖など</a:t>
            </a:r>
            <a:endParaRPr lang="en-US" altLang="ja-JP" sz="12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आदि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4326515" y="7837145"/>
            <a:ext cx="1955502" cy="438886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3901904" y="395536"/>
            <a:ext cx="2911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*</a:t>
            </a:r>
            <a:r>
              <a:rPr lang="ja-JP" altLang="en-U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  <a:p>
            <a:pPr rtl="0"/>
            <a:r>
              <a:rPr lang="ne-n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*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मधुमेहको औषधीहरूको प्रायजसो देखिन</a:t>
            </a:r>
            <a:r>
              <a:rPr lang="en-US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सक्ने अनिच्छित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असरहरू (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साइड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इफेक्टहरू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)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उल्लेख </a:t>
            </a:r>
            <a:endParaRPr lang="en-US" sz="1200" dirty="0">
              <a:solidFill>
                <a:srgbClr val="0070C0"/>
              </a:solidFill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गरिएका छौं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110526" y="8444955"/>
            <a:ext cx="1890000" cy="376337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438224" flipV="1">
            <a:off x="1580159" y="7009894"/>
            <a:ext cx="1218525" cy="91055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76" name="フローチャート: 処理 75"/>
          <p:cNvSpPr/>
          <p:nvPr/>
        </p:nvSpPr>
        <p:spPr>
          <a:xfrm>
            <a:off x="269269" y="467544"/>
            <a:ext cx="3520178" cy="2580552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DPP-4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ne-NP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algn="ctr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DPP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-4 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इन्हिविटर</a:t>
            </a:r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に働くインクレチンというホルモンの働きを強め、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○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(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प्यान्क्रियाज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)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मा काम गर्ने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इन्क्रिटिन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नामक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रागरस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हर्मोन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)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कामलाई तीव्र गरी, </a:t>
            </a:r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बाट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निकाल्छ।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●起こりやすい副作用：低血糖など</a:t>
            </a:r>
            <a:r>
              <a:rPr lang="en-US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特に</a:t>
            </a:r>
            <a:r>
              <a:rPr lang="en-US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SU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薬やインスリンと同時に使った時に起こりやすい</a:t>
            </a:r>
            <a:r>
              <a:rPr lang="en-US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●प्राय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आदि (विशेष गरी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s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र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एकैसाथ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प्रयोग गरेको बेला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सम्भावना बढी हुन्छ)</a:t>
            </a: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108122" y="3604339"/>
            <a:ext cx="2301969" cy="4841740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ne-NP" altLang="ja-JP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GLP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-1</a:t>
            </a:r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एगोनिस्ट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</a:p>
          <a:p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というホルモンに似た作用で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からインスリンを出します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en-US" altLang="ja-J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日の最初に飲んだり食べたりする前に、約</a:t>
            </a:r>
            <a:r>
              <a:rPr lang="en-US" altLang="ja-J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120ml</a:t>
            </a:r>
            <a:r>
              <a:rPr lang="ja-JP" altLang="en-US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以下の水で内服、その後</a:t>
            </a:r>
            <a:r>
              <a:rPr lang="en-US" altLang="ja-J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30</a:t>
            </a:r>
            <a:r>
              <a:rPr lang="ja-JP" altLang="en-US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分は飲食しない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lang="ja-JP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GLP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-1 नामक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रागरस</a:t>
            </a:r>
            <a:r>
              <a:rPr lang="ne-NP" altLang="ja-J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को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काम ग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र्छ र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बाट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निकाल्छ। (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दिनको </a:t>
            </a:r>
            <a:r>
              <a:rPr lang="ne-np" sz="1200" dirty="0" err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सुर</a:t>
            </a:r>
            <a:r>
              <a:rPr lang="ne-NP" sz="1200" dirty="0" err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ूवातमा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केहि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नखाई खालि पेटमा 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लगभग 120ml भन्दा कम पानीसँग सेवन 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गर्नुपर्छ र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त्यसको 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30 मिनेट</a:t>
            </a:r>
            <a:r>
              <a:rPr lang="ne-NP" sz="1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सम्म केही </a:t>
            </a:r>
            <a:r>
              <a:rPr lang="ne-NP" sz="1200" dirty="0" err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खानुहुँदैन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endParaRPr lang="en-US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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 胃の気持ち悪さ、便秘、下痢、低血糖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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पेटको अवस्थामा खराबी, कब्जियत, पखाला,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(विशेष गरी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SU</a:t>
            </a:r>
            <a:r>
              <a:rPr lang="en-US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s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र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एकैसाथ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प्रयोग गरेको बेला) आदि</a:t>
            </a:r>
            <a:endParaRPr lang="ja-JP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</p:txBody>
      </p:sp>
      <p:sp>
        <p:nvSpPr>
          <p:cNvPr id="74" name="フローチャート: 処理 73"/>
          <p:cNvSpPr/>
          <p:nvPr/>
        </p:nvSpPr>
        <p:spPr>
          <a:xfrm>
            <a:off x="3933056" y="1475656"/>
            <a:ext cx="2732478" cy="2109969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スルホニル尿素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en-US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SU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</a:t>
            </a:r>
            <a:endParaRPr lang="ne-NP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algn="ctr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सल्फो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नी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लुरिया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SU</a:t>
            </a:r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</a:t>
            </a:r>
            <a:r>
              <a:rPr lang="ne-np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endParaRPr lang="en-US" altLang="ja-JP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からインスリンを出します。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बाट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निकाल्छ।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●起こりやすい副作用：低血糖、体重が増えるなど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, तौल बढ्ने आदि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3938060" y="3585353"/>
            <a:ext cx="1890000" cy="482207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  <a:p>
            <a:pPr rtl="0"/>
            <a:endParaRPr lang="en-US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276227" y="3043803"/>
            <a:ext cx="1890000" cy="439381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2708920" y="6077256"/>
            <a:ext cx="1069575" cy="6267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ja-JP" altLang="en-US" sz="1200" dirty="0"/>
              <a:t>膵臓</a:t>
            </a:r>
            <a:endParaRPr kumimoji="1" lang="ja-JP" altLang="en-US" sz="1200" dirty="0"/>
          </a:p>
          <a:p>
            <a:pPr algn="ctr" rtl="0"/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</a:t>
            </a:r>
            <a:r>
              <a:rPr lang="ne-np" sz="1200" dirty="0" err="1">
                <a:cs typeface="+mj-cs"/>
              </a:rPr>
              <a:t>प्यान्क्रियाज</a:t>
            </a:r>
            <a:r>
              <a:rPr lang="ne-NP" sz="1200" dirty="0">
                <a:cs typeface="+mj-cs"/>
              </a:rPr>
              <a:t>)</a:t>
            </a:r>
            <a:endParaRPr kumimoji="1" lang="ja-JP" altLang="en-US" sz="1200" dirty="0">
              <a:cs typeface="+mj-cs"/>
            </a:endParaRPr>
          </a:p>
        </p:txBody>
      </p:sp>
      <p:sp>
        <p:nvSpPr>
          <p:cNvPr id="79" name="左矢印 78"/>
          <p:cNvSpPr/>
          <p:nvPr/>
        </p:nvSpPr>
        <p:spPr>
          <a:xfrm rot="2949261">
            <a:off x="3518032" y="6932625"/>
            <a:ext cx="957208" cy="102034"/>
          </a:xfrm>
          <a:prstGeom prst="leftArrow">
            <a:avLst>
              <a:gd name="adj1" fmla="val 67917"/>
              <a:gd name="adj2" fmla="val 50000"/>
            </a:avLst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852936" y="8389447"/>
            <a:ext cx="3775024" cy="431025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r>
              <a:rPr lang="en-US" altLang="ja-J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説明は次ページをご覧ください</a:t>
            </a:r>
            <a:endParaRPr lang="en-US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 rtl="0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आईमेग्लामेन</a:t>
            </a:r>
            <a:r>
              <a:rPr lang="ne-n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: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यसको बारेमा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अर्को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पेज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मा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लेखिएको छ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।</a:t>
            </a:r>
            <a:endParaRPr lang="en-US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  <a:sym typeface="Wingdings 2" panose="05020102010507070707" pitchFamily="18" charset="2"/>
            </a:endParaRPr>
          </a:p>
        </p:txBody>
      </p:sp>
      <p:sp>
        <p:nvSpPr>
          <p:cNvPr id="28" name="右矢印 74">
            <a:extLst>
              <a:ext uri="{FF2B5EF4-FFF2-40B4-BE49-F238E27FC236}">
                <a16:creationId xmlns:a16="http://schemas.microsoft.com/office/drawing/2014/main" id="{99AEA544-4C13-A10F-3CA6-885497705B84}"/>
              </a:ext>
            </a:extLst>
          </p:cNvPr>
          <p:cNvSpPr/>
          <p:nvPr/>
        </p:nvSpPr>
        <p:spPr>
          <a:xfrm rot="4544206" flipV="1">
            <a:off x="1154434" y="4533367"/>
            <a:ext cx="3107583" cy="63017"/>
          </a:xfrm>
          <a:prstGeom prst="rightArrow">
            <a:avLst>
              <a:gd name="adj1" fmla="val 85634"/>
              <a:gd name="adj2" fmla="val 52634"/>
            </a:avLst>
          </a:prstGeom>
          <a:solidFill>
            <a:srgbClr val="521B93"/>
          </a:solidFill>
          <a:ln w="25400"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31" name="Footer Placeholder 13">
            <a:extLst>
              <a:ext uri="{FF2B5EF4-FFF2-40B4-BE49-F238E27FC236}">
                <a16:creationId xmlns:a16="http://schemas.microsoft.com/office/drawing/2014/main" id="{C65D847F-13D4-BDEA-0909-30FE738C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6.</a:t>
            </a:r>
            <a:r>
              <a:rPr kumimoji="1" lang="ja-JP" altLang="en-US" sz="800"/>
              <a:t>「糖尿病」の飲み薬 </a:t>
            </a:r>
            <a:r>
              <a:rPr kumimoji="1" lang="en-US" altLang="ja-JP" sz="800"/>
              <a:t>"मधुमेह"को खाने औषधी</a:t>
            </a:r>
            <a:r>
              <a:rPr kumimoji="1" lang="ja-JP" altLang="en-US" sz="800"/>
              <a:t>　</a:t>
            </a:r>
            <a:endParaRPr kumimoji="1" lang="ja-JP" altLang="en-US" sz="800" dirty="0"/>
          </a:p>
        </p:txBody>
      </p:sp>
      <p:pic>
        <p:nvPicPr>
          <p:cNvPr id="27" name="Picture 15">
            <a:extLst>
              <a:ext uri="{FF2B5EF4-FFF2-40B4-BE49-F238E27FC236}">
                <a16:creationId xmlns:a16="http://schemas.microsoft.com/office/drawing/2014/main" id="{59A6F233-750E-98ED-74F5-0E8335B86D3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2" name="テキスト ボックス 7">
            <a:extLst>
              <a:ext uri="{FF2B5EF4-FFF2-40B4-BE49-F238E27FC236}">
                <a16:creationId xmlns:a16="http://schemas.microsoft.com/office/drawing/2014/main" id="{F3685F7D-424D-3DE7-7095-54A4B389EEAD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4" name="Slide Number Placeholder 11">
            <a:extLst>
              <a:ext uri="{FF2B5EF4-FFF2-40B4-BE49-F238E27FC236}">
                <a16:creationId xmlns:a16="http://schemas.microsoft.com/office/drawing/2014/main" id="{82BFC219-9C2D-33E5-5974-FB055B09A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5734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7" y="254839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61" name="右矢印 60"/>
          <p:cNvSpPr/>
          <p:nvPr/>
        </p:nvSpPr>
        <p:spPr>
          <a:xfrm>
            <a:off x="1773329" y="4404818"/>
            <a:ext cx="1081357" cy="9861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69" name="下矢印 68"/>
          <p:cNvSpPr/>
          <p:nvPr/>
        </p:nvSpPr>
        <p:spPr>
          <a:xfrm rot="11264026">
            <a:off x="2710885" y="4787625"/>
            <a:ext cx="129940" cy="2010145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70" name="下矢印 69"/>
          <p:cNvSpPr/>
          <p:nvPr/>
        </p:nvSpPr>
        <p:spPr>
          <a:xfrm rot="13676394" flipH="1">
            <a:off x="2906487" y="6107687"/>
            <a:ext cx="138437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73" name="下矢印 72"/>
          <p:cNvSpPr/>
          <p:nvPr/>
        </p:nvSpPr>
        <p:spPr>
          <a:xfrm rot="10276405">
            <a:off x="2965593" y="5802964"/>
            <a:ext cx="169411" cy="1040760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67" name="フローチャート: 処理 66"/>
          <p:cNvSpPr/>
          <p:nvPr/>
        </p:nvSpPr>
        <p:spPr>
          <a:xfrm>
            <a:off x="105130" y="6660232"/>
            <a:ext cx="3971941" cy="172021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チアゾリジン薬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थायजो</a:t>
            </a:r>
            <a:r>
              <a:rPr lang="ne-NP" altLang="ja-J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लिन्डायन्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endParaRPr lang="ne-NP" altLang="ja-JP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rtl="0"/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脂肪組織、筋肉、肝臓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などに働きかけて、インスリンの体への効きを良くします。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बोसे तन्तु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, मांसपेशी, कलेजो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लगायतका ठाउँहरूमा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काम गर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्छ र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शरीरमा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उपयोग हुने 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इन्सुलिन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को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कार्य क्षमता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ब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ढाउँछ।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●起こりやすい副作用：むくみ、体重増加など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सुन्निने, तौल बढ्ने आदि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98840" y="8388424"/>
            <a:ext cx="1890000" cy="432048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116632" y="6156176"/>
            <a:ext cx="1890000" cy="388263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387042" flipV="1">
            <a:off x="3468738" y="4209937"/>
            <a:ext cx="2876754" cy="134162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8939907">
            <a:off x="3487090" y="4482606"/>
            <a:ext cx="1399644" cy="11592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102169" flipV="1">
            <a:off x="3303053" y="4800496"/>
            <a:ext cx="2104945" cy="11706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116632" y="251520"/>
            <a:ext cx="6729727" cy="25391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kumimoji="1"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endParaRPr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ne-np" altLang="ja-JP" sz="1400" b="1" dirty="0">
                <a:cs typeface="+mj-cs"/>
              </a:rPr>
              <a:t>②</a:t>
            </a:r>
            <a:r>
              <a:rPr lang="ne-NP" altLang="ja-JP" sz="1400" b="1" dirty="0">
                <a:cs typeface="+mj-cs"/>
              </a:rPr>
              <a:t> </a:t>
            </a:r>
            <a:r>
              <a:rPr lang="ne-np" altLang="ja-JP" sz="1400" b="1" dirty="0" err="1">
                <a:cs typeface="+mj-cs"/>
              </a:rPr>
              <a:t>इन्सुलिन</a:t>
            </a:r>
            <a:r>
              <a:rPr lang="ne-NP" altLang="ja-JP" sz="1400" b="1" dirty="0" err="1">
                <a:cs typeface="+mj-cs"/>
              </a:rPr>
              <a:t>को</a:t>
            </a:r>
            <a:r>
              <a:rPr lang="ne-NP" altLang="ja-JP" sz="1400" b="1" dirty="0">
                <a:cs typeface="+mj-cs"/>
              </a:rPr>
              <a:t> कार्य क्षमता</a:t>
            </a:r>
            <a:r>
              <a:rPr lang="ne-np" altLang="ja-JP" sz="1400" b="1" dirty="0">
                <a:cs typeface="+mj-cs"/>
              </a:rPr>
              <a:t> ब</a:t>
            </a:r>
            <a:r>
              <a:rPr lang="ne-NP" altLang="ja-JP" sz="1400" b="1" dirty="0">
                <a:cs typeface="+mj-cs"/>
              </a:rPr>
              <a:t>ढा</a:t>
            </a:r>
            <a:r>
              <a:rPr lang="ne-np" altLang="ja-JP" sz="1400" b="1" dirty="0">
                <a:cs typeface="+mj-cs"/>
              </a:rPr>
              <a:t>उने औषध</a:t>
            </a:r>
            <a:r>
              <a:rPr lang="ne-NP" altLang="ja-JP" sz="1400" b="1" dirty="0">
                <a:cs typeface="+mj-cs"/>
              </a:rPr>
              <a:t>ीहरू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</a:t>
            </a:r>
            <a:r>
              <a:rPr lang="ne-np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बिगुआनाइड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(Biguanides)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　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थायजो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लिन्डायन्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[Thiazolidinediones (</a:t>
            </a:r>
            <a:r>
              <a:rPr lang="en-US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TZDs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)]</a:t>
            </a: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</a:t>
            </a:r>
            <a:r>
              <a:rPr kumimoji="1"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　</a:t>
            </a:r>
            <a:endParaRPr kumimoji="1"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आईमे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ग्ला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मेन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(</a:t>
            </a:r>
            <a:r>
              <a:rPr lang="en-US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Imeglimin</a:t>
            </a:r>
            <a:r>
              <a:rPr lang="en-US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</a:p>
          <a:p>
            <a:pPr lvl="1" rtl="0"/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（インスリンを分泌する作用、効きやすくする作用、両方があります。）</a:t>
            </a:r>
            <a:endParaRPr kumimoji="1"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　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 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ne-np" altLang="ja-JP" sz="1400" dirty="0" err="1">
                <a:cs typeface="+mj-cs"/>
              </a:rPr>
              <a:t>इन्सुलिन</a:t>
            </a:r>
            <a:r>
              <a:rPr lang="ne-np" altLang="ja-JP" sz="1400" dirty="0">
                <a:cs typeface="+mj-cs"/>
              </a:rPr>
              <a:t> </a:t>
            </a:r>
            <a:r>
              <a:rPr lang="ne-NP" altLang="ja-JP" sz="1400" dirty="0">
                <a:cs typeface="+mj-cs"/>
              </a:rPr>
              <a:t>निस्कन </a:t>
            </a:r>
            <a:r>
              <a:rPr lang="ne-NP" altLang="ja-JP" sz="1400" dirty="0" err="1">
                <a:cs typeface="+mj-cs"/>
              </a:rPr>
              <a:t>उत्प्रेरित</a:t>
            </a:r>
            <a:r>
              <a:rPr lang="ne-NP" altLang="ja-JP" sz="1400" dirty="0">
                <a:cs typeface="+mj-cs"/>
              </a:rPr>
              <a:t> गराउने र </a:t>
            </a:r>
            <a:r>
              <a:rPr lang="ne-np" altLang="ja-JP" sz="1400" dirty="0" err="1">
                <a:cs typeface="+mj-cs"/>
              </a:rPr>
              <a:t>इन्सुलिन</a:t>
            </a:r>
            <a:r>
              <a:rPr lang="ne-NP" altLang="ja-JP" sz="1400" dirty="0" err="1">
                <a:cs typeface="+mj-cs"/>
              </a:rPr>
              <a:t>को</a:t>
            </a:r>
            <a:r>
              <a:rPr lang="ne-NP" altLang="ja-JP" sz="1400" dirty="0">
                <a:cs typeface="+mj-cs"/>
              </a:rPr>
              <a:t> कार्य क्षमता</a:t>
            </a:r>
            <a:r>
              <a:rPr lang="ne-np" altLang="ja-JP" sz="1400" dirty="0">
                <a:cs typeface="+mj-cs"/>
              </a:rPr>
              <a:t> ब</a:t>
            </a:r>
            <a:r>
              <a:rPr lang="ne-NP" altLang="ja-JP" sz="1400" dirty="0">
                <a:cs typeface="+mj-cs"/>
              </a:rPr>
              <a:t>ढा</a:t>
            </a:r>
            <a:r>
              <a:rPr lang="ne-np" altLang="ja-JP" sz="1400" dirty="0">
                <a:cs typeface="+mj-cs"/>
              </a:rPr>
              <a:t>उने 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दुबै 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वर्गमा </a:t>
            </a:r>
          </a:p>
          <a:p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      पर्ने </a:t>
            </a:r>
            <a:r>
              <a:rPr lang="ne-np" altLang="ja-JP" sz="1400" dirty="0">
                <a:cs typeface="+mj-cs"/>
              </a:rPr>
              <a:t>औषध</a:t>
            </a:r>
            <a:r>
              <a:rPr lang="ne-NP" altLang="ja-JP" sz="1400" dirty="0">
                <a:cs typeface="+mj-cs"/>
              </a:rPr>
              <a:t>ीहरू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पाइन्छ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।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endParaRPr kumimoji="1"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310268" y="8244408"/>
            <a:ext cx="1673976" cy="36004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नाम: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310636" y="2589357"/>
            <a:ext cx="2419137" cy="565505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 rtl="0"/>
            <a:r>
              <a:rPr lang="ne-N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  <a:sym typeface="Wingdings 2" panose="05020102010507070707" pitchFamily="18" charset="2"/>
              </a:rPr>
              <a:t>आईमेग्लामेन</a:t>
            </a:r>
            <a:endParaRPr lang="en-US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  <a:sym typeface="Wingdings 2" panose="05020102010507070707" pitchFamily="18" charset="2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○血糖値が高い時に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からインスリンを出し、血糖値を下げます（膵臓の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β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細胞を守る作用もあります）。また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で糖が作られるのを抑えたり、</a:t>
            </a:r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での糖の取り込みを増やすなどで、インスリンの効き目をよくします。</a:t>
            </a:r>
            <a:endParaRPr lang="en-US" altLang="ja-JP" sz="12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  <a:sym typeface="Wingdings 2" panose="05020102010507070707" pitchFamily="18" charset="2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रगतमा</a:t>
            </a:r>
            <a:r>
              <a:rPr 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ग्लूकोज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को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मात्रा (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सुगर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लेबल)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बढी भएको बेला </a:t>
            </a:r>
            <a:r>
              <a:rPr lang="ne-NP" sz="1200" b="1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आग्न्याशय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बाट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निकाली, </a:t>
            </a:r>
            <a:r>
              <a:rPr lang="ne-NP" altLang="ja-J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सुगर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लेबल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घटाउँछ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। 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ne-NP" altLang="ja-J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आग्न्याशय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को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β कोषको रक्षा गर्ने काम पनि गर्छ)। साथै </a:t>
            </a:r>
            <a:r>
              <a:rPr lang="ne-n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कलेजोको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उत्पादन घटाउने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, </a:t>
            </a:r>
            <a:r>
              <a:rPr lang="ne-n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मांसपेशी</a:t>
            </a:r>
            <a:r>
              <a:rPr lang="ne-NP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हरू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मा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उपयोग बढाउने जस्ता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इन्सुलिन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को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कार्य क्षमता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ब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ढा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उने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गर्छ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।</a:t>
            </a:r>
            <a:endParaRPr lang="en-US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●起こりやすい副作用：気持ち悪さ、下痢、便秘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बान्ता होला जस्तो हुने (वाकवाकी)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, पखाला, कब्जियत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,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(विशेष गरी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र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इन्सुलिन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sz="1200" dirty="0" err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एकैसाथ</a:t>
            </a:r>
            <a:r>
              <a:rPr lang="ne-n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प्रयोग गरेको बेला) आदि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764295" y="4990589"/>
            <a:ext cx="2124081" cy="12685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cs typeface="+mj-cs"/>
            </a:endParaRPr>
          </a:p>
        </p:txBody>
      </p:sp>
      <p:sp>
        <p:nvSpPr>
          <p:cNvPr id="60" name="フローチャート: 処理 59"/>
          <p:cNvSpPr/>
          <p:nvPr/>
        </p:nvSpPr>
        <p:spPr>
          <a:xfrm>
            <a:off x="116632" y="2771800"/>
            <a:ext cx="2479951" cy="3384140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ビグアナイド薬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बिगुआनाइड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endParaRPr lang="en-US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肝臓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が糖を作るのを抑えます。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また、糖の吸収を抑制したり、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筋肉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などでのインスリンの効きを良くする作用などがあります。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कलेजो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को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उत्पादन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घटाउछ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।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साथै 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शरीरको 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ग्रहण गर्ने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कार्य घटाउने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 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मांसपेशी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हरू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मा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उपयोग हुने 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इन्सुलिन</a:t>
            </a:r>
            <a:r>
              <a:rPr lang="ne-NP" altLang="ja-JP" sz="1200" dirty="0" err="1">
                <a:solidFill>
                  <a:schemeClr val="tx1"/>
                </a:solidFill>
                <a:cs typeface="+mj-cs"/>
              </a:rPr>
              <a:t>को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कार्य क्षमता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 ब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ढा</a:t>
            </a:r>
            <a:r>
              <a:rPr lang="ne-np" altLang="ja-JP" sz="1200" dirty="0">
                <a:solidFill>
                  <a:schemeClr val="tx1"/>
                </a:solidFill>
                <a:cs typeface="+mj-cs"/>
              </a:rPr>
              <a:t>उने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आदि गर्छ।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●起こりやすい副作用：下痢、気持ち悪さなど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पखाला,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बान्ता होला जस्तो हुने (वाकवाकी)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आदि</a:t>
            </a:r>
            <a:endParaRPr lang="ja-JP" altLang="ja-JP" sz="1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501008" y="5930165"/>
            <a:ext cx="683336" cy="4420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1200" dirty="0"/>
              <a:t>筋肉</a:t>
            </a:r>
          </a:p>
          <a:p>
            <a:pPr algn="ctr" rtl="0"/>
            <a:r>
              <a:rPr lang="ne-np" sz="1200" dirty="0">
                <a:cs typeface="+mj-cs"/>
              </a:rPr>
              <a:t>मांसपेशी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667379" y="5292080"/>
            <a:ext cx="1121661" cy="6267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1200" dirty="0"/>
              <a:t>脂肪細胞</a:t>
            </a:r>
          </a:p>
          <a:p>
            <a:pPr algn="ctr" rtl="0"/>
            <a:r>
              <a:rPr lang="ne-NP" sz="1200" dirty="0">
                <a:cs typeface="+mj-cs"/>
              </a:rPr>
              <a:t>बोसे तन्तु (</a:t>
            </a:r>
            <a:r>
              <a:rPr lang="ne-NP" sz="1200" dirty="0" err="1">
                <a:cs typeface="+mj-cs"/>
              </a:rPr>
              <a:t>एडिपोस</a:t>
            </a:r>
            <a:r>
              <a:rPr lang="ne-NP" sz="1200" dirty="0">
                <a:cs typeface="+mj-cs"/>
              </a:rPr>
              <a:t> </a:t>
            </a:r>
            <a:r>
              <a:rPr lang="ne-NP" sz="1200" dirty="0" err="1">
                <a:cs typeface="+mj-cs"/>
              </a:rPr>
              <a:t>टिष्यू</a:t>
            </a:r>
            <a:r>
              <a:rPr lang="ne-NP" sz="1200" dirty="0">
                <a:cs typeface="+mj-cs"/>
              </a:rPr>
              <a:t>)</a:t>
            </a:r>
            <a:endParaRPr lang="ne-np" sz="1200" dirty="0">
              <a:cs typeface="+mj-cs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78914" y="4283968"/>
            <a:ext cx="687392" cy="4420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1200" dirty="0"/>
              <a:t>肝臓</a:t>
            </a:r>
          </a:p>
          <a:p>
            <a:pPr algn="ctr" rtl="0"/>
            <a:r>
              <a:rPr lang="ne-np" sz="1200" dirty="0">
                <a:cs typeface="+mj-cs"/>
              </a:rPr>
              <a:t>कलेजो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2878914" y="4716016"/>
            <a:ext cx="1242482" cy="6267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ja-JP" altLang="en-US" sz="1200" dirty="0"/>
              <a:t>膵臓</a:t>
            </a:r>
            <a:endParaRPr kumimoji="1" lang="ja-JP" altLang="en-US" sz="1200" dirty="0"/>
          </a:p>
          <a:p>
            <a:pPr algn="ctr" rtl="0"/>
            <a:r>
              <a:rPr lang="ne-NP" altLang="ja-J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अग्न्याशय</a:t>
            </a:r>
            <a:r>
              <a:rPr lang="ne-NP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</a:t>
            </a:r>
            <a:r>
              <a:rPr lang="ne-np" altLang="ja-JP" sz="1200" dirty="0" err="1">
                <a:cs typeface="+mj-cs"/>
              </a:rPr>
              <a:t>प्यान्क्रियाज</a:t>
            </a:r>
            <a:r>
              <a:rPr lang="ne-NP" altLang="ja-JP" sz="1200" dirty="0">
                <a:cs typeface="+mj-cs"/>
              </a:rPr>
              <a:t>)</a:t>
            </a:r>
            <a:endParaRPr kumimoji="1" lang="ja-JP" altLang="en-US" sz="1200" dirty="0">
              <a:cs typeface="+mj-cs"/>
            </a:endParaRPr>
          </a:p>
        </p:txBody>
      </p:sp>
      <p:sp>
        <p:nvSpPr>
          <p:cNvPr id="53" name="Footer Placeholder 13">
            <a:extLst>
              <a:ext uri="{FF2B5EF4-FFF2-40B4-BE49-F238E27FC236}">
                <a16:creationId xmlns:a16="http://schemas.microsoft.com/office/drawing/2014/main" id="{2BB4FAEF-3F60-9866-DEBD-731F2630C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6.</a:t>
            </a:r>
            <a:r>
              <a:rPr kumimoji="1" lang="ja-JP" altLang="en-US" sz="800"/>
              <a:t>「糖尿病」の飲み薬 </a:t>
            </a:r>
            <a:r>
              <a:rPr kumimoji="1" lang="en-US" altLang="ja-JP" sz="800"/>
              <a:t>"मधुमेह"को खाने औषधी</a:t>
            </a:r>
            <a:r>
              <a:rPr kumimoji="1" lang="ja-JP" altLang="en-US" sz="800"/>
              <a:t>　</a:t>
            </a:r>
            <a:endParaRPr kumimoji="1" lang="ja-JP" altLang="en-US" sz="800" dirty="0"/>
          </a:p>
        </p:txBody>
      </p:sp>
      <p:sp>
        <p:nvSpPr>
          <p:cNvPr id="34" name="テキスト ボックス 1">
            <a:extLst>
              <a:ext uri="{FF2B5EF4-FFF2-40B4-BE49-F238E27FC236}">
                <a16:creationId xmlns:a16="http://schemas.microsoft.com/office/drawing/2014/main" id="{6220F984-C0D4-5ECF-63E1-30E6CFFFBAF8}"/>
              </a:ext>
            </a:extLst>
          </p:cNvPr>
          <p:cNvSpPr txBox="1"/>
          <p:nvPr/>
        </p:nvSpPr>
        <p:spPr>
          <a:xfrm>
            <a:off x="3901904" y="395536"/>
            <a:ext cx="2911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*</a:t>
            </a:r>
            <a:r>
              <a:rPr lang="ja-JP" altLang="en-U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  <a:p>
            <a:pPr rtl="0"/>
            <a:r>
              <a:rPr lang="ne-n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*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मधुमेहको औषधीहरूको प्रायजसो देखिन</a:t>
            </a:r>
            <a:r>
              <a:rPr lang="en-US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सक्ने अनिच्छित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असरहरू (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साइड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इफेक्टहरू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)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उल्लेख </a:t>
            </a:r>
            <a:endParaRPr lang="en-US" sz="1200" dirty="0">
              <a:solidFill>
                <a:srgbClr val="0070C0"/>
              </a:solidFill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गरिएका छौं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</a:p>
        </p:txBody>
      </p:sp>
      <p:pic>
        <p:nvPicPr>
          <p:cNvPr id="37" name="Picture 15">
            <a:extLst>
              <a:ext uri="{FF2B5EF4-FFF2-40B4-BE49-F238E27FC236}">
                <a16:creationId xmlns:a16="http://schemas.microsoft.com/office/drawing/2014/main" id="{1AF0EE88-EEC8-FCBC-895F-2DDE56F304A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8" name="テキスト ボックス 7">
            <a:extLst>
              <a:ext uri="{FF2B5EF4-FFF2-40B4-BE49-F238E27FC236}">
                <a16:creationId xmlns:a16="http://schemas.microsoft.com/office/drawing/2014/main" id="{2A46779A-133D-7ABB-0489-AF778A57CF5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54" name="Slide Number Placeholder 11">
            <a:extLst>
              <a:ext uri="{FF2B5EF4-FFF2-40B4-BE49-F238E27FC236}">
                <a16:creationId xmlns:a16="http://schemas.microsoft.com/office/drawing/2014/main" id="{D475B498-7288-5C7D-288B-589615EA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3</a:t>
            </a:fld>
            <a:r>
              <a:rPr kumimoji="1" lang="en-US" altLang="ja-JP" dirty="0"/>
              <a:t>/4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2550374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116632" y="685438"/>
            <a:ext cx="6747360" cy="1677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</a:t>
            </a:r>
            <a:endParaRPr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ne-n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ne-NP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altLang="ja-JP" sz="1400" b="1" dirty="0">
                <a:cs typeface="+mj-cs"/>
              </a:rPr>
              <a:t>शरीरको </a:t>
            </a:r>
            <a:r>
              <a:rPr lang="ne-NP" altLang="ja-JP" sz="1400" b="1" dirty="0" err="1">
                <a:cs typeface="+mj-cs"/>
              </a:rPr>
              <a:t>ग्लूकोज</a:t>
            </a:r>
            <a:r>
              <a:rPr lang="ne-np" altLang="ja-JP" sz="1400" b="1" dirty="0">
                <a:cs typeface="+mj-cs"/>
              </a:rPr>
              <a:t> </a:t>
            </a:r>
            <a:r>
              <a:rPr lang="ne-NP" altLang="ja-JP" sz="1400" b="1" dirty="0">
                <a:cs typeface="+mj-cs"/>
              </a:rPr>
              <a:t>ग्रहण गर्ने</a:t>
            </a:r>
            <a:r>
              <a:rPr lang="ne-np" altLang="ja-JP" sz="1400" b="1" dirty="0">
                <a:cs typeface="+mj-cs"/>
              </a:rPr>
              <a:t> </a:t>
            </a:r>
            <a:r>
              <a:rPr lang="ne-NP" altLang="ja-JP" sz="1400" b="1" dirty="0">
                <a:cs typeface="+mj-cs"/>
              </a:rPr>
              <a:t>कार्य घटाउने,</a:t>
            </a:r>
            <a:r>
              <a:rPr lang="ne-np" altLang="ja-JP" sz="1400" b="1" dirty="0">
                <a:cs typeface="+mj-cs"/>
              </a:rPr>
              <a:t> शरीर</a:t>
            </a:r>
            <a:r>
              <a:rPr lang="ne-NP" altLang="ja-JP" sz="1400" b="1" dirty="0">
                <a:cs typeface="+mj-cs"/>
              </a:rPr>
              <a:t>बाट </a:t>
            </a:r>
            <a:r>
              <a:rPr lang="ne-NP" altLang="ja-JP" sz="1400" b="1" dirty="0" err="1">
                <a:cs typeface="+mj-cs"/>
              </a:rPr>
              <a:t>ग्लूकोज</a:t>
            </a:r>
            <a:r>
              <a:rPr lang="ja-JP" altLang="en-US" sz="1400" b="1" dirty="0">
                <a:cs typeface="+mj-cs"/>
              </a:rPr>
              <a:t>　</a:t>
            </a:r>
            <a:r>
              <a:rPr lang="ne-np" altLang="ja-JP" sz="1400" b="1" dirty="0">
                <a:cs typeface="+mj-cs"/>
              </a:rPr>
              <a:t>बाहिर</a:t>
            </a:r>
            <a:r>
              <a:rPr lang="ne-NP" altLang="ja-JP" sz="1400" b="1" dirty="0">
                <a:cs typeface="+mj-cs"/>
              </a:rPr>
              <a:t> </a:t>
            </a:r>
            <a:r>
              <a:rPr lang="ne-np" altLang="ja-JP" sz="1400" b="1" dirty="0">
                <a:cs typeface="+mj-cs"/>
              </a:rPr>
              <a:t>निकाल्ने औषध</a:t>
            </a:r>
            <a:r>
              <a:rPr lang="ne-NP" altLang="ja-JP" sz="1400" b="1" dirty="0">
                <a:cs typeface="+mj-cs"/>
              </a:rPr>
              <a:t>ीहरू</a:t>
            </a:r>
            <a:endParaRPr lang="en-US" altLang="ja-JP" sz="14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　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इन्हिविटर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[</a:t>
            </a:r>
            <a:r>
              <a:rPr lang="en-US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SGLT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-2 inhibitors 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(S</a:t>
            </a:r>
            <a:r>
              <a:rPr lang="en-US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GLT2i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]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　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ग्लुकोसिडेज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इन्हिविटर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[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-glucosidase inhibitors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(</a:t>
            </a:r>
            <a:r>
              <a:rPr lang="en-US" altLang="ja-JP" sz="1400" dirty="0" err="1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aGI</a:t>
            </a:r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)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]</a:t>
            </a:r>
          </a:p>
          <a:p>
            <a:pPr lvl="1"/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527790" y="5234194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100968" y="4139952"/>
            <a:ext cx="2606549" cy="3699124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α-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グルコシダーゼ阻害薬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(α-GI)</a:t>
            </a:r>
          </a:p>
          <a:p>
            <a:pPr algn="ctr"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α-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ग्लुकोसिडेज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इन्हिविटर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(α-GI)</a:t>
            </a: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小腸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での糖の消化・吸収を遅らせます。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 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सानो 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आन्द्रा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को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पाचन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प्रक्रिया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र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शोषण प्रक्रियालाई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सुस्त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गराउँछ।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त्यसैले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औषधी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खा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ने बित्तिकै खाना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खाएमा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त्यसपछि रगतमा बढ्ने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ग्लूकोजको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मात्रालाई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बढ्न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दिदैन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।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○低血糖時はブドウ糖を摂取する。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अल्प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रक्तता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(रगतमा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सुगरको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कमी) भएमा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ग्लुकोज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चक्की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खानुपर्छ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●起こりやすい副作用：腹部膨満感、下痢、おならの増加など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असरहरू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 </a:t>
            </a:r>
            <a:endParaRPr lang="ne-NP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पेट फुलेको महसुस हुने, पखाला,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बढी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पाद आउने आदि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4107839" y="4502900"/>
            <a:ext cx="898358" cy="11325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/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412228" y="3635896"/>
            <a:ext cx="2324968" cy="3455048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SGLT2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SGLT2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sz="1200" b="1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इन्हिविटर</a:t>
            </a:r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○血糖値が高い時に、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腎臓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から糖を尿中に出し、血糖値を下げます。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यो औषधीले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रगतमा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ग्लूकोजको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मात्रा (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सुगर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लेबल) बढी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भएको बेला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मृगौला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हुँदै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पिसाब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मार्फत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ग्लूकोज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शरीर बाहिर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निका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ल्छ र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सुगर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लेबल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घटाउँछ।</a:t>
            </a:r>
            <a:endParaRPr 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●起こりやすい副作用：脱水、尿路･性器感染など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प्राय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देखिने </a:t>
            </a:r>
            <a:r>
              <a:rPr lang="ne-NP" altLang="ja-JP" sz="12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अनिच्छित असरहरू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rPr>
              <a:t>:</a:t>
            </a:r>
            <a:endParaRPr lang="ne-NP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  <a:p>
            <a:pPr rtl="0"/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शरीरमा पानीको क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मी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,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मूत्रमार्ग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मा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संक्रमण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(पिसाब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इन्फेक्सन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 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र यौन अङ्ग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मा </a:t>
            </a:r>
            <a:r>
              <a:rPr lang="ne-n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संक्रमण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(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यौन अङ्ग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मा </a:t>
            </a:r>
            <a:r>
              <a:rPr lang="ne-NP" altLang="ja-JP" sz="1200" dirty="0" err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इन्फेक्सन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  <a:r>
              <a:rPr lang="ne-np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आदि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847195" y="7090944"/>
            <a:ext cx="1890000" cy="433384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औषध</a:t>
            </a:r>
            <a:r>
              <a:rPr lang="ne-NP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ी</a:t>
            </a:r>
            <a:r>
              <a:rPr lang="ne-np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को 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नाम: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102045" y="7839076"/>
            <a:ext cx="1788127" cy="40533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ja-JP" altLang="ja-JP" sz="1200" dirty="0">
              <a:solidFill>
                <a:schemeClr val="tx1"/>
              </a:solidFill>
            </a:endParaRPr>
          </a:p>
          <a:p>
            <a:pPr rtl="0"/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औषध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ी</a:t>
            </a:r>
            <a:r>
              <a:rPr lang="ne-np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को नाम: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573016" y="4716016"/>
            <a:ext cx="626300" cy="4420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1200" dirty="0"/>
              <a:t>腎臓</a:t>
            </a:r>
          </a:p>
          <a:p>
            <a:pPr algn="ctr" rtl="0"/>
            <a:r>
              <a:rPr lang="ne-np" sz="1200" dirty="0" err="1"/>
              <a:t>मृगौला</a:t>
            </a:r>
            <a:endParaRPr lang="ne-np" sz="12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2780928" y="5038175"/>
            <a:ext cx="872883" cy="4420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ja-JP" altLang="en-US" sz="1200" dirty="0"/>
              <a:t>小腸</a:t>
            </a:r>
            <a:endParaRPr kumimoji="1" lang="ja-JP" altLang="en-US" sz="1200" dirty="0"/>
          </a:p>
          <a:p>
            <a:pPr algn="ctr" rtl="0"/>
            <a:r>
              <a:rPr lang="ne-np" sz="1200" dirty="0"/>
              <a:t>सानो </a:t>
            </a:r>
            <a:r>
              <a:rPr lang="ne-np" sz="1200" dirty="0" err="1"/>
              <a:t>आन्द्रा</a:t>
            </a:r>
            <a:endParaRPr kumimoji="1" lang="ja-JP" altLang="en-US" sz="1200" dirty="0"/>
          </a:p>
        </p:txBody>
      </p:sp>
      <p:sp>
        <p:nvSpPr>
          <p:cNvPr id="27" name="Footer Placeholder 13">
            <a:extLst>
              <a:ext uri="{FF2B5EF4-FFF2-40B4-BE49-F238E27FC236}">
                <a16:creationId xmlns:a16="http://schemas.microsoft.com/office/drawing/2014/main" id="{BE68D89A-7C0C-5CD6-E045-58B84A0CF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6.</a:t>
            </a:r>
            <a:r>
              <a:rPr kumimoji="1" lang="ja-JP" altLang="en-US" sz="800"/>
              <a:t>「糖尿病」の飲み薬 </a:t>
            </a:r>
            <a:r>
              <a:rPr kumimoji="1" lang="en-US" altLang="ja-JP" sz="800"/>
              <a:t>"मधुमेह"को खाने औषधी</a:t>
            </a:r>
            <a:r>
              <a:rPr kumimoji="1" lang="ja-JP" altLang="en-US" sz="800"/>
              <a:t>　</a:t>
            </a:r>
            <a:endParaRPr kumimoji="1" lang="ja-JP" altLang="en-US" sz="800" dirty="0"/>
          </a:p>
        </p:txBody>
      </p:sp>
      <p:sp>
        <p:nvSpPr>
          <p:cNvPr id="22" name="テキスト ボックス 1">
            <a:extLst>
              <a:ext uri="{FF2B5EF4-FFF2-40B4-BE49-F238E27FC236}">
                <a16:creationId xmlns:a16="http://schemas.microsoft.com/office/drawing/2014/main" id="{DA9C52D4-99F6-7FE3-D692-22094F0BA8D0}"/>
              </a:ext>
            </a:extLst>
          </p:cNvPr>
          <p:cNvSpPr txBox="1"/>
          <p:nvPr/>
        </p:nvSpPr>
        <p:spPr>
          <a:xfrm>
            <a:off x="4045920" y="2588875"/>
            <a:ext cx="2911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*</a:t>
            </a:r>
            <a:r>
              <a:rPr lang="ja-JP" altLang="en-U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副作用については主なものを載せています</a:t>
            </a:r>
          </a:p>
          <a:p>
            <a:pPr rtl="0"/>
            <a:r>
              <a:rPr lang="ne-np" sz="12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+mj-cs"/>
              </a:rPr>
              <a:t>*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मधुमेहको औषधीहरूको प्रायजसो देखिन</a:t>
            </a:r>
            <a:r>
              <a:rPr lang="en-US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सक्ने अनिच्छित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असरहरू (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साइड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 err="1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इफेक्टहरू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)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उल्लेख </a:t>
            </a:r>
            <a:endParaRPr lang="en-US" sz="1200" dirty="0">
              <a:solidFill>
                <a:srgbClr val="0070C0"/>
              </a:solidFill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गरिएका छौं</a:t>
            </a:r>
            <a:r>
              <a:rPr lang="ne-np" sz="1200" dirty="0">
                <a:solidFill>
                  <a:srgbClr val="0070C0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</a:p>
        </p:txBody>
      </p:sp>
      <p:pic>
        <p:nvPicPr>
          <p:cNvPr id="23" name="Picture 15">
            <a:extLst>
              <a:ext uri="{FF2B5EF4-FFF2-40B4-BE49-F238E27FC236}">
                <a16:creationId xmlns:a16="http://schemas.microsoft.com/office/drawing/2014/main" id="{B4C4324D-D6EA-0D6B-6526-E94CCF4B544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28" name="テキスト ボックス 7">
            <a:extLst>
              <a:ext uri="{FF2B5EF4-FFF2-40B4-BE49-F238E27FC236}">
                <a16:creationId xmlns:a16="http://schemas.microsoft.com/office/drawing/2014/main" id="{D028B2BF-B48F-0116-F27D-2F0F1D5BBD3A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9" name="Slide Number Placeholder 11">
            <a:extLst>
              <a:ext uri="{FF2B5EF4-FFF2-40B4-BE49-F238E27FC236}">
                <a16:creationId xmlns:a16="http://schemas.microsoft.com/office/drawing/2014/main" id="{16D92CE2-B6C4-D0B9-2691-16FBD4152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4</a:t>
            </a:fld>
            <a:r>
              <a:rPr kumimoji="1" lang="en-US" altLang="ja-JP" dirty="0"/>
              <a:t>/4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7C3162-6D07-4E51-9DE5-773C0590B3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F47C4D-D5C9-4041-B96D-49F5960450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1533</Words>
  <Application>Microsoft Macintosh PowerPoint</Application>
  <PresentationFormat>画面に合わせる (4:3)</PresentationFormat>
  <Paragraphs>163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HG丸ｺﾞｼｯｸM-PRO</vt:lpstr>
      <vt:lpstr>HG丸ｺﾞｼｯｸM-PRO</vt:lpstr>
      <vt:lpstr>Arial</vt:lpstr>
      <vt:lpstr>Calibri</vt:lpstr>
      <vt:lpstr>Noto Sans Devanagari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金澤</dc:creator>
  <cp:lastModifiedBy>稲垣 典子</cp:lastModifiedBy>
  <cp:revision>203</cp:revision>
  <cp:lastPrinted>2022-11-30T05:43:10Z</cp:lastPrinted>
  <dcterms:created xsi:type="dcterms:W3CDTF">2014-02-16T08:20:30Z</dcterms:created>
  <dcterms:modified xsi:type="dcterms:W3CDTF">2022-11-30T05:43:30Z</dcterms:modified>
</cp:coreProperties>
</file>