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5"/>
  </p:notesMasterIdLst>
  <p:sldIdLst>
    <p:sldId id="257" r:id="rId4"/>
  </p:sldIdLst>
  <p:sldSz cx="6858000" cy="9144000" type="screen4x3"/>
  <p:notesSz cx="6805613" cy="9939338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" initials="A" lastIdx="1" clrIdx="0">
    <p:extLst>
      <p:ext uri="{19B8F6BF-5375-455C-9EA6-DF929625EA0E}">
        <p15:presenceInfo xmlns:p15="http://schemas.microsoft.com/office/powerpoint/2012/main" userId="A" providerId="None"/>
      </p:ext>
    </p:extLst>
  </p:cmAuthor>
  <p:cmAuthor id="2" name="Thapa Sulav" initials="TS" lastIdx="2" clrIdx="1">
    <p:extLst>
      <p:ext uri="{19B8F6BF-5375-455C-9EA6-DF929625EA0E}">
        <p15:presenceInfo xmlns:p15="http://schemas.microsoft.com/office/powerpoint/2012/main" userId="d320d674e5e368f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40FF"/>
    <a:srgbClr val="5081BE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07"/>
    <p:restoredTop sz="94656"/>
  </p:normalViewPr>
  <p:slideViewPr>
    <p:cSldViewPr>
      <p:cViewPr varScale="1">
        <p:scale>
          <a:sx n="80" d="100"/>
          <a:sy n="80" d="100"/>
        </p:scale>
        <p:origin x="2776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61BEF4FD-EBE5-9F4E-99AA-96D25C245A23}"/>
    <pc:docChg chg="modSld">
      <pc:chgData name="稲垣 典子" userId="75e47cb5-aee2-4599-8dc9-4d0088e0ed8e" providerId="ADAL" clId="{61BEF4FD-EBE5-9F4E-99AA-96D25C245A23}" dt="2022-10-06T07:12:09.084" v="1" actId="20577"/>
      <pc:docMkLst>
        <pc:docMk/>
      </pc:docMkLst>
      <pc:sldChg chg="modSp mod">
        <pc:chgData name="稲垣 典子" userId="75e47cb5-aee2-4599-8dc9-4d0088e0ed8e" providerId="ADAL" clId="{61BEF4FD-EBE5-9F4E-99AA-96D25C245A23}" dt="2022-10-06T07:12:09.084" v="1" actId="20577"/>
        <pc:sldMkLst>
          <pc:docMk/>
          <pc:sldMk cId="0" sldId="257"/>
        </pc:sldMkLst>
        <pc:spChg chg="mod">
          <ac:chgData name="稲垣 典子" userId="75e47cb5-aee2-4599-8dc9-4d0088e0ed8e" providerId="ADAL" clId="{61BEF4FD-EBE5-9F4E-99AA-96D25C245A23}" dt="2022-10-06T07:12:09.084" v="1" actId="20577"/>
          <ac:spMkLst>
            <pc:docMk/>
            <pc:sldMk cId="0" sldId="257"/>
            <ac:spMk id="7" creationId="{533C2D30-56E7-43A9-A1CB-0DA6405DF70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r">
              <a:defRPr sz="1300"/>
            </a:lvl1pPr>
          </a:lstStyle>
          <a:p>
            <a:pPr rtl="0"/>
            <a:fld id="{9F22AB55-1D57-4683-B808-7C49F7A844F8}" type="datetimeFigureOut">
              <a:rPr kumimoji="1" lang="ja-JP" altLang="en-US" smtClean="0"/>
              <a:pPr rtl="0"/>
              <a:t>2022/10/6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2" tIns="47836" rIns="95672" bIns="47836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72" tIns="47836" rIns="95672" bIns="47836" rtlCol="0">
            <a:normAutofit/>
          </a:bodyPr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r">
              <a:defRPr sz="1300"/>
            </a:lvl1pPr>
          </a:lstStyle>
          <a:p>
            <a:pPr rtl="0"/>
            <a:fld id="{2C558E48-183A-4E03-AEBD-08640BE75D2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C558E48-183A-4E03-AEBD-08640BE75D2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 rtlCol="0"/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altLang="ja-JP"/>
              <a:t>8. </a:t>
            </a:r>
            <a:r>
              <a:rPr lang="ja-JP" altLang="en-US"/>
              <a:t>注射の薬（インスリン・ＧＬＰ－１）の保管 </a:t>
            </a:r>
            <a:r>
              <a:rPr lang="en-US" altLang="ja-JP"/>
              <a:t>इन्जेक्सनको औषधि (इन्सुलिन, GLP</a:t>
            </a:r>
            <a:r>
              <a:rPr lang="ja-JP" altLang="en-US"/>
              <a:t>－</a:t>
            </a:r>
            <a:r>
              <a:rPr lang="en-US" altLang="ja-JP"/>
              <a:t>1) को भण्डारण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24644" y="1775770"/>
            <a:ext cx="6408712" cy="25237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1400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使</a:t>
            </a:r>
            <a:r>
              <a:rPr lang="ja-JP" altLang="en-US" sz="1400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っている注射</a:t>
            </a:r>
          </a:p>
          <a:p>
            <a:pPr rtl="0"/>
            <a:r>
              <a:rPr lang="ne-np" sz="1400" b="1" dirty="0">
                <a:solidFill>
                  <a:srgbClr val="5081BE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प्रयोग गरिरहेको इन्जेक्सन</a:t>
            </a:r>
            <a:endParaRPr lang="en-US" sz="1400" b="1" dirty="0">
              <a:solidFill>
                <a:srgbClr val="5081BE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14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室温（</a:t>
            </a:r>
            <a:r>
              <a:rPr lang="ja-JP" altLang="en-US" sz="14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部屋の温度</a:t>
            </a:r>
            <a:r>
              <a:rPr kumimoji="1" lang="ja-JP" altLang="en-US" sz="14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）</a:t>
            </a:r>
            <a:r>
              <a:rPr kumimoji="1" lang="ja-JP" altLang="en-US" sz="1400" dirty="0">
                <a:latin typeface="HG丸ｺﾞｼｯｸM-PRO"/>
                <a:ea typeface="HG丸ｺﾞｼｯｸM-PRO"/>
              </a:rPr>
              <a:t>で保管し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ます。摂氏1～30℃、華氏33.8～86℉）</a:t>
            </a:r>
            <a:endParaRPr lang="ne-np" sz="1400" b="1" dirty="0">
              <a:solidFill>
                <a:srgbClr val="5081BE"/>
              </a:solidFill>
              <a:latin typeface="HG丸ｺﾞｼｯｸM-PRO"/>
              <a:ea typeface="HG丸ｺﾞｼｯｸM-PRO"/>
              <a:cs typeface="+mj-cs"/>
            </a:endParaRPr>
          </a:p>
          <a:p>
            <a:pPr rtl="0"/>
            <a:r>
              <a:rPr lang="en-US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  </a:t>
            </a:r>
            <a:r>
              <a:rPr lang="ne-np" sz="1400" b="1" dirty="0" err="1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रुम</a:t>
            </a:r>
            <a:r>
              <a:rPr lang="ne-n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b="1" dirty="0" err="1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टेम्परेचर</a:t>
            </a:r>
            <a:r>
              <a:rPr lang="ne-n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(कोठाको तापमान) मा भण्डारण गर्नुहोस्।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HG丸ｺﾞｼｯｸM-PRO"/>
                <a:ea typeface="HG丸ｺﾞｼｯｸM-PRO"/>
                <a:cs typeface="+mj-cs"/>
              </a:rPr>
              <a:t>1～30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डिग्री सेल्सियस वा </a:t>
            </a:r>
            <a:endParaRPr lang="en-US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  </a:t>
            </a:r>
            <a:r>
              <a:rPr lang="ne-np" sz="1400" dirty="0">
                <a:latin typeface="HG丸ｺﾞｼｯｸM-PRO"/>
                <a:ea typeface="HG丸ｺﾞｼｯｸM-PRO"/>
                <a:cs typeface="+mj-cs"/>
              </a:rPr>
              <a:t>33.</a:t>
            </a:r>
            <a:r>
              <a:rPr lang="en-US" sz="1400" dirty="0">
                <a:latin typeface="Mangal" panose="02040503050203030202" pitchFamily="18" charset="0"/>
                <a:ea typeface="HG丸ｺﾞｼｯｸM-PRO"/>
                <a:cs typeface="Mangal" panose="02040503050203030202" pitchFamily="18" charset="0"/>
              </a:rPr>
              <a:t>8</a:t>
            </a:r>
            <a:r>
              <a:rPr lang="ne-np" sz="1400" dirty="0">
                <a:latin typeface="HG丸ｺﾞｼｯｸM-PRO"/>
                <a:ea typeface="HG丸ｺﾞｼｯｸM-PRO"/>
                <a:cs typeface="+mj-cs"/>
              </a:rPr>
              <a:t>～86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डिग्री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फरेनहाइट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)</a:t>
            </a:r>
            <a:endParaRPr lang="en-US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太陽の光が直射当たらないようにします</a:t>
            </a:r>
            <a:endParaRPr lang="ne-np" sz="1400" dirty="0">
              <a:latin typeface="HG丸ｺﾞｼｯｸM-PRO"/>
              <a:ea typeface="HG丸ｺﾞｼｯｸM-PRO"/>
              <a:cs typeface="+mj-cs"/>
            </a:endParaRP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प्रत्यक्ष सूर्यको किरण पर्ने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ठाउँमा न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राख्नुहोस्।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凍らせないでください。</a:t>
            </a:r>
            <a:endParaRPr lang="en-US" sz="1400" dirty="0">
              <a:latin typeface="HG丸ｺﾞｼｯｸM-PRO"/>
              <a:ea typeface="HG丸ｺﾞｼｯｸM-PRO"/>
              <a:cs typeface="+mj-cs"/>
            </a:endParaRP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डिप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फ्रिजमा राखेर नजमाउनुहोस्।</a:t>
            </a:r>
            <a:endParaRPr lang="en-US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針ははずして保管します。</a:t>
            </a:r>
            <a:endParaRPr lang="en-US" altLang="ja-JP" sz="1400" dirty="0">
              <a:latin typeface="HG丸ｺﾞｼｯｸM-PRO"/>
              <a:ea typeface="HG丸ｺﾞｼｯｸM-PRO"/>
              <a:cs typeface="+mj-cs"/>
            </a:endParaRP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सुइ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निकालेर भण्डारण गर्नुहोस्।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1797" y="4283968"/>
            <a:ext cx="6283303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400" b="1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開けてない</a:t>
            </a:r>
            <a:r>
              <a:rPr lang="ja-JP" altLang="en-US" sz="1400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注射</a:t>
            </a:r>
            <a:endParaRPr kumimoji="1" lang="en-US" altLang="ja-JP" sz="1400" b="1" dirty="0">
              <a:solidFill>
                <a:srgbClr val="5081BE"/>
              </a:solidFill>
              <a:latin typeface="HG丸ｺﾞｼｯｸM-PRO"/>
              <a:ea typeface="HG丸ｺﾞｼｯｸM-PRO"/>
            </a:endParaRPr>
          </a:p>
          <a:p>
            <a:pPr rtl="0"/>
            <a:r>
              <a:rPr lang="ne-np" sz="1400" b="1" dirty="0">
                <a:solidFill>
                  <a:schemeClr val="accent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नखोलेको </a:t>
            </a:r>
            <a:r>
              <a:rPr lang="ne-np" sz="1400" b="1" dirty="0">
                <a:solidFill>
                  <a:srgbClr val="5081BE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इन्जेक्सन</a:t>
            </a:r>
            <a:endParaRPr lang="en-US" sz="1400" b="1" dirty="0">
              <a:solidFill>
                <a:srgbClr val="5081BE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4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冷蔵庫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に入れます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r>
              <a:rPr lang="en-US" altLang="ja-J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</a:t>
            </a:r>
            <a:r>
              <a:rPr lang="ne-np" altLang="ja-J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फ्रिज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मा राख्नुहोस्।</a:t>
            </a:r>
            <a:endParaRPr lang="en-US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冷蔵庫の</a:t>
            </a:r>
            <a:r>
              <a:rPr lang="ja-JP" altLang="en-US" sz="14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凍らないところに置きましょう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。</a:t>
            </a:r>
            <a:endParaRPr lang="en-US" altLang="ja-JP" sz="1400" dirty="0">
              <a:latin typeface="HG丸ｺﾞｼｯｸM-PRO"/>
              <a:ea typeface="HG丸ｺﾞｼｯｸM-PRO"/>
              <a:cs typeface="+mj-cs"/>
            </a:endParaRP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फ्रिजको </a:t>
            </a:r>
            <a:r>
              <a:rPr lang="ne-n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नजम्ने भागमा राख्नुहोस्।</a:t>
            </a:r>
            <a:endParaRPr lang="en-US" sz="1400" b="1" dirty="0">
              <a:solidFill>
                <a:srgbClr val="FF40FF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注射</a:t>
            </a:r>
            <a:r>
              <a:rPr kumimoji="1" lang="ja-JP" altLang="en-US" sz="1400" dirty="0">
                <a:latin typeface="HG丸ｺﾞｼｯｸM-PRO"/>
                <a:ea typeface="HG丸ｺﾞｼｯｸM-PRO"/>
              </a:rPr>
              <a:t>は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一度凍ったら使えません。</a:t>
            </a:r>
            <a:endParaRPr lang="en-US" altLang="ja-JP" sz="1400" dirty="0">
              <a:latin typeface="HG丸ｺﾞｼｯｸM-PRO"/>
              <a:ea typeface="HG丸ｺﾞｼｯｸM-PRO"/>
              <a:cs typeface="+mj-cs"/>
            </a:endParaRPr>
          </a:p>
          <a:p>
            <a:pPr rtl="0"/>
            <a:r>
              <a:rPr lang="en-US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  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इन्जेक्सन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भित्रको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औषधी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एक पटक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मात्र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ज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मे पनि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प्रयोग गर्न 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मिल्दैन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88729" y="1242651"/>
            <a:ext cx="655264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400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★</a:t>
            </a:r>
            <a:r>
              <a:rPr lang="ja-JP" altLang="en-US" sz="1400" b="1" dirty="0">
                <a:latin typeface="HG丸ｺﾞｼｯｸM-PRO"/>
                <a:ea typeface="HG丸ｺﾞｼｯｸM-PRO"/>
              </a:rPr>
              <a:t>注射の薬（インスリン・ＧＬＰ－１）は温度の管理</a:t>
            </a:r>
            <a:r>
              <a:rPr lang="en-US" altLang="ja-JP" sz="1400" b="1" dirty="0">
                <a:latin typeface="HG丸ｺﾞｼｯｸM-PRO"/>
                <a:ea typeface="HG丸ｺﾞｼｯｸM-PRO"/>
              </a:rPr>
              <a:t> </a:t>
            </a:r>
            <a:r>
              <a:rPr lang="ja-JP" altLang="en-US" sz="1400" b="1" dirty="0">
                <a:latin typeface="HG丸ｺﾞｼｯｸM-PRO"/>
                <a:ea typeface="HG丸ｺﾞｼｯｸM-PRO"/>
              </a:rPr>
              <a:t>が大切です</a:t>
            </a:r>
          </a:p>
          <a:p>
            <a:pPr rtl="0"/>
            <a:r>
              <a:rPr lang="en-US" sz="1400" b="1" dirty="0">
                <a:solidFill>
                  <a:srgbClr val="5081BE"/>
                </a:solidFill>
                <a:latin typeface="HG丸ｺﾞｼｯｸM-PRO"/>
                <a:ea typeface="HG丸ｺﾞｼｯｸM-PRO"/>
                <a:cs typeface="+mj-cs"/>
              </a:rPr>
              <a:t>  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इन्जेक्सनको औषध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ी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(</a:t>
            </a:r>
            <a:r>
              <a:rPr lang="ne-np" sz="1400" b="1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इन्सुलिन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, </a:t>
            </a:r>
            <a:r>
              <a:rPr lang="ne-np" sz="1400" b="1" dirty="0" err="1">
                <a:latin typeface="HG丸ｺﾞｼｯｸM-PRO"/>
                <a:ea typeface="HG丸ｺﾞｼｯｸM-PRO"/>
                <a:cs typeface="+mj-cs"/>
              </a:rPr>
              <a:t>GLP－1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) को तापक्रम व्यवस्थापन महत्त्वपूर्ण हुन्छ।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46876" y="6304071"/>
            <a:ext cx="5891811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kumimoji="1" lang="ja-JP" altLang="en-US" sz="1400" b="1" dirty="0">
                <a:latin typeface="HG丸ｺﾞｼｯｸM-PRO" pitchFamily="50" charset="-128"/>
                <a:ea typeface="HG丸ｺﾞｼｯｸM-PRO" pitchFamily="50" charset="-128"/>
              </a:rPr>
              <a:t>使用期限を確認しましょう</a:t>
            </a:r>
            <a:endParaRPr kumimoji="1" lang="en-US" altLang="ja-JP" sz="14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en-US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 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प्रयोग म्याद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कहिले सम्म छ हेर्ने गरौं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।</a:t>
            </a:r>
            <a:endParaRPr lang="en-US" sz="1400" b="1" dirty="0"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ペンのラベルに書いてあります。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पेनको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लेबलमा लेखेको हुन्छ।</a:t>
            </a:r>
            <a:endParaRPr lang="en-US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rtl="0"/>
            <a:endParaRPr lang="en-US" altLang="ja-JP" sz="1400" dirty="0">
              <a:latin typeface="HG丸ｺﾞｼｯｸM-PRO"/>
              <a:ea typeface="HG丸ｺﾞｼｯｸM-PRO"/>
              <a:cs typeface="+mj-cs"/>
            </a:endParaRPr>
          </a:p>
          <a:p>
            <a:r>
              <a:rPr kumimoji="1" lang="ja-JP" altLang="en-US" sz="1400" b="1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★</a:t>
            </a:r>
            <a:r>
              <a:rPr lang="ja-JP" altLang="en-US" sz="1400" b="1" dirty="0">
                <a:latin typeface="HG丸ｺﾞｼｯｸM-PRO"/>
                <a:ea typeface="HG丸ｺﾞｼｯｸM-PRO"/>
              </a:rPr>
              <a:t>注射を置たままにしない</a:t>
            </a:r>
            <a:endParaRPr lang="en-US" altLang="ja-JP" sz="1400" dirty="0">
              <a:solidFill>
                <a:srgbClr val="000000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en-US" sz="1400" b="1" dirty="0">
                <a:solidFill>
                  <a:schemeClr val="accent1"/>
                </a:solidFill>
                <a:latin typeface="HG丸ｺﾞｼｯｸM-PRO"/>
                <a:ea typeface="HG丸ｺﾞｼｯｸM-PRO"/>
                <a:cs typeface="+mj-cs"/>
              </a:rPr>
              <a:t>  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इन्जेक्सन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लाई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त्यत्तिकै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जथाभाबी </a:t>
            </a:r>
            <a:r>
              <a:rPr lang="ne-np" sz="1400" b="1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</a:t>
            </a:r>
            <a:r>
              <a:rPr lang="ne-NP" sz="1400" b="1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राखौं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kumimoji="1" lang="en-US" altLang="ja-JP" sz="1400" b="1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/>
                <a:ea typeface="HG丸ｺﾞｼｯｸM-PRO"/>
              </a:rPr>
              <a:t>他の人やこどもが触れないところに置きましょう。</a:t>
            </a: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अरु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मान्छे र बच्चाहरूले छुन नसक्ने ठाउँमा रा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ख्ने गरौं</a:t>
            </a:r>
            <a:r>
              <a:rPr lang="ne-np" sz="14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sz="14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248291" y="295021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endParaRPr lang="en-US" altLang="ja-JP" sz="2000" b="1" dirty="0">
              <a:solidFill>
                <a:schemeClr val="tx1"/>
              </a:solidFill>
              <a:latin typeface="HG丸ｺﾞｼｯｸM-PRO"/>
              <a:ea typeface="HG丸ｺﾞｼｯｸM-PRO"/>
              <a:cs typeface="+mj-cs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928" y="3344384"/>
            <a:ext cx="2822747" cy="119654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701" y="337855"/>
            <a:ext cx="735675" cy="780603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095" y="6386596"/>
            <a:ext cx="1141425" cy="1102066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520" y="7622975"/>
            <a:ext cx="1037659" cy="100187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47F62B-2504-4EEE-88E4-B4629B4D09B2}"/>
              </a:ext>
            </a:extLst>
          </p:cNvPr>
          <p:cNvSpPr txBox="1"/>
          <p:nvPr/>
        </p:nvSpPr>
        <p:spPr>
          <a:xfrm>
            <a:off x="3646840" y="4545934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1000" b="1" dirty="0">
                <a:solidFill>
                  <a:srgbClr val="0000FF"/>
                </a:solidFill>
                <a:cs typeface="+mj-cs"/>
              </a:rPr>
              <a:t>प्रत्यक्ष सूर्यको किरण पर्ने ठाउँ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45F47A7-4173-4EBC-BA44-EE0BEEEBB37B}"/>
              </a:ext>
            </a:extLst>
          </p:cNvPr>
          <p:cNvSpPr txBox="1"/>
          <p:nvPr/>
        </p:nvSpPr>
        <p:spPr>
          <a:xfrm>
            <a:off x="5483070" y="3153420"/>
            <a:ext cx="711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1000" b="1" dirty="0">
                <a:solidFill>
                  <a:srgbClr val="0000FF"/>
                </a:solidFill>
                <a:cs typeface="+mj-cs"/>
              </a:rPr>
              <a:t>गाडी भित्र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33C2D30-56E7-43A9-A1CB-0DA6405DF708}"/>
              </a:ext>
            </a:extLst>
          </p:cNvPr>
          <p:cNvSpPr txBox="1"/>
          <p:nvPr/>
        </p:nvSpPr>
        <p:spPr>
          <a:xfrm>
            <a:off x="404664" y="366375"/>
            <a:ext cx="60880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8. </a:t>
            </a:r>
            <a:r>
              <a:rPr lang="ja-JP" altLang="en-US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注射の薬（インスリン・ＧＬＰ－１）の保管</a:t>
            </a:r>
            <a:endParaRPr lang="en-US" altLang="ja-JP" b="1" dirty="0">
              <a:solidFill>
                <a:schemeClr val="tx1"/>
              </a:solidFill>
              <a:latin typeface="HG丸ｺﾞｼｯｸM-PRO"/>
              <a:ea typeface="HG丸ｺﾞｼｯｸM-PRO"/>
              <a:cs typeface="+mj-cs"/>
            </a:endParaRPr>
          </a:p>
          <a:p>
            <a:pPr algn="ctr" rtl="0"/>
            <a:r>
              <a:rPr lang="en-US" altLang="ja-JP" sz="2000" b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8.</a:t>
            </a:r>
            <a:r>
              <a:rPr lang="ne-np" altLang="ja-JP" sz="2000" b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इन्जेक्सनको 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औषध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ी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(</a:t>
            </a:r>
            <a:r>
              <a:rPr lang="ne-np" altLang="ja-JP" sz="20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2000" b="1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, </a:t>
            </a:r>
            <a:r>
              <a:rPr lang="ne-np" altLang="ja-JP" b="1" dirty="0" err="1">
                <a:solidFill>
                  <a:schemeClr val="tx1"/>
                </a:solidFill>
                <a:latin typeface="HG丸ｺﾞｼｯｸM-PRO"/>
                <a:ea typeface="HG丸ｺﾞｼｯｸM-PRO"/>
                <a:cs typeface="+mj-cs"/>
              </a:rPr>
              <a:t>GLP－1</a:t>
            </a:r>
            <a:r>
              <a:rPr lang="ne-np" altLang="ja-JP" sz="2000" b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)को 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भण्डारण</a:t>
            </a:r>
            <a:endParaRPr kumimoji="1" lang="ja-JP" altLang="en-US" sz="20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</p:txBody>
      </p:sp>
      <p:sp>
        <p:nvSpPr>
          <p:cNvPr id="25" name="Footer Placeholder 13">
            <a:extLst>
              <a:ext uri="{FF2B5EF4-FFF2-40B4-BE49-F238E27FC236}">
                <a16:creationId xmlns:a16="http://schemas.microsoft.com/office/drawing/2014/main" id="{886B7DFF-93C1-D530-0EA6-C27BA2192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8947635"/>
            <a:ext cx="4176464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8. </a:t>
            </a:r>
            <a:r>
              <a:rPr kumimoji="1" lang="ja-JP" altLang="en-US" sz="800" dirty="0"/>
              <a:t>注射の薬（インスリン・ＧＬＰ－１）の保管 </a:t>
            </a:r>
            <a:r>
              <a:rPr kumimoji="1" lang="en-US" altLang="ja-JP" sz="800" dirty="0" err="1"/>
              <a:t>इन्जेक्सनको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औषधि</a:t>
            </a:r>
            <a:r>
              <a:rPr kumimoji="1" lang="en-US" altLang="ja-JP" sz="800" dirty="0"/>
              <a:t> (</a:t>
            </a:r>
            <a:r>
              <a:rPr kumimoji="1" lang="en-US" altLang="ja-JP" sz="800" dirty="0" err="1"/>
              <a:t>इन्सुलिन</a:t>
            </a:r>
            <a:r>
              <a:rPr kumimoji="1" lang="en-US" altLang="ja-JP" sz="800" dirty="0"/>
              <a:t>, GLP</a:t>
            </a:r>
            <a:r>
              <a:rPr kumimoji="1" lang="ja-JP" altLang="en-US" sz="800" dirty="0"/>
              <a:t>－</a:t>
            </a:r>
            <a:r>
              <a:rPr kumimoji="1" lang="en-US" altLang="ja-JP" sz="800" dirty="0"/>
              <a:t>1) </a:t>
            </a:r>
            <a:r>
              <a:rPr kumimoji="1" lang="en-US" altLang="ja-JP" sz="800" dirty="0" err="1"/>
              <a:t>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भण्डारण</a:t>
            </a:r>
            <a:endParaRPr kumimoji="1" lang="ja-JP" altLang="en-US" sz="800" dirty="0"/>
          </a:p>
        </p:txBody>
      </p:sp>
      <p:pic>
        <p:nvPicPr>
          <p:cNvPr id="24" name="Picture 15">
            <a:extLst>
              <a:ext uri="{FF2B5EF4-FFF2-40B4-BE49-F238E27FC236}">
                <a16:creationId xmlns:a16="http://schemas.microsoft.com/office/drawing/2014/main" id="{9B244149-EF94-CE24-AF95-6D04BB04DAB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26" name="テキスト ボックス 7">
            <a:extLst>
              <a:ext uri="{FF2B5EF4-FFF2-40B4-BE49-F238E27FC236}">
                <a16:creationId xmlns:a16="http://schemas.microsoft.com/office/drawing/2014/main" id="{818EF2C3-A2BE-7597-78CF-068708A902D0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27" name="Slide Number Placeholder 11">
            <a:extLst>
              <a:ext uri="{FF2B5EF4-FFF2-40B4-BE49-F238E27FC236}">
                <a16:creationId xmlns:a16="http://schemas.microsoft.com/office/drawing/2014/main" id="{F62A6218-8762-D206-61A3-794874D2C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/1</a:t>
            </a:r>
            <a:endParaRPr kumimoji="1"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B76171-AD0F-4ADC-AB71-D2FDE596ED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659FE2-0C3A-4612-AEBA-FE7CA24B65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Macintosh PowerPoint</Application>
  <PresentationFormat>画面に合わせる (4:3)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Arial</vt:lpstr>
      <vt:lpstr>Calibri</vt:lpstr>
      <vt:lpstr>Mangal</vt:lpstr>
      <vt:lpstr>Noto Sans Devanagari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imcj</dc:creator>
  <cp:lastModifiedBy>稲垣 典子</cp:lastModifiedBy>
  <cp:revision>156</cp:revision>
  <cp:lastPrinted>2016-09-07T07:05:17Z</cp:lastPrinted>
  <dcterms:created xsi:type="dcterms:W3CDTF">2012-09-27T03:06:49Z</dcterms:created>
  <dcterms:modified xsi:type="dcterms:W3CDTF">2022-10-06T07:12:11Z</dcterms:modified>
</cp:coreProperties>
</file>