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7"/>
  </p:notesMasterIdLst>
  <p:sldIdLst>
    <p:sldId id="272" r:id="rId4"/>
    <p:sldId id="270" r:id="rId5"/>
    <p:sldId id="271" r:id="rId6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" initials="A" lastIdx="5" clrIdx="0">
    <p:extLst>
      <p:ext uri="{19B8F6BF-5375-455C-9EA6-DF929625EA0E}">
        <p15:presenceInfo xmlns:p15="http://schemas.microsoft.com/office/powerpoint/2012/main" userId="A" providerId="None"/>
      </p:ext>
    </p:extLst>
  </p:cmAuthor>
  <p:cmAuthor id="2" name="Thapa Sulav" initials="TS" lastIdx="3" clrIdx="1">
    <p:extLst>
      <p:ext uri="{19B8F6BF-5375-455C-9EA6-DF929625EA0E}">
        <p15:presenceInfo xmlns:p15="http://schemas.microsoft.com/office/powerpoint/2012/main" userId="d320d674e5e368f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FFCCC9"/>
    <a:srgbClr val="FCFEC3"/>
    <a:srgbClr val="FFC5C2"/>
    <a:srgbClr val="C3D9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4" autoAdjust="0"/>
    <p:restoredTop sz="94656"/>
  </p:normalViewPr>
  <p:slideViewPr>
    <p:cSldViewPr>
      <p:cViewPr varScale="1">
        <p:scale>
          <a:sx n="80" d="100"/>
          <a:sy n="80" d="100"/>
        </p:scale>
        <p:origin x="3184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C75BBCF6-748A-3247-8C23-11A2F5A0FFF9}"/>
    <pc:docChg chg="modSld">
      <pc:chgData name="稲垣 典子" userId="75e47cb5-aee2-4599-8dc9-4d0088e0ed8e" providerId="ADAL" clId="{C75BBCF6-748A-3247-8C23-11A2F5A0FFF9}" dt="2022-10-06T07:12:19.959" v="1" actId="20577"/>
      <pc:docMkLst>
        <pc:docMk/>
      </pc:docMkLst>
      <pc:sldChg chg="modSp mod">
        <pc:chgData name="稲垣 典子" userId="75e47cb5-aee2-4599-8dc9-4d0088e0ed8e" providerId="ADAL" clId="{C75BBCF6-748A-3247-8C23-11A2F5A0FFF9}" dt="2022-10-06T07:12:19.959" v="1" actId="20577"/>
        <pc:sldMkLst>
          <pc:docMk/>
          <pc:sldMk cId="2756471150" sldId="272"/>
        </pc:sldMkLst>
        <pc:spChg chg="mod">
          <ac:chgData name="稲垣 典子" userId="75e47cb5-aee2-4599-8dc9-4d0088e0ed8e" providerId="ADAL" clId="{C75BBCF6-748A-3247-8C23-11A2F5A0FFF9}" dt="2022-10-06T07:12:19.959" v="1" actId="20577"/>
          <ac:spMkLst>
            <pc:docMk/>
            <pc:sldMk cId="2756471150" sldId="272"/>
            <ac:spMk id="8" creationId="{091230D9-7DE3-4E37-BE0C-638F88BAC5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14F5B6-B2BE-483A-9366-D6E80C99B226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51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6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9.</a:t>
            </a:r>
            <a:r>
              <a:rPr lang="ja-JP" altLang="en-US"/>
              <a:t>「低血糖」とは？ </a:t>
            </a:r>
            <a:r>
              <a:rPr lang="en-US" altLang="ja-JP"/>
              <a:t>"अल्प ग्लूकोज रक्तता (रगतमा सुगरको कमी)" भनेको के हो?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69" y="5246214"/>
            <a:ext cx="3202969" cy="3690082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302065" y="965687"/>
            <a:ext cx="585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「低血糖」とは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b="1" dirty="0">
                <a:solidFill>
                  <a:schemeClr val="accent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"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(रगतमा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सुगरको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कमी)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" भनेको</a:t>
            </a:r>
            <a:endParaRPr lang="en-US" altLang="ja-JP" sz="14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188640" y="207704"/>
            <a:ext cx="6408712" cy="75798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133517"/>
            <a:ext cx="537835" cy="533532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70" y="1500730"/>
            <a:ext cx="1290205" cy="1151659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1710045" y="1528658"/>
            <a:ext cx="5082307" cy="904971"/>
          </a:xfrm>
          <a:prstGeom prst="wedgeRoundRectCallout">
            <a:avLst>
              <a:gd name="adj1" fmla="val -52954"/>
              <a:gd name="adj2" fmla="val 1912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糖尿病の薬によって 血糖値が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を下回ることです </a:t>
            </a:r>
            <a:endParaRPr lang="ja-JP" altLang="en-US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मधुमेहको औषध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ी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 कारण रगतमा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ग्लूकोज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मात्रा (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सुगर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लेबल)</a:t>
            </a: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70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mg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भन्दा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कम हुनु हो। </a:t>
            </a:r>
            <a:endParaRPr lang="ja-JP" altLang="en-US" sz="11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F0822-8CBA-2846-869D-F805C435FEDE}"/>
              </a:ext>
            </a:extLst>
          </p:cNvPr>
          <p:cNvSpPr txBox="1"/>
          <p:nvPr/>
        </p:nvSpPr>
        <p:spPr>
          <a:xfrm>
            <a:off x="188640" y="3100560"/>
            <a:ext cx="6620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血糖値が下がると、下の絵のような症状になります。症状がでたら早く対応しましょう</a:t>
            </a:r>
            <a:endParaRPr lang="en-US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रगतमा </a:t>
            </a:r>
            <a:r>
              <a:rPr lang="ne-NP" altLang="ja-J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मात्रा (</a:t>
            </a:r>
            <a:r>
              <a:rPr lang="ne-NP" altLang="ja-J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सुगर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लेबल)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घट्यो भने तलको चित्रमा देखाइएका जस्ता लक्षणहरू देखिन्छन्। लक्षण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हरू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endParaRPr lang="en-US" sz="12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en-US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देखिएमा चाँडै आवश्यक उपायहरू अपनाउनु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पर्छ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F0D48E-79E9-F341-8E08-E7A400790FBC}"/>
              </a:ext>
            </a:extLst>
          </p:cNvPr>
          <p:cNvSpPr txBox="1"/>
          <p:nvPr/>
        </p:nvSpPr>
        <p:spPr>
          <a:xfrm>
            <a:off x="217962" y="2655240"/>
            <a:ext cx="585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低血糖症状とは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ne-NP" altLang="ja-JP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  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रक्तताका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निम्न</a:t>
            </a:r>
            <a:r>
              <a:rPr lang="ne-NP" altLang="ja-J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लक्षणहरू हुन्छन्।</a:t>
            </a:r>
            <a:endParaRPr lang="en-US" altLang="ja-J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A30E04-D9EF-8048-8B7B-8751DE2DCB67}"/>
              </a:ext>
            </a:extLst>
          </p:cNvPr>
          <p:cNvSpPr txBox="1"/>
          <p:nvPr/>
        </p:nvSpPr>
        <p:spPr>
          <a:xfrm>
            <a:off x="217962" y="3727386"/>
            <a:ext cx="6379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無自覚性低血糖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：血糖値が 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70</a:t>
            </a:r>
            <a:r>
              <a:rPr lang="en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を下回っても症状がなく、突然重い中枢神経症状（意識がなくなるなど）が出る</a:t>
            </a:r>
            <a:endParaRPr lang="en-US" sz="1200" dirty="0">
              <a:solidFill>
                <a:srgbClr val="FF40FF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sz="1200" dirty="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ne-NP" sz="1200" dirty="0">
                <a:solidFill>
                  <a:srgbClr val="FF40FF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बिरामीले चाल नपाउने</a:t>
            </a:r>
            <a:r>
              <a:rPr lang="ne-np" sz="1200" dirty="0">
                <a:solidFill>
                  <a:srgbClr val="FF40FF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200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2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: </a:t>
            </a:r>
            <a:r>
              <a:rPr lang="ne-NP" altLang="ja-J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सुगर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लेबल </a:t>
            </a:r>
            <a:r>
              <a:rPr lang="ne-n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70</a:t>
            </a:r>
            <a:r>
              <a:rPr lang="ne-np" sz="12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mg</a:t>
            </a:r>
            <a:r>
              <a:rPr lang="ne-n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r>
              <a:rPr lang="ne-np" sz="12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ne-n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भन्दा कम </a:t>
            </a:r>
            <a:r>
              <a:rPr lang="ne-n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भएता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पनि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कुनै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लक्षण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नै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नदे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खी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en-US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</a:p>
          <a:p>
            <a:pPr rtl="0"/>
            <a:r>
              <a:rPr lang="en-US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केन्द्रीय स्नायु प्रणाली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मा समस्या हुन पुगी </a:t>
            </a:r>
            <a:r>
              <a:rPr lang="ne-np" altLang="ja-J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अचानक गम्भीर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किसिमका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लक्षण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हरू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(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जस्तै बे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हो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 हुने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आदि) दे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 </a:t>
            </a:r>
            <a:endParaRPr lang="en-US" sz="12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en-US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पर्छन्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  <a:endParaRPr lang="en-US" sz="12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普段の血糖が高い人は、血糖値が </a:t>
            </a:r>
            <a:r>
              <a:rPr lang="en-US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100</a:t>
            </a:r>
            <a:r>
              <a:rPr lang="en" altLang="ja-J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mg/dL </a:t>
            </a:r>
            <a:r>
              <a:rPr lang="ja-JP" alt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前後でも低血糖症状が起きる</a:t>
            </a:r>
            <a:endParaRPr lang="ne-np" sz="12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en-US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प्रायजसो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रगतमा </a:t>
            </a:r>
            <a:r>
              <a:rPr lang="ne-N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ग्लूकोजको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मात्रा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बढी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नै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हुने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बिरामी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हरूको सन्दर्भमा,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सुगर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लेबल </a:t>
            </a:r>
            <a:r>
              <a:rPr lang="ne-n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100</a:t>
            </a:r>
            <a:r>
              <a:rPr lang="ne-np" sz="12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mg</a:t>
            </a:r>
            <a:r>
              <a:rPr lang="ne-np" sz="12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r>
              <a:rPr lang="ne-np" sz="12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dL</a:t>
            </a:r>
            <a:r>
              <a:rPr lang="ne-np" sz="12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जति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भएको बेला </a:t>
            </a:r>
            <a:endParaRPr lang="en-US" sz="12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en-US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 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पनि </a:t>
            </a:r>
            <a:r>
              <a:rPr lang="ne-NP" altLang="ja-JP" sz="1200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200" dirty="0" err="1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200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200" dirty="0" err="1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रक्तताका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लक्षण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हरू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देखिन्छ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न्</a:t>
            </a:r>
            <a:r>
              <a:rPr lang="ne-np" sz="12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6ED987-31F1-4E24-BED8-40E40FDFBCD2}"/>
              </a:ext>
            </a:extLst>
          </p:cNvPr>
          <p:cNvSpPr txBox="1"/>
          <p:nvPr/>
        </p:nvSpPr>
        <p:spPr>
          <a:xfrm>
            <a:off x="1260631" y="6416158"/>
            <a:ext cx="88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800" dirty="0">
                <a:latin typeface="+mn-ea"/>
              </a:rPr>
              <a:t>लगभग 70㎎/</a:t>
            </a:r>
            <a:r>
              <a:rPr lang="ne-np" sz="800" dirty="0" err="1">
                <a:latin typeface="+mn-ea"/>
              </a:rPr>
              <a:t>dl</a:t>
            </a:r>
            <a:r>
              <a:rPr lang="ne-np" sz="800" dirty="0">
                <a:latin typeface="+mn-ea"/>
              </a:rPr>
              <a:t> भन्दा कम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600219-8599-4921-8253-4ED293B08047}"/>
              </a:ext>
            </a:extLst>
          </p:cNvPr>
          <p:cNvSpPr txBox="1"/>
          <p:nvPr/>
        </p:nvSpPr>
        <p:spPr>
          <a:xfrm>
            <a:off x="1270489" y="7417495"/>
            <a:ext cx="8802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800" dirty="0">
                <a:latin typeface="+mn-ea"/>
              </a:rPr>
              <a:t>50㎎/</a:t>
            </a:r>
            <a:r>
              <a:rPr lang="ne-np" sz="800" dirty="0" err="1">
                <a:latin typeface="+mn-ea"/>
              </a:rPr>
              <a:t>dl</a:t>
            </a:r>
            <a:r>
              <a:rPr lang="ne-np" sz="800" dirty="0">
                <a:latin typeface="+mn-ea"/>
              </a:rPr>
              <a:t> जति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AD223DC-E71C-4E40-A0EC-A49632E0E193}"/>
              </a:ext>
            </a:extLst>
          </p:cNvPr>
          <p:cNvSpPr txBox="1"/>
          <p:nvPr/>
        </p:nvSpPr>
        <p:spPr>
          <a:xfrm>
            <a:off x="1142717" y="8431860"/>
            <a:ext cx="113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800" dirty="0">
                <a:latin typeface="+mn-ea"/>
              </a:rPr>
              <a:t>50㎎/</a:t>
            </a:r>
            <a:r>
              <a:rPr lang="ne-np" sz="800" dirty="0" err="1">
                <a:latin typeface="+mn-ea"/>
              </a:rPr>
              <a:t>dl</a:t>
            </a:r>
            <a:r>
              <a:rPr lang="ne-np" sz="800" dirty="0">
                <a:latin typeface="+mn-ea"/>
              </a:rPr>
              <a:t> भन्दा कम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7B6C9B0-2D6C-43B1-AA02-0C1D4AA7613E}"/>
              </a:ext>
            </a:extLst>
          </p:cNvPr>
          <p:cNvSpPr txBox="1"/>
          <p:nvPr/>
        </p:nvSpPr>
        <p:spPr>
          <a:xfrm>
            <a:off x="3792682" y="5653576"/>
            <a:ext cx="2626510" cy="1146468"/>
          </a:xfrm>
          <a:prstGeom prst="rect">
            <a:avLst/>
          </a:prstGeom>
          <a:solidFill>
            <a:srgbClr val="C3D9FF"/>
          </a:solidFill>
        </p:spPr>
        <p:txBody>
          <a:bodyPr wrap="square" rtlCol="0">
            <a:spAutoFit/>
          </a:bodyPr>
          <a:lstStyle/>
          <a:p>
            <a:pPr rtl="0">
              <a:spcAft>
                <a:spcPts val="300"/>
              </a:spcAft>
            </a:pPr>
            <a:r>
              <a:rPr lang="ne-NP" sz="11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अनुकम्पी</a:t>
            </a:r>
            <a:r>
              <a:rPr lang="ne-n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स्नायु </a:t>
            </a:r>
            <a:r>
              <a:rPr lang="ne-NP" sz="11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नसा</a:t>
            </a:r>
            <a:r>
              <a:rPr lang="ne-NP" altLang="ja-JP" sz="11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संग</a:t>
            </a:r>
            <a:r>
              <a:rPr lang="ne-NP" altLang="ja-J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सम्बन्धित</a:t>
            </a:r>
            <a:r>
              <a:rPr lang="ne-np" altLang="ja-J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लक्षण</a:t>
            </a:r>
            <a:r>
              <a:rPr lang="ne-NP" altLang="ja-J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हरू</a:t>
            </a:r>
            <a:endParaRPr kumimoji="1" lang="en-US" altLang="ja-JP" sz="1100" b="1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・पसिना आउ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ँछ</a:t>
            </a:r>
            <a:endParaRPr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व्याकुलता हुन्छ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endParaRPr kumimoji="1"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नाडीको (मुटुको) गति बढ्छ</a:t>
            </a:r>
            <a:endParaRPr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・हात र </a:t>
            </a:r>
            <a:r>
              <a:rPr lang="ne-np" sz="11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औंलाहरू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काँप्छ</a:t>
            </a:r>
            <a:endParaRPr kumimoji="1"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・अनुहारको रङ्ग फिक्का हुन्छ</a:t>
            </a:r>
            <a:endParaRPr kumimoji="1" lang="ja-JP" altLang="en-US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915C370-1E4D-4018-9944-0B2A4E94E0BC}"/>
              </a:ext>
            </a:extLst>
          </p:cNvPr>
          <p:cNvSpPr txBox="1"/>
          <p:nvPr/>
        </p:nvSpPr>
        <p:spPr>
          <a:xfrm>
            <a:off x="3789039" y="6860507"/>
            <a:ext cx="2630153" cy="977191"/>
          </a:xfrm>
          <a:prstGeom prst="rect">
            <a:avLst/>
          </a:prstGeom>
          <a:solidFill>
            <a:srgbClr val="FCFEC3"/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ne-n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केन्द्रीय स्नायु </a:t>
            </a:r>
            <a:r>
              <a:rPr lang="ne-np" sz="11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प्रणाली</a:t>
            </a:r>
            <a:r>
              <a:rPr lang="ne-NP" sz="1100" b="1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संग</a:t>
            </a:r>
            <a:r>
              <a:rPr lang="ne-N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सम्बन्धित</a:t>
            </a:r>
            <a:r>
              <a:rPr lang="ne-n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लक्षण</a:t>
            </a:r>
            <a:r>
              <a:rPr lang="ne-N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हरू</a:t>
            </a:r>
            <a:endParaRPr lang="en-US" altLang="ja-JP" sz="1100" b="1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・टाउको दुख्छ</a:t>
            </a:r>
            <a:endParaRPr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・आँखा धमिलो हुन्छ</a:t>
            </a:r>
            <a:endParaRPr kumimoji="1"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एकाग्रता 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क्षमता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मा कमी आउँछ</a:t>
            </a:r>
            <a:endParaRPr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यतिकै हाइ-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हाइ आउँछ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EDC0EFD-1CD0-45E7-9BF7-004B2182B841}"/>
              </a:ext>
            </a:extLst>
          </p:cNvPr>
          <p:cNvSpPr txBox="1"/>
          <p:nvPr/>
        </p:nvSpPr>
        <p:spPr>
          <a:xfrm>
            <a:off x="3806532" y="7985676"/>
            <a:ext cx="2612660" cy="769441"/>
          </a:xfrm>
          <a:prstGeom prst="rect">
            <a:avLst/>
          </a:prstGeom>
          <a:solidFill>
            <a:srgbClr val="FFCCC9"/>
          </a:solidFill>
        </p:spPr>
        <p:txBody>
          <a:bodyPr wrap="square" rtlCol="0">
            <a:spAutoFit/>
          </a:bodyPr>
          <a:lstStyle/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・अ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सामान्य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व्यवहार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गर्छ</a:t>
            </a:r>
            <a:endParaRPr kumimoji="1"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कम्पन (छोप्ने, काम्ने) हुन्छ</a:t>
            </a:r>
            <a:endParaRPr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・</a:t>
            </a:r>
            <a:r>
              <a:rPr lang="ne-np" sz="11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मुर्छा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पर्ने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(</a:t>
            </a:r>
            <a:r>
              <a:rPr lang="ne-NP" sz="1100" dirty="0" err="1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कोमामा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जाने)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</a:t>
            </a:r>
            <a:endParaRPr kumimoji="1" lang="en-US" altLang="ja-JP" sz="1100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  <a:p>
            <a:pPr rtl="0"/>
            <a:r>
              <a:rPr lang="ja-JP" altLang="en-US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　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(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बे</a:t>
            </a:r>
            <a:r>
              <a:rPr lang="ne-np" sz="1100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होस)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1230D9-7DE3-4E37-BE0C-638F88BAC5FD}"/>
              </a:ext>
            </a:extLst>
          </p:cNvPr>
          <p:cNvSpPr txBox="1"/>
          <p:nvPr/>
        </p:nvSpPr>
        <p:spPr>
          <a:xfrm>
            <a:off x="242290" y="179512"/>
            <a:ext cx="63550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9.</a:t>
            </a:r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「低血糖」とは？</a:t>
            </a:r>
            <a:endParaRPr lang="en-US" altLang="ja-JP" sz="18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9.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"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ग्लूकोज रक्तता (रगतमा सुगरको कमी)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" भनेको के हो?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F9D79C2-9C96-4A9D-9E37-A86BE5C50084}"/>
              </a:ext>
            </a:extLst>
          </p:cNvPr>
          <p:cNvSpPr txBox="1"/>
          <p:nvPr/>
        </p:nvSpPr>
        <p:spPr>
          <a:xfrm>
            <a:off x="3933056" y="5385171"/>
            <a:ext cx="241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Aft>
                <a:spcPts val="300"/>
              </a:spcAft>
            </a:pPr>
            <a:r>
              <a:rPr lang="ne-NP" altLang="ja-JP" sz="11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100" b="1" dirty="0" err="1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1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100" b="1" dirty="0" err="1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रक्तताका</a:t>
            </a:r>
            <a:r>
              <a:rPr kumimoji="1" lang="ne-NP" altLang="ja-JP" sz="1100" b="1" dirty="0">
                <a:latin typeface="Noto Sans Devanagari" panose="020B0502040504020204" pitchFamily="34" charset="0"/>
                <a:cs typeface="Noto Sans Devanagari" panose="020B0502040504020204" pitchFamily="34" charset="0"/>
              </a:rPr>
              <a:t> लक्षणहरू</a:t>
            </a:r>
            <a:endParaRPr kumimoji="1" lang="ja-JP" altLang="en-US" sz="1100" b="1" dirty="0">
              <a:latin typeface="Noto Sans Devanagari" panose="020B0502040504020204" pitchFamily="34" charset="0"/>
              <a:cs typeface="Noto Sans Devanagari" panose="020B0502040504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867B441-B8BA-4070-A8DF-77685B75FD5E}"/>
              </a:ext>
            </a:extLst>
          </p:cNvPr>
          <p:cNvSpPr txBox="1"/>
          <p:nvPr/>
        </p:nvSpPr>
        <p:spPr>
          <a:xfrm>
            <a:off x="1279417" y="5499868"/>
            <a:ext cx="767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Aft>
                <a:spcPts val="300"/>
              </a:spcAft>
            </a:pPr>
            <a:r>
              <a:rPr kumimoji="1" lang="ne-NP" altLang="ja-JP" sz="1000" b="1" dirty="0" err="1">
                <a:latin typeface="+mn-ea"/>
              </a:rPr>
              <a:t>सुगर</a:t>
            </a:r>
            <a:r>
              <a:rPr kumimoji="1" lang="ne-NP" altLang="ja-JP" sz="1000" b="1" dirty="0">
                <a:latin typeface="+mn-ea"/>
              </a:rPr>
              <a:t> लेबल</a:t>
            </a:r>
            <a:endParaRPr kumimoji="1" lang="ja-JP" altLang="en-US" sz="1000" b="1" dirty="0">
              <a:latin typeface="+mn-ea"/>
            </a:endParaRPr>
          </a:p>
        </p:txBody>
      </p:sp>
      <p:sp>
        <p:nvSpPr>
          <p:cNvPr id="31" name="Footer Placeholder 13">
            <a:extLst>
              <a:ext uri="{FF2B5EF4-FFF2-40B4-BE49-F238E27FC236}">
                <a16:creationId xmlns:a16="http://schemas.microsoft.com/office/drawing/2014/main" id="{A1240C8E-A6D7-90A2-873F-90DA8FCB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9.</a:t>
            </a:r>
            <a:r>
              <a:rPr kumimoji="1" lang="ja-JP" altLang="en-US" sz="800" dirty="0"/>
              <a:t>「低血糖」とは？ </a:t>
            </a:r>
            <a:r>
              <a:rPr kumimoji="1" lang="en-US" altLang="ja-JP" sz="800" dirty="0"/>
              <a:t>"</a:t>
            </a:r>
            <a:r>
              <a:rPr kumimoji="1" lang="en-US" altLang="ja-JP" sz="800" dirty="0" err="1"/>
              <a:t>अल्प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ग्लूकोज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रक्तता</a:t>
            </a:r>
            <a:r>
              <a:rPr kumimoji="1" lang="en-US" altLang="ja-JP" sz="800" dirty="0"/>
              <a:t> (</a:t>
            </a:r>
            <a:r>
              <a:rPr kumimoji="1" lang="en-US" altLang="ja-JP" sz="800" dirty="0" err="1"/>
              <a:t>रगतमा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सुगरको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कमी</a:t>
            </a:r>
            <a:r>
              <a:rPr kumimoji="1" lang="en-US" altLang="ja-JP" sz="800" dirty="0"/>
              <a:t>)" </a:t>
            </a:r>
            <a:r>
              <a:rPr kumimoji="1" lang="en-US" altLang="ja-JP" sz="800" dirty="0" err="1"/>
              <a:t>भनेको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हो</a:t>
            </a:r>
            <a:r>
              <a:rPr kumimoji="1" lang="en-US" altLang="ja-JP" sz="800" dirty="0"/>
              <a:t>?</a:t>
            </a:r>
            <a:endParaRPr kumimoji="1" lang="ja-JP" altLang="en-US" sz="800" dirty="0"/>
          </a:p>
        </p:txBody>
      </p:sp>
      <p:pic>
        <p:nvPicPr>
          <p:cNvPr id="32" name="Picture 15">
            <a:extLst>
              <a:ext uri="{FF2B5EF4-FFF2-40B4-BE49-F238E27FC236}">
                <a16:creationId xmlns:a16="http://schemas.microsoft.com/office/drawing/2014/main" id="{3915ACAC-F015-E961-DAB3-256B3783709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33" name="テキスト ボックス 7">
            <a:extLst>
              <a:ext uri="{FF2B5EF4-FFF2-40B4-BE49-F238E27FC236}">
                <a16:creationId xmlns:a16="http://schemas.microsoft.com/office/drawing/2014/main" id="{5DDE24F4-029D-E221-0918-A4F0B51A1BDA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4" name="Slide Number Placeholder 11">
            <a:extLst>
              <a:ext uri="{FF2B5EF4-FFF2-40B4-BE49-F238E27FC236}">
                <a16:creationId xmlns:a16="http://schemas.microsoft.com/office/drawing/2014/main" id="{949591EE-5794-95FE-FAC3-C9E9D7D09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56471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3A96EB-7654-574D-A466-AC431D782829}"/>
              </a:ext>
            </a:extLst>
          </p:cNvPr>
          <p:cNvSpPr txBox="1"/>
          <p:nvPr/>
        </p:nvSpPr>
        <p:spPr>
          <a:xfrm>
            <a:off x="167016" y="274926"/>
            <a:ext cx="66247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低血糖の原因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altLang="ja-JP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  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हुने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कारणहरू</a:t>
            </a:r>
            <a:endParaRPr lang="en-US" sz="14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・薬やインスリンの量が多い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औषध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ी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वा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इन्सुलिनको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मात्रा बढी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भएमा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いつもより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食事の時間が遅い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अरू बेला भन्दा खाना खाने समय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ढिला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भएमा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・いつもより食事の量が少ない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अरू बेला भन्दा खानाको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मात्रा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कम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भएमा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・激しい、長い運動をしている間や、その運動後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कडा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व्यायाम गरेमा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लामो समय व्यायाम गरिरहेको बेला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वा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य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स्तो व्यायाम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गरे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पछि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・飲酒や入浴時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मादक पदार्थ सेवन गरेमा,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तातो पानी (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बाथटब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बसेको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बेला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मा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・体重が減るなどして、薬がよく効くようになった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तौल घट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ाउने लगायतका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औषध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ीहरू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ले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धेरैनै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काम गरेमा</a:t>
            </a:r>
            <a:endParaRPr lang="en-US" altLang="ja-JP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89BE6D9-87C2-4152-92ED-735FD6D05DD7}"/>
              </a:ext>
            </a:extLst>
          </p:cNvPr>
          <p:cNvSpPr txBox="1"/>
          <p:nvPr/>
        </p:nvSpPr>
        <p:spPr>
          <a:xfrm>
            <a:off x="167016" y="3415798"/>
            <a:ext cx="665102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b="1" dirty="0">
                <a:solidFill>
                  <a:srgbClr val="4F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対応の方法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ne-NP" altLang="ja-JP" sz="1400" b="1" dirty="0">
                <a:solidFill>
                  <a:srgbClr val="4F81B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  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भएको बेलामा </a:t>
            </a:r>
            <a:r>
              <a:rPr lang="ne-np" altLang="ja-J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अपनाउ</a:t>
            </a:r>
            <a:r>
              <a:rPr lang="ne-NP" altLang="ja-J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नु पर्ने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उपायहरू</a:t>
            </a:r>
            <a:endParaRPr lang="en-US" sz="14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ja-JP" altLang="en-US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意識がある場合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b="1" dirty="0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</a:t>
            </a:r>
            <a:r>
              <a:rPr lang="en-US" sz="1400" b="1" dirty="0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</a:t>
            </a:r>
            <a:r>
              <a:rPr lang="ne-np" sz="1400" b="1" dirty="0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होस भएको अवस्थामा</a:t>
            </a:r>
            <a:endParaRPr lang="en-US" sz="1400" b="1" dirty="0">
              <a:solidFill>
                <a:srgbClr val="4F81BD"/>
              </a:solidFill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5〜10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 (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砂糖は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10〜20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g)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を飲む。 </a:t>
            </a:r>
          </a:p>
          <a:p>
            <a:pPr rtl="0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5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〜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10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g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(चिनी भएमा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10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〜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20</a:t>
            </a:r>
            <a:r>
              <a:rPr lang="ne-np" sz="1400" dirty="0" err="1">
                <a:latin typeface="HGMaruGothicMPRO" panose="020F0600000000000000" pitchFamily="34" charset="-128"/>
                <a:ea typeface="HGMaruGothicMPRO" panose="020F0600000000000000" pitchFamily="34" charset="-128"/>
              </a:rPr>
              <a:t>g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)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ने। </a:t>
            </a:r>
          </a:p>
          <a:p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ブドウ糖を含むジュース 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150〜200</a:t>
            </a:r>
            <a:r>
              <a:rPr lang="en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mL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でもよい</a:t>
            </a:r>
            <a:endParaRPr lang="en-US" altLang="ja-JP" sz="1400" b="1" dirty="0">
              <a:solidFill>
                <a:srgbClr val="4F81BD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अथवा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भएको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जुस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150〜200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mL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जति भए पनि हुन्छ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खाने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 </a:t>
            </a:r>
            <a:endParaRPr lang="en-US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lvl="1"/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※</a:t>
            </a:r>
            <a:r>
              <a:rPr lang="el-GR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α-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グルコシダーゼ阻害薬を飲んでいる人は必ずブドウ糖を選ぶ。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α-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कोसिडेज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इन्हिविटर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नामक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औषध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ी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सेवन गरिरहे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का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बिरामीहरू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ले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भने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अनिवार्य रूपमा </a:t>
            </a:r>
            <a:endParaRPr lang="ne-NP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lvl="1" rtl="0"/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</a:t>
            </a: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चक्की नै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खानुपर्छ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  <a:endParaRPr lang="en-US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lvl="1"/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※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チョコレートなど脂肪分が多いものは糖の吸収が遅いので、緊急時はブドウ糖や砂糖がよい。 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चकलेट जस्ता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धेरै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फ्याट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भएको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वस्तुहरू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बाट 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उपयोग गर्न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समय लाग्ने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भएको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ले </a:t>
            </a:r>
            <a:endParaRPr lang="ne-NP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lvl="1"/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अचानक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केहि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आई परेको खण्डमा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वा चिनी 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नै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खानु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राम्रो हुन्छ। </a:t>
            </a:r>
            <a:endParaRPr lang="en-US" altLang="ja-JP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②15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分後にまだ症状があれば、もう一度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①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をする。</a:t>
            </a:r>
            <a:endParaRPr lang="ne-np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ne-NP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15 मिनेट पछि पनि 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ठिक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नभएमा 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① 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मा लेखिएको उपाय फेरि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दोहोर्‍या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एर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अपनाउने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③ ①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を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2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回しても症状がよくならない時は病院へ連絡して、病院へ行く。 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</a:t>
            </a:r>
            <a:r>
              <a:rPr lang="ne-n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①</a:t>
            </a:r>
            <a:r>
              <a:rPr lang="ne-NP" altLang="ja-J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मा लेखिएको उपाय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2 पटक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अपनाउँदा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पनि लक्षण देखिन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नछोडेमा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अस्पतालमा सम्पर्क गरी</a:t>
            </a:r>
            <a:endParaRPr lang="ne-NP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rtl="0"/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अस्पताल जाने। </a:t>
            </a:r>
            <a:endParaRPr lang="en-US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 lvl="1"/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(</a:t>
            </a:r>
            <a:r>
              <a:rPr lang="ja-JP" altLang="en-US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)</a:t>
            </a:r>
            <a:r>
              <a:rPr lang="ja-JP" altLang="en-US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ブドウ糖を飲むだけでは、低血糖から一度回復しても、その後にまた血糖値が下がることがあります。そのため、食事をとりましょう。次の食事まで時間があく場合は、おにぎり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個やパン</a:t>
            </a:r>
            <a:r>
              <a:rPr lang="en-US" altLang="ja-JP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9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枚、クラッカー数枚などの炭水化物を食べ、低血糖がないか注意して様子をみて下さい。 </a:t>
            </a:r>
            <a:endParaRPr lang="en-US" altLang="ja-JP" sz="9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lvl="1" rtl="0"/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(नोट)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खाएर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मात्र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अवस्थामा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सुधार आएको हो भने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फेरि </a:t>
            </a:r>
            <a:r>
              <a:rPr lang="ne-NP" altLang="ja-JP" sz="10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0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0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0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0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हुन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सक्छ। त्य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सैले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खाना नै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खानु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पर्छ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 अर्को खाना खाने बेलासम्म समय बाँकी भएको अवस्थामा एउटा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ओनिगिरी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,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एउटा पाउरोटी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वा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केही बिस्कुट जस्ता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कार्बोहाइड्रेट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बढी भएका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खानेकुरा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खाई, </a:t>
            </a:r>
            <a:r>
              <a:rPr lang="ne-NP" altLang="ja-JP" sz="10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0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0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0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भएको छ छैन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सावधानीपूर्वक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ध्यान </a:t>
            </a:r>
            <a:r>
              <a:rPr lang="ne-N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पू</a:t>
            </a:r>
            <a:r>
              <a:rPr lang="ne-np" altLang="ja-J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र्‍या</a:t>
            </a:r>
            <a:r>
              <a:rPr lang="ne-NP" altLang="ja-JP" sz="10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उनुहोस्</a:t>
            </a:r>
            <a:r>
              <a:rPr lang="ne-np" sz="10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। </a:t>
            </a:r>
            <a:endParaRPr lang="en-US" altLang="ja-JP" sz="10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934D0B2E-BCB2-43CF-AB10-88313E21F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436" y="3707904"/>
            <a:ext cx="934828" cy="657118"/>
          </a:xfrm>
          <a:prstGeom prst="rect">
            <a:avLst/>
          </a:prstGeom>
        </p:spPr>
      </p:pic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3FEE8EE9-03A1-43B8-5DF5-9A81C86AD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9.</a:t>
            </a:r>
            <a:r>
              <a:rPr kumimoji="1" lang="ja-JP" altLang="en-US" sz="800" dirty="0"/>
              <a:t>「低血糖」とは？ </a:t>
            </a:r>
            <a:r>
              <a:rPr kumimoji="1" lang="en-US" altLang="ja-JP" sz="800" dirty="0"/>
              <a:t>"</a:t>
            </a:r>
            <a:r>
              <a:rPr kumimoji="1" lang="en-US" altLang="ja-JP" sz="800" dirty="0" err="1"/>
              <a:t>अल्प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ग्लूकोज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रक्तता</a:t>
            </a:r>
            <a:r>
              <a:rPr kumimoji="1" lang="en-US" altLang="ja-JP" sz="800" dirty="0"/>
              <a:t> (</a:t>
            </a:r>
            <a:r>
              <a:rPr kumimoji="1" lang="en-US" altLang="ja-JP" sz="800" dirty="0" err="1"/>
              <a:t>रगतमा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सुगरको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कमी</a:t>
            </a:r>
            <a:r>
              <a:rPr kumimoji="1" lang="en-US" altLang="ja-JP" sz="800" dirty="0"/>
              <a:t>)" </a:t>
            </a:r>
            <a:r>
              <a:rPr kumimoji="1" lang="en-US" altLang="ja-JP" sz="800" dirty="0" err="1"/>
              <a:t>भनेको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हो</a:t>
            </a:r>
            <a:r>
              <a:rPr kumimoji="1" lang="en-US" altLang="ja-JP" sz="800" dirty="0"/>
              <a:t>?</a:t>
            </a:r>
            <a:endParaRPr kumimoji="1" lang="ja-JP" altLang="en-US" sz="800" dirty="0"/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6F312E76-C271-32B7-65BA-7E344C28FE9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7F5EFC2A-77F7-B977-F5B5-325A88F3018E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7B9919-B462-FDF5-43E6-DB7935944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89894" y="539552"/>
            <a:ext cx="6741368" cy="6637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意識がなく、周りの人が対応する場合</a:t>
            </a:r>
            <a:endParaRPr lang="en-US" altLang="ja-JP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ne-NP" sz="1400" b="1" dirty="0">
                <a:solidFill>
                  <a:srgbClr val="4F81BD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  </a:t>
            </a:r>
            <a:r>
              <a:rPr lang="ne-np" sz="1400" b="1" dirty="0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होस नभई, वरपरका मान्छेहरूले आवश्यक कदम </a:t>
            </a:r>
            <a:r>
              <a:rPr lang="ne-np" sz="1400" b="1" dirty="0" err="1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चाल्</a:t>
            </a:r>
            <a:r>
              <a:rPr lang="ne-NP" sz="1400" b="1" dirty="0" err="1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नुपरेको</a:t>
            </a:r>
            <a:r>
              <a:rPr lang="ne-np" sz="1400" b="1" dirty="0">
                <a:solidFill>
                  <a:srgbClr val="4F81BD"/>
                </a:solidFill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खण्डमा</a:t>
            </a:r>
            <a:endParaRPr lang="en-US" altLang="ja-JP" sz="1400" dirty="0">
              <a:latin typeface="Noto Sans Devanagari" panose="020B0502040504020204" pitchFamily="34" charset="0"/>
              <a:ea typeface="HGMaruGothicMPRO" panose="020F0600000000000000" pitchFamily="34" charset="-128"/>
              <a:cs typeface="Noto Sans Devanagari" panose="020B0502040504020204" pitchFamily="34" charset="0"/>
            </a:endParaRPr>
          </a:p>
          <a:p>
            <a:pPr>
              <a:spcBef>
                <a:spcPts val="200"/>
              </a:spcBef>
            </a:pP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  ブドウ糖を水に溶かして、患者さんのくちびると歯ぐきの間に塗る。グルカゴン（血糖を上げる薬：注射</a:t>
            </a:r>
            <a:r>
              <a:rPr lang="en-US" altLang="ja-JP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/</a:t>
            </a:r>
            <a:r>
              <a:rPr lang="ja-JP" altLang="en-US" sz="14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点鼻）を医師から処方されている場合は、使用する。 </a:t>
            </a:r>
            <a:endParaRPr lang="en-US" sz="14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>
              <a:spcBef>
                <a:spcPts val="200"/>
              </a:spcBef>
            </a:pP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कोजलाई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पानीमा पगालेर त्यसलाई बिरामीको ओठ र गिजाको बीचमा लगाइदिने। चिकित्सकले </a:t>
            </a: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 </a:t>
            </a:r>
          </a:p>
          <a:p>
            <a:pPr rtl="0">
              <a:spcBef>
                <a:spcPts val="200"/>
              </a:spcBef>
            </a:pP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कागन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(रगतमा 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ू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कोज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बढाउने औषध</a:t>
            </a:r>
            <a:r>
              <a:rPr lang="ne-NP" sz="140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ी</a:t>
            </a:r>
            <a:r>
              <a:rPr lang="ne-np" sz="140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: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इन्जेक्सन/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नोज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ड्रप</a:t>
            </a:r>
            <a:r>
              <a:rPr lang="ne-N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ः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नाकले तान्ने औषधी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) दिएको भएमा </a:t>
            </a: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</a:p>
          <a:p>
            <a:pPr rtl="0">
              <a:spcBef>
                <a:spcPts val="200"/>
              </a:spcBef>
            </a:pPr>
            <a:r>
              <a:rPr lang="en-US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प्रयोग गर्ने। 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低血糖を繰り返さないために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ne-NP" altLang="ja-JP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  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फेरी </a:t>
            </a:r>
            <a:r>
              <a:rPr lang="ne-np" altLang="ja-JP" sz="1400" b="1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दोहोर्‍य</a:t>
            </a:r>
            <a:r>
              <a:rPr lang="ne-NP" altLang="ja-JP" sz="1400" b="1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र</a:t>
            </a:r>
            <a:r>
              <a:rPr lang="ne-NP" altLang="ja-JP" sz="1400" b="1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हुन </a:t>
            </a:r>
            <a:r>
              <a:rPr lang="ne-NP" altLang="ja-JP" sz="1400" b="1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नदिनको</a:t>
            </a:r>
            <a:r>
              <a:rPr lang="ne-NP" altLang="ja-JP" sz="1400" b="1" dirty="0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लागि</a:t>
            </a:r>
            <a:endParaRPr lang="en-US" sz="14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・糖尿病の薬を正しい方法で使う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>
              <a:spcBef>
                <a:spcPts val="200"/>
              </a:spcBef>
            </a:pP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सही तरिकामा मधुमेहको औषध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ी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प्रयोग गर्ने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 rtl="0">
              <a:spcBef>
                <a:spcPts val="200"/>
              </a:spcBef>
            </a:pPr>
            <a:r>
              <a:rPr lang="ne-n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ブドウ糖を持ち歩く。</a:t>
            </a:r>
            <a:endParaRPr lang="ne-np" sz="1400" kern="100" dirty="0">
              <a:latin typeface="HG丸ｺﾞｼｯｸM-PRO"/>
              <a:ea typeface="HG丸ｺﾞｼｯｸM-PRO"/>
            </a:endParaRPr>
          </a:p>
          <a:p>
            <a:pPr algn="just" rtl="0">
              <a:spcBef>
                <a:spcPts val="200"/>
              </a:spcBef>
            </a:pPr>
            <a:r>
              <a:rPr lang="ne-NP" sz="14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आफूसँग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ग्ल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ू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कोज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लिएर हिँड्ने।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ja-JP" altLang="en-US" sz="1400" kern="100" dirty="0">
                <a:latin typeface="HG丸ｺﾞｼｯｸM-PRO"/>
                <a:ea typeface="HG丸ｺﾞｼｯｸM-PRO"/>
              </a:rPr>
              <a:t>・規則正しい生活を心がける。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 rtl="0">
              <a:spcBef>
                <a:spcPts val="200"/>
              </a:spcBef>
            </a:pPr>
            <a:r>
              <a:rPr lang="ne-NP" sz="14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अनुशासित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ढंगमा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दैनिक जीवन (सुत्ने, उठ्ने, खाने आदि) बिताउने कुरामा ध्यान दिने।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・低血糖や低血糖のような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症状があったことを、病院の先生に伝える。</a:t>
            </a:r>
            <a:endParaRPr lang="ne-np" sz="1400" kern="100" dirty="0">
              <a:latin typeface="HG丸ｺﾞｼｯｸM-PRO"/>
              <a:ea typeface="HG丸ｺﾞｼｯｸM-PRO"/>
            </a:endParaRPr>
          </a:p>
          <a:p>
            <a:pPr rtl="0">
              <a:spcBef>
                <a:spcPts val="200"/>
              </a:spcBef>
            </a:pPr>
            <a:r>
              <a:rPr lang="ne-NP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 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वा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जस्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ता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लक्षण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देखिएमा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अस्पतालको </a:t>
            </a:r>
            <a:endParaRPr lang="ne-N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rtl="0">
              <a:spcBef>
                <a:spcPts val="200"/>
              </a:spcBef>
            </a:pP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चिकित्सकलाई　भन्ने।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ja-JP" altLang="en-US" sz="1400" kern="100" dirty="0">
                <a:latin typeface="HG丸ｺﾞｼｯｸM-PRO"/>
                <a:ea typeface="HG丸ｺﾞｼｯｸM-PRO"/>
              </a:rPr>
              <a:t>・家族やいつも近くにいる人に症状や対応の方法を伝え、協力してもらう。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>
              <a:spcBef>
                <a:spcPts val="200"/>
              </a:spcBef>
            </a:pPr>
            <a:r>
              <a:rPr lang="ne-NP" sz="14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परिवार वा सधैँ नजिक हुने व्यक्तिलाई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रक्तताका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लक्षण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अपनाउन</a:t>
            </a:r>
            <a:r>
              <a:rPr lang="ne-NP" altLang="ja-J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ुपर्ने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उपायहरू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का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endParaRPr lang="ne-N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बारेमा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बताई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सहयोग गर्न अनुरोध गर्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ja-JP" altLang="en-US" sz="1400" kern="100" dirty="0">
                <a:latin typeface="HG丸ｺﾞｼｯｸM-PRO"/>
                <a:ea typeface="HG丸ｺﾞｼｯｸM-PRO"/>
              </a:rPr>
              <a:t>・糖尿病カードを持ち歩く。</a:t>
            </a:r>
            <a:endParaRPr lang="ne-np" sz="1400" kern="100" dirty="0">
              <a:latin typeface="HG丸ｺﾞｼｯｸM-PRO"/>
              <a:ea typeface="HG丸ｺﾞｼｯｸM-PRO"/>
            </a:endParaRPr>
          </a:p>
          <a:p>
            <a:pPr algn="just" rtl="0">
              <a:spcBef>
                <a:spcPts val="200"/>
              </a:spcBef>
            </a:pPr>
            <a:r>
              <a:rPr lang="ne-NP" sz="14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आफूसँग मधुमेह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 रोगी हो भनेर चिनाउने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कार्ड लिएर हिँड्ने।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ja-JP" altLang="en-US" sz="1400" kern="100" dirty="0">
                <a:latin typeface="HG丸ｺﾞｼｯｸM-PRO"/>
                <a:ea typeface="HG丸ｺﾞｼｯｸM-PRO"/>
              </a:rPr>
              <a:t>・自動車を運転する人は、ブドウ糖を多く含む食品を車内に置いておく。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algn="just" rtl="0">
              <a:spcBef>
                <a:spcPts val="200"/>
              </a:spcBef>
            </a:pPr>
            <a:r>
              <a:rPr lang="ne-NP" sz="14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सवारी साधन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चलाउने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हरूले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सवारी साधन भित्र धेरै मात्रामा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ग्ल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ू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कोज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भएको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खानेकुरा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राख्ने।</a:t>
            </a:r>
            <a:endParaRPr lang="en-US" sz="1400" kern="1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92" y="6906025"/>
            <a:ext cx="1247130" cy="79963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14" y="323528"/>
            <a:ext cx="902811" cy="79963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323" y="2123728"/>
            <a:ext cx="1650989" cy="85851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131" y="3491880"/>
            <a:ext cx="763221" cy="1335636"/>
          </a:xfrm>
          <a:prstGeom prst="rect">
            <a:avLst/>
          </a:prstGeom>
        </p:spPr>
      </p:pic>
      <p:sp>
        <p:nvSpPr>
          <p:cNvPr id="19" name="Footer Placeholder 13">
            <a:extLst>
              <a:ext uri="{FF2B5EF4-FFF2-40B4-BE49-F238E27FC236}">
                <a16:creationId xmlns:a16="http://schemas.microsoft.com/office/drawing/2014/main" id="{989F45F4-28C5-86D8-2BBA-B7F8E21D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/>
              <a:t>9.</a:t>
            </a:r>
            <a:r>
              <a:rPr kumimoji="1" lang="ja-JP" altLang="en-US" sz="800"/>
              <a:t>「低血糖」とは？ </a:t>
            </a:r>
            <a:r>
              <a:rPr kumimoji="1" lang="en-US" altLang="ja-JP" sz="800"/>
              <a:t>"अल्प ग्लूकोज रक्तता (रगतमा सुगरको कमी)" भनेको के हो?</a:t>
            </a:r>
            <a:endParaRPr kumimoji="1" lang="ja-JP" altLang="en-US" sz="800" dirty="0"/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6EDED95B-B473-74F5-0835-21CD2F3175D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20" name="テキスト ボックス 7">
            <a:extLst>
              <a:ext uri="{FF2B5EF4-FFF2-40B4-BE49-F238E27FC236}">
                <a16:creationId xmlns:a16="http://schemas.microsoft.com/office/drawing/2014/main" id="{09B06156-53B0-70A1-0F93-2DAE7DDD4E1D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21" name="Slide Number Placeholder 11">
            <a:extLst>
              <a:ext uri="{FF2B5EF4-FFF2-40B4-BE49-F238E27FC236}">
                <a16:creationId xmlns:a16="http://schemas.microsoft.com/office/drawing/2014/main" id="{D337682A-882C-D7D5-8206-2B4F4BF1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3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A8F5FC-2152-46E2-9DEB-04C687C620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952C69-1E14-4373-B6A2-F6F5A161E2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1210</Words>
  <Application>Microsoft Macintosh PowerPoint</Application>
  <PresentationFormat>画面に合わせる (4:3)</PresentationFormat>
  <Paragraphs>111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HG丸ｺﾞｼｯｸM-PRO</vt:lpstr>
      <vt:lpstr>HG丸ｺﾞｼｯｸM-PRO</vt:lpstr>
      <vt:lpstr>ＭＳ Ｐゴシック</vt:lpstr>
      <vt:lpstr>Arial</vt:lpstr>
      <vt:lpstr>Calibri</vt:lpstr>
      <vt:lpstr>Noto Sans Devanagari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低血糖</dc:title>
  <dc:creator>hashimoto</dc:creator>
  <cp:lastModifiedBy>稲垣 典子</cp:lastModifiedBy>
  <cp:revision>105</cp:revision>
  <cp:lastPrinted>2022-01-27T06:13:06Z</cp:lastPrinted>
  <dcterms:created xsi:type="dcterms:W3CDTF">2014-09-02T21:52:41Z</dcterms:created>
  <dcterms:modified xsi:type="dcterms:W3CDTF">2022-10-06T07:12:25Z</dcterms:modified>
</cp:coreProperties>
</file>