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6"/>
  </p:notesMasterIdLst>
  <p:sldIdLst>
    <p:sldId id="258" r:id="rId4"/>
    <p:sldId id="257" r:id="rId5"/>
  </p:sldIdLst>
  <p:sldSz cx="6858000" cy="9906000" type="A4"/>
  <p:notesSz cx="6805613" cy="9939338"/>
  <p:defaultTextStyle>
    <a:defPPr rtl="0">
      <a:defRPr lang="ne-N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" initials="A" lastIdx="1" clrIdx="0">
    <p:extLst>
      <p:ext uri="{19B8F6BF-5375-455C-9EA6-DF929625EA0E}">
        <p15:presenceInfo xmlns:p15="http://schemas.microsoft.com/office/powerpoint/2012/main" userId="A" providerId="None"/>
      </p:ext>
    </p:extLst>
  </p:cmAuthor>
  <p:cmAuthor id="2" name="Thapa Sulav" initials="TS" lastIdx="1" clrIdx="1">
    <p:extLst>
      <p:ext uri="{19B8F6BF-5375-455C-9EA6-DF929625EA0E}">
        <p15:presenceInfo xmlns:p15="http://schemas.microsoft.com/office/powerpoint/2012/main" userId="d320d674e5e368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4"/>
    <p:restoredTop sz="94656"/>
  </p:normalViewPr>
  <p:slideViewPr>
    <p:cSldViewPr>
      <p:cViewPr varScale="1">
        <p:scale>
          <a:sx n="74" d="100"/>
          <a:sy n="74" d="100"/>
        </p:scale>
        <p:origin x="3432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3FDF9D6-8C3D-C549-9848-2093F6B353D2}"/>
    <pc:docChg chg="modSld">
      <pc:chgData name="稲垣 典子" userId="75e47cb5-aee2-4599-8dc9-4d0088e0ed8e" providerId="ADAL" clId="{93FDF9D6-8C3D-C549-9848-2093F6B353D2}" dt="2022-10-06T07:12:36.160" v="2" actId="20577"/>
      <pc:docMkLst>
        <pc:docMk/>
      </pc:docMkLst>
      <pc:sldChg chg="modSp mod">
        <pc:chgData name="稲垣 典子" userId="75e47cb5-aee2-4599-8dc9-4d0088e0ed8e" providerId="ADAL" clId="{93FDF9D6-8C3D-C549-9848-2093F6B353D2}" dt="2022-10-06T07:12:36.160" v="2" actId="20577"/>
        <pc:sldMkLst>
          <pc:docMk/>
          <pc:sldMk cId="362965353" sldId="258"/>
        </pc:sldMkLst>
        <pc:spChg chg="mod">
          <ac:chgData name="稲垣 典子" userId="75e47cb5-aee2-4599-8dc9-4d0088e0ed8e" providerId="ADAL" clId="{93FDF9D6-8C3D-C549-9848-2093F6B353D2}" dt="2022-10-06T07:12:36.160" v="2" actId="20577"/>
          <ac:spMkLst>
            <pc:docMk/>
            <pc:sldMk cId="362965353" sldId="258"/>
            <ac:spMk id="2" creationId="{C3D3CA70-7BBC-49DB-A889-0AA72F0DD4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20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e-np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e-np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e-np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e-np"/>
              <a:t>マスター テキストの書式設定</a:t>
            </a:r>
          </a:p>
          <a:p>
            <a:pPr lvl="1" rtl="0"/>
            <a:r>
              <a:rPr lang="ne-np"/>
              <a:t>第 2 レベル</a:t>
            </a:r>
          </a:p>
          <a:p>
            <a:pPr lvl="2" rtl="0"/>
            <a:r>
              <a:rPr lang="ne-np"/>
              <a:t>第 3 レベル</a:t>
            </a:r>
          </a:p>
          <a:p>
            <a:pPr lvl="3" rtl="0"/>
            <a:r>
              <a:rPr lang="ne-np"/>
              <a:t>第 4 レベル</a:t>
            </a:r>
          </a:p>
          <a:p>
            <a:pPr lvl="4" rtl="0"/>
            <a:r>
              <a:rPr lang="ne-n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en-US" altLang="ja-JP"/>
              <a:t>2022/3/4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altLang="ja-JP"/>
              <a:t>10. </a:t>
            </a:r>
            <a:r>
              <a:rPr lang="ja-JP" altLang="en-US"/>
              <a:t>シックデイ</a:t>
            </a:r>
            <a:r>
              <a:rPr lang="en-US" altLang="ja-JP"/>
              <a:t>सिक-डे </a:t>
            </a:r>
            <a:r>
              <a:rPr lang="ja-JP" altLang="en-US"/>
              <a:t>病気の日はどう対応する？ </a:t>
            </a:r>
            <a:r>
              <a:rPr lang="en-US" altLang="ja-JP"/>
              <a:t>बिरामी पर्दा अर्थात सञ्चो नहुदाँ के गर्ने?</a:t>
            </a:r>
            <a:endParaRPr lang="ne-n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34330" y="1930189"/>
            <a:ext cx="6624736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4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シックデイとは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>
              <a:spcAft>
                <a:spcPts val="300"/>
              </a:spcAft>
            </a:pPr>
            <a:r>
              <a:rPr lang="en-US" sz="14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सिक-</a:t>
            </a:r>
            <a:r>
              <a:rPr lang="ne-np" sz="1400" b="1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डे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भनेको के हो?</a:t>
            </a:r>
            <a:endParaRPr lang="en-US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・熱や下痢・嘔吐で食事ができないなど、体調の悪い日をシックデイ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r>
              <a:rPr lang="en-US" altLang="ja-JP" sz="1400" kern="100" dirty="0">
                <a:latin typeface="HG丸ｺﾞｼｯｸM-PRO"/>
                <a:ea typeface="HG丸ｺﾞｼｯｸM-PRO"/>
              </a:rPr>
              <a:t> 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（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Sick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 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Day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）といいます。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ne-np" sz="1400" kern="100" dirty="0">
                <a:latin typeface="HG丸ｺﾞｼｯｸM-PRO"/>
                <a:ea typeface="HG丸ｺﾞｼｯｸM-PRO"/>
              </a:rPr>
              <a:t>・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ज्वरो, पखाला, बान्ता आदिको कारण खाना खान नसक्ने जस्ता स्वास्थ्य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अवस्था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खराब भएको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</a:t>
            </a:r>
          </a:p>
          <a:p>
            <a:pPr rtl="0"/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दिनलाई सिक-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डे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HG丸ｺﾞｼｯｸM-PRO"/>
                <a:ea typeface="HG丸ｺﾞｼｯｸM-PRO"/>
              </a:rPr>
              <a:t>(</a:t>
            </a:r>
            <a:r>
              <a:rPr lang="ne-np" sz="1400" kern="100" dirty="0" err="1">
                <a:latin typeface="HG丸ｺﾞｼｯｸM-PRO"/>
                <a:ea typeface="HG丸ｺﾞｼｯｸM-PRO"/>
              </a:rPr>
              <a:t>Sick</a:t>
            </a:r>
            <a:r>
              <a:rPr lang="ne-np" sz="1400" kern="100" dirty="0">
                <a:latin typeface="HG丸ｺﾞｼｯｸM-PRO"/>
                <a:ea typeface="HG丸ｺﾞｼｯｸM-PRO"/>
              </a:rPr>
              <a:t> </a:t>
            </a:r>
            <a:r>
              <a:rPr lang="ne-np" sz="1400" kern="100" dirty="0" err="1">
                <a:latin typeface="HG丸ｺﾞｼｯｸM-PRO"/>
                <a:ea typeface="HG丸ｺﾞｼｯｸM-PRO"/>
              </a:rPr>
              <a:t>Day</a:t>
            </a:r>
            <a:r>
              <a:rPr lang="ne-np" sz="1400" kern="100" dirty="0">
                <a:latin typeface="HG丸ｺﾞｼｯｸM-PRO"/>
                <a:ea typeface="HG丸ｺﾞｼｯｸM-PRO"/>
              </a:rPr>
              <a:t>)</a:t>
            </a:r>
            <a:r>
              <a:rPr lang="ne-NP" sz="1400" kern="100" dirty="0">
                <a:latin typeface="HG丸ｺﾞｼｯｸM-PRO"/>
                <a:ea typeface="HG丸ｺﾞｼｯｸM-PRO"/>
              </a:rPr>
              <a:t>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सञ्चो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नभएको दिन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भनिन्छ।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・病気のときは、ストレスホルモンの分泌やインスリンの作用の低下などに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より、血糖が高くなりやすくなります。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बिरामी भएको बेला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तनाब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रागरस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(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स्ट्रेस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हर्मोन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बन्ने,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इन्सुलिनको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कार्यमा ह्रास आउने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जस्ता</a:t>
            </a:r>
            <a:r>
              <a:rPr lang="en-US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कारणहरूले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सजिलै रगतमा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बढ्ने गर्छ।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・逆に食事が食べられず低血糖になることもあります。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त्यसको विपरीत खाना खान नसकी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(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रगतमा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सुगरको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कमी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हुने अवस्थाहरू पनि 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rtl="0"/>
            <a:r>
              <a:rPr lang="en-US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हुन सक्छ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।</a:t>
            </a:r>
            <a:endParaRPr 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  <a:p>
            <a:pPr algn="just" rtl="0"/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（下痢） 　      （嘔吐）      （咳・風邪）　   （発熱）　   （腹痛）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(पखाला)　  </a:t>
            </a:r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(बान्ता)  </a:t>
            </a:r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रुघा</a:t>
            </a:r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खोकी</a:t>
            </a:r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 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</a:t>
            </a:r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(ज्वरो</a:t>
            </a:r>
            <a:r>
              <a:rPr lang="ne-np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ne-n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(पेट दुख्ने)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rtl="0"/>
            <a:endParaRPr lang="en-US" altLang="ja-JP" sz="14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HG丸ｺﾞｼｯｸM-PRO"/>
              <a:ea typeface="HG丸ｺﾞｼｯｸM-PRO"/>
              <a:cs typeface="+mn-cs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108338" y="517317"/>
            <a:ext cx="6408712" cy="118970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312" y="6075813"/>
            <a:ext cx="750711" cy="77156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769" y="6058742"/>
            <a:ext cx="750711" cy="70379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597" y="6033120"/>
            <a:ext cx="755923" cy="724645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1" y="6046131"/>
            <a:ext cx="766350" cy="76635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83" y="6101880"/>
            <a:ext cx="714217" cy="7454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D3CA70-7BBC-49DB-A889-0AA72F0DD436}"/>
              </a:ext>
            </a:extLst>
          </p:cNvPr>
          <p:cNvSpPr txBox="1"/>
          <p:nvPr/>
        </p:nvSpPr>
        <p:spPr>
          <a:xfrm>
            <a:off x="692696" y="512311"/>
            <a:ext cx="51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10. 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シックデイ</a:t>
            </a:r>
            <a:endParaRPr lang="en-US" altLang="ja-JP" sz="16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सिक-</a:t>
            </a:r>
            <a:r>
              <a:rPr lang="ne-np" altLang="ja-JP" sz="2000" b="1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डे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  <a:p>
            <a:pPr algn="ctr"/>
            <a:r>
              <a:rPr lang="ja-JP" altLang="en-US" sz="16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病気の日はどう対応する？</a:t>
            </a:r>
            <a:endParaRPr lang="en-US" altLang="ja-JP" sz="16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 rtl="0"/>
            <a:r>
              <a:rPr lang="en-US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10.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बिरामी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पर्दा अर्थात सञ्चो </a:t>
            </a:r>
            <a:r>
              <a:rPr lang="ne-NP" altLang="ja-JP" sz="2000" b="1" dirty="0"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नहुदाँ 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के गर्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ने</a:t>
            </a:r>
            <a:r>
              <a:rPr lang="ne-np" altLang="ja-JP" sz="2000" b="1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?</a:t>
            </a:r>
            <a:endParaRPr lang="en-US" altLang="ja-JP" sz="2000" b="1" dirty="0">
              <a:solidFill>
                <a:schemeClr val="tx1"/>
              </a:solidFill>
              <a:latin typeface="Noto Sans Devanagari" panose="020B0502040504020204" pitchFamily="34" charset="0"/>
              <a:ea typeface="HG丸ｺﾞｼｯｸM-PRO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26" name="Picture 15">
            <a:extLst>
              <a:ext uri="{FF2B5EF4-FFF2-40B4-BE49-F238E27FC236}">
                <a16:creationId xmlns:a16="http://schemas.microsoft.com/office/drawing/2014/main" id="{CCCCF8FC-4C51-5AD1-16F0-3001037BA11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04691" y="-2302"/>
            <a:ext cx="437261" cy="431015"/>
          </a:xfrm>
          <a:prstGeom prst="rect">
            <a:avLst/>
          </a:prstGeom>
        </p:spPr>
      </p:pic>
      <p:sp>
        <p:nvSpPr>
          <p:cNvPr id="29" name="テキスト ボックス 7">
            <a:extLst>
              <a:ext uri="{FF2B5EF4-FFF2-40B4-BE49-F238E27FC236}">
                <a16:creationId xmlns:a16="http://schemas.microsoft.com/office/drawing/2014/main" id="{268CC4BC-9748-1B1C-17A2-605C9F7800A0}"/>
              </a:ext>
            </a:extLst>
          </p:cNvPr>
          <p:cNvSpPr txBox="1"/>
          <p:nvPr/>
        </p:nvSpPr>
        <p:spPr>
          <a:xfrm>
            <a:off x="5672127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31" name="Slide Number Placeholder 11">
            <a:extLst>
              <a:ext uri="{FF2B5EF4-FFF2-40B4-BE49-F238E27FC236}">
                <a16:creationId xmlns:a16="http://schemas.microsoft.com/office/drawing/2014/main" id="{F92787FE-1BFE-8F2B-A5F8-7775950A4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336" y="9568646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1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  <p:sp>
        <p:nvSpPr>
          <p:cNvPr id="32" name="Footer Placeholder 13">
            <a:extLst>
              <a:ext uri="{FF2B5EF4-FFF2-40B4-BE49-F238E27FC236}">
                <a16:creationId xmlns:a16="http://schemas.microsoft.com/office/drawing/2014/main" id="{99BC1872-8415-F74A-4537-35B20B493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9700814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 dirty="0"/>
              <a:t>10. </a:t>
            </a:r>
            <a:r>
              <a:rPr kumimoji="1" lang="ja-JP" altLang="en-US" sz="800" dirty="0"/>
              <a:t>シックデイ</a:t>
            </a:r>
            <a:r>
              <a:rPr kumimoji="1" lang="en-US" altLang="ja-JP" sz="800" dirty="0" err="1"/>
              <a:t>सिक-डे</a:t>
            </a:r>
            <a:r>
              <a:rPr kumimoji="1" lang="en-US" altLang="ja-JP" sz="800" dirty="0"/>
              <a:t> </a:t>
            </a:r>
            <a:r>
              <a:rPr kumimoji="1" lang="ja-JP" altLang="en-US" sz="800" dirty="0"/>
              <a:t>病気の日はどう対応する？ </a:t>
            </a:r>
            <a:r>
              <a:rPr kumimoji="1" lang="en-US" altLang="ja-JP" sz="800" dirty="0" err="1"/>
              <a:t>बिरामी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पर्दा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अर्थात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सञ्चो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नहुदाँ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के</a:t>
            </a:r>
            <a:r>
              <a:rPr kumimoji="1" lang="en-US" altLang="ja-JP" sz="800" dirty="0"/>
              <a:t> </a:t>
            </a:r>
            <a:r>
              <a:rPr kumimoji="1" lang="en-US" altLang="ja-JP" sz="800" dirty="0" err="1"/>
              <a:t>गर्ने</a:t>
            </a:r>
            <a:r>
              <a:rPr kumimoji="1" lang="en-US" altLang="ja-JP" sz="800" dirty="0"/>
              <a:t>?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36296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246014" y="416496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シックデイの対応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 rtl="0"/>
            <a:r>
              <a:rPr lang="ne-np" sz="1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सिक-</a:t>
            </a:r>
            <a:r>
              <a:rPr lang="ne-np" sz="1400" b="1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डेमा</a:t>
            </a:r>
            <a:r>
              <a:rPr lang="ne-np" sz="1400" b="1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गर्नुपर्ने कुराहरू</a:t>
            </a:r>
            <a:endParaRPr lang="en-US" altLang="ja-JP" sz="1400" b="1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HG丸ｺﾞｼｯｸM-PRO"/>
              <a:ea typeface="HG丸ｺﾞｼｯｸM-PRO"/>
              <a:cs typeface="+mn-cs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064051" y="8037173"/>
            <a:ext cx="5614277" cy="973527"/>
          </a:xfrm>
          <a:prstGeom prst="wedgeRectCallout">
            <a:avLst>
              <a:gd name="adj1" fmla="val -56737"/>
              <a:gd name="adj2" fmla="val 217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100" kern="100" dirty="0">
                <a:latin typeface="HG丸ｺﾞｼｯｸM-PRO"/>
                <a:ea typeface="HG丸ｺﾞｼｯｸM-PRO"/>
              </a:rPr>
              <a:t>シックデイの時には、止めたほうが良い薬と、止めてはいけない薬があります。あらかじめ、医師と相談して対応を決めておきましょう！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सिक-</a:t>
            </a:r>
            <a:r>
              <a:rPr lang="ne-np" sz="12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डेको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बेलामा </a:t>
            </a:r>
            <a:r>
              <a:rPr lang="ne-NP" altLang="ja-J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प्रयोग गर्न</a:t>
            </a:r>
            <a:r>
              <a:rPr lang="ne-np" altLang="ja-J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रोक्दा राम्रो हुने औषध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ी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र रोक्न नहुने औषध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ी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 हुन्छन्। अग्रिम रूपमा चिकित्सकसँग परामर्श लिई अपनाउनुपर्ने उपायहरू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2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राम्रोसंग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2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बुझिराखौं</a:t>
            </a:r>
            <a:r>
              <a:rPr lang="ne-np" sz="12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!</a:t>
            </a:r>
          </a:p>
        </p:txBody>
      </p:sp>
      <p:sp>
        <p:nvSpPr>
          <p:cNvPr id="5" name="フローチャート: 代替処理 4"/>
          <p:cNvSpPr/>
          <p:nvPr/>
        </p:nvSpPr>
        <p:spPr>
          <a:xfrm>
            <a:off x="153528" y="1183722"/>
            <a:ext cx="2393185" cy="744942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温かく、安静にする</a:t>
            </a:r>
            <a:endParaRPr 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न्यानो गरी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आराम (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बेडरेस्ट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गर्ने</a:t>
            </a:r>
            <a:endParaRPr kumimoji="1" lang="ja-JP" alt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153528" y="2028259"/>
            <a:ext cx="2377897" cy="110728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食事・水分・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ミネラルをとる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खान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पीन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गर्ने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प्रसस्त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पानी, झोलिलो पदार्थ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,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मिनरल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आदि खा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ने</a:t>
            </a:r>
            <a:endParaRPr kumimoji="1" lang="ja-JP" alt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181378" y="4632382"/>
            <a:ext cx="2309230" cy="110728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早めに病院に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連絡・受診する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चाँडै अस्पतालमा सम्पर्क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गर्ने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 </a:t>
            </a:r>
            <a:r>
              <a:rPr lang="ne-N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जचाउँन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जा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ने</a:t>
            </a:r>
            <a:endParaRPr kumimoji="1" lang="ja-JP" alt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181378" y="3224808"/>
            <a:ext cx="2350047" cy="1246042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病状をこまめに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チェックする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rtl="0"/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बेला-बेलामा स्वास्थ्य अवस्था कस्तो छ 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चे</a:t>
            </a:r>
            <a:r>
              <a:rPr lang="ne-N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 गर्ने </a:t>
            </a:r>
            <a:endParaRPr kumimoji="1" lang="ja-JP" altLang="en-US" sz="1400" dirty="0">
              <a:latin typeface="Noto Sans Devanagari" panose="020B0502040504020204" pitchFamily="34" charset="0"/>
              <a:ea typeface="HG丸ｺﾞｼｯｸM-PRO" panose="020F0600000000000000" pitchFamily="50" charset="-128"/>
              <a:cs typeface="Noto Sans Devanagari" panose="020B0502040504020204" pitchFamily="34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4" y="8487333"/>
            <a:ext cx="576362" cy="101410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B333AD-735B-43A8-89A0-63CA4B3EF463}"/>
              </a:ext>
            </a:extLst>
          </p:cNvPr>
          <p:cNvSpPr txBox="1"/>
          <p:nvPr/>
        </p:nvSpPr>
        <p:spPr>
          <a:xfrm>
            <a:off x="2540114" y="4625431"/>
            <a:ext cx="43576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・食事が全く摂れないとき</a:t>
            </a:r>
            <a:endParaRPr lang="en-US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2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पटक्कै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खाना खान नसक्ने बेला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・強い嘔吐・下痢・腹痛があるとき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2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एकदम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बान्ता, पखाला र पेट दुखेको बेला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</a:t>
            </a:r>
            <a:r>
              <a:rPr lang="en-US" altLang="ja-JP" sz="1200" kern="100" dirty="0">
                <a:latin typeface="HG丸ｺﾞｼｯｸM-PRO"/>
                <a:ea typeface="HG丸ｺﾞｼｯｸM-PRO"/>
              </a:rPr>
              <a:t>38</a:t>
            </a:r>
            <a:r>
              <a:rPr lang="ja-JP" altLang="en-US" sz="1200" kern="100" dirty="0">
                <a:latin typeface="HG丸ｺﾞｼｯｸM-PRO"/>
                <a:ea typeface="HG丸ｺﾞｼｯｸM-PRO"/>
              </a:rPr>
              <a:t>度以上の高熱が続くとき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निरन्तर 38°</a:t>
            </a:r>
            <a:r>
              <a:rPr lang="ne-np" sz="1200" kern="100" dirty="0">
                <a:latin typeface="HG丸ｺﾞｼｯｸM-PRO"/>
                <a:ea typeface="HG丸ｺﾞｼｯｸM-PRO"/>
              </a:rPr>
              <a:t>C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वा सोभन्दा बढी ज्वरो आएको बेला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・高血糖や低血糖がある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r>
              <a:rPr lang="ne-NP" altLang="ja-J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अति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ग्ल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ू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कोज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(रगतमा बढी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सुगर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वा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अल्प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ग्लूकोज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en-US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</a:p>
          <a:p>
            <a:r>
              <a:rPr lang="en-US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 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रक्तता</a:t>
            </a:r>
            <a:r>
              <a:rPr lang="en-US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(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रगतमा </a:t>
            </a:r>
            <a:r>
              <a:rPr lang="ne-NP" altLang="ja-JP" sz="1400" dirty="0" err="1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सुगरको</a:t>
            </a:r>
            <a:r>
              <a:rPr lang="ne-NP" altLang="ja-JP" sz="1400" dirty="0">
                <a:solidFill>
                  <a:schemeClr val="tx1"/>
                </a:solidFill>
                <a:latin typeface="Noto Sans Devanagari" panose="020B0502040504020204" pitchFamily="34" charset="0"/>
                <a:ea typeface="HG丸ｺﾞｼｯｸM-PRO" pitchFamily="50" charset="-128"/>
                <a:cs typeface="Noto Sans Devanagari" panose="020B0502040504020204" pitchFamily="34" charset="0"/>
              </a:rPr>
              <a:t> कमी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)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भएको बेला</a:t>
            </a:r>
            <a:endParaRPr lang="en-US" altLang="ja-J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・意識状態が悪い（会話できない、ぼんやりしている）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en-US" sz="1200" kern="100" dirty="0">
                <a:latin typeface="HG丸ｺﾞｼｯｸM-PRO"/>
                <a:ea typeface="HG丸ｺﾞｼｯｸM-PRO"/>
                <a:cs typeface="Noto Sans Devanagari" panose="020B0502040504020204" pitchFamily="34" charset="0"/>
              </a:rPr>
              <a:t>  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राम्रोसंग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होस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भएको बेला (कुराकानी गर्न नसक्ने,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लट्ठ-ट्वाल्ल  </a:t>
            </a:r>
          </a:p>
          <a:p>
            <a:pPr rtl="0"/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परेर बसेको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बेस्ने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</a:t>
            </a:r>
            <a:endParaRPr lang="en-US" altLang="ja-J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86ACA5B-6F47-4874-A768-6F3EAE7CC1C1}"/>
              </a:ext>
            </a:extLst>
          </p:cNvPr>
          <p:cNvSpPr txBox="1"/>
          <p:nvPr/>
        </p:nvSpPr>
        <p:spPr>
          <a:xfrm>
            <a:off x="2540114" y="2062255"/>
            <a:ext cx="42732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・発熱や下痢、嘔吐などが原因で脱水になるので予防する</a:t>
            </a:r>
            <a:endParaRPr lang="en-US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200" kern="100" dirty="0">
                <a:latin typeface="HG丸ｺﾞｼｯｸM-PRO"/>
                <a:ea typeface="HG丸ｺﾞｼｯｸM-PRO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ज्वरो, पखाला, बान्ता आदिको कारण शरीरमा पानीको मात्रा </a:t>
            </a:r>
            <a:endParaRPr lang="ne-N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pPr rtl="0"/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कम हुने हुनाले त्यसको रोकथाम हुन्छ।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・症状も悪化しにくくなる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pPr rtl="0"/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हत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्त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पत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्त </a:t>
            </a:r>
            <a:r>
              <a:rPr lang="ne-NP" altLang="ja-JP" sz="1400" dirty="0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स्वास्थ्य अवस्था </a:t>
            </a:r>
            <a:r>
              <a:rPr lang="ne-NP" altLang="ja-JP" sz="1400" dirty="0" err="1">
                <a:latin typeface="Noto Sans Devanagari" panose="020B0502040504020204" pitchFamily="34" charset="0"/>
                <a:ea typeface="HG丸ｺﾞｼｯｸM-PRO" panose="020F0600000000000000" pitchFamily="50" charset="-128"/>
                <a:cs typeface="Noto Sans Devanagari" panose="020B0502040504020204" pitchFamily="34" charset="0"/>
              </a:rPr>
              <a:t>बिग्रिदैन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।</a:t>
            </a:r>
            <a:endParaRPr lang="en-US" altLang="ja-J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ABE19A-F96C-41A4-8939-120A453686A5}"/>
              </a:ext>
            </a:extLst>
          </p:cNvPr>
          <p:cNvSpPr txBox="1"/>
          <p:nvPr/>
        </p:nvSpPr>
        <p:spPr>
          <a:xfrm>
            <a:off x="2531425" y="3248615"/>
            <a:ext cx="4284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・血糖値、体温、脈拍、血圧、食事・水分摂取量、自覚症 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r>
              <a:rPr lang="en-US" altLang="ja-JP" sz="1200" kern="100" dirty="0">
                <a:latin typeface="HG丸ｺﾞｼｯｸM-PRO"/>
                <a:ea typeface="HG丸ｺﾞｼｯｸM-PRO"/>
              </a:rPr>
              <a:t>  </a:t>
            </a:r>
            <a:r>
              <a:rPr lang="ja-JP" altLang="en-US" sz="1200" kern="100" dirty="0">
                <a:latin typeface="HG丸ｺﾞｼｯｸM-PRO"/>
                <a:ea typeface="HG丸ｺﾞｼｯｸM-PRO"/>
              </a:rPr>
              <a:t>状を把握する</a:t>
            </a:r>
            <a:endParaRPr lang="en-US" altLang="ja-JP" sz="1200" kern="100" dirty="0">
              <a:latin typeface="HG丸ｺﾞｼｯｸM-PRO"/>
              <a:ea typeface="HG丸ｺﾞｼｯｸM-PRO"/>
            </a:endParaRPr>
          </a:p>
          <a:p>
            <a:r>
              <a:rPr lang="en-US" sz="1200" kern="100" dirty="0">
                <a:latin typeface="HG丸ｺﾞｼｯｸM-PRO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रगतमा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ग्लूकोजको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मात्रा (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सुगर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लेबल)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शरीरको तापक्रम,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नाडी 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(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पल्स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, रक्तचाप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प्रेसर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 बेला-बेलामा नाप्ने।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खानपान</a:t>
            </a:r>
            <a:r>
              <a:rPr lang="ne-NP" sz="1400" kern="10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िको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मात्रा 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(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आफुले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के कति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खानपिन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ग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र्‍य</a:t>
            </a:r>
            <a:r>
              <a:rPr lang="ne-NP" altLang="ja-JP" sz="1400" dirty="0" err="1">
                <a:latin typeface="Noto Sans Devanagari" panose="020B0502040504020204" pitchFamily="34" charset="0"/>
                <a:ea typeface="HGMaruGothicMPRO" panose="020F0600000000000000" pitchFamily="34" charset="-128"/>
                <a:cs typeface="Noto Sans Devanagari" panose="020B0502040504020204" pitchFamily="34" charset="0"/>
              </a:rPr>
              <a:t>ो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), के-कस्तो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लक्षण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हरू देखिएका 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छन् याद गर्ने।</a:t>
            </a:r>
            <a:endParaRPr lang="en-US" altLang="ja-J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64BA36-BAAF-434E-BFC8-676559FA1395}"/>
              </a:ext>
            </a:extLst>
          </p:cNvPr>
          <p:cNvSpPr txBox="1"/>
          <p:nvPr/>
        </p:nvSpPr>
        <p:spPr>
          <a:xfrm>
            <a:off x="2546713" y="1196757"/>
            <a:ext cx="405827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kern="100" dirty="0">
                <a:latin typeface="HG丸ｺﾞｼｯｸM-PRO"/>
                <a:ea typeface="HG丸ｺﾞｼｯｸM-PRO"/>
              </a:rPr>
              <a:t>・体力の消耗を防ぎ、回復が早まる</a:t>
            </a:r>
            <a:endParaRPr lang="en-US" altLang="ja-JP" sz="1300" kern="100" dirty="0">
              <a:latin typeface="HG丸ｺﾞｼｯｸM-PRO"/>
              <a:ea typeface="HG丸ｺﾞｼｯｸM-PRO"/>
            </a:endParaRPr>
          </a:p>
          <a:p>
            <a:r>
              <a:rPr lang="ne-NP" altLang="ja-JP" sz="1300" kern="100" dirty="0">
                <a:latin typeface="HG丸ｺﾞｼｯｸM-PRO"/>
                <a:ea typeface="HG丸ｺﾞｼｯｸM-PRO"/>
              </a:rPr>
              <a:t>  </a:t>
            </a:r>
            <a:r>
              <a:rPr lang="ne-NP" altLang="ja-J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आराम गरेर बसे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शारीरिक शक्ति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प्रयोग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हुदैन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जसले गर्दा </a:t>
            </a:r>
            <a:endParaRPr lang="en-US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  <a:p>
            <a:r>
              <a:rPr lang="en-US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  </a:t>
            </a:r>
            <a:r>
              <a:rPr lang="ne-NP" sz="14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चाडो</a:t>
            </a:r>
            <a:r>
              <a:rPr lang="ne-NP" sz="14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निको हुन्छ।</a:t>
            </a:r>
            <a:endParaRPr lang="en-US" altLang="ja-JP" sz="1400" kern="100" dirty="0">
              <a:latin typeface="Noto Sans Devanagari" panose="020B0502040504020204" pitchFamily="34" charset="0"/>
              <a:ea typeface="HG丸ｺﾞｼｯｸM-PRO"/>
              <a:cs typeface="Noto Sans Devanagari" panose="020B0502040504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6382AA-C53B-4240-81C5-8C522B3D1F07}"/>
              </a:ext>
            </a:extLst>
          </p:cNvPr>
          <p:cNvSpPr txBox="1"/>
          <p:nvPr/>
        </p:nvSpPr>
        <p:spPr>
          <a:xfrm>
            <a:off x="0" y="7322366"/>
            <a:ext cx="68580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ja-JP" sz="500" b="1" kern="100" dirty="0">
              <a:latin typeface="HG丸ｺﾞｼｯｸM-PRO"/>
              <a:ea typeface="HG丸ｺﾞｼｯｸM-PRO"/>
            </a:endParaRPr>
          </a:p>
          <a:p>
            <a:r>
              <a:rPr lang="ja-JP" altLang="en-US" sz="1050" kern="100" dirty="0">
                <a:latin typeface="HG丸ｺﾞｼｯｸM-PRO"/>
                <a:ea typeface="HG丸ｺﾞｼｯｸM-PRO"/>
              </a:rPr>
              <a:t>注）</a:t>
            </a:r>
            <a:r>
              <a:rPr lang="en-US" altLang="ja-JP" sz="1050" kern="100" dirty="0">
                <a:latin typeface="HG丸ｺﾞｼｯｸM-PRO"/>
                <a:ea typeface="HG丸ｺﾞｼｯｸM-PRO"/>
              </a:rPr>
              <a:t>1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型糖尿病、またはインスリン分泌が枯渇している方は、持効型インスリンを絶対に中断してはいけません。</a:t>
            </a:r>
          </a:p>
          <a:p>
            <a:pPr rtl="0"/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नोट) 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प्रकार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1 मधुमेह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भएका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अथवा 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बन्न 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छोडे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काहरू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ले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लामो समय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सम्म काम गर्ने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किसिमको 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(दिन भरी काम गर्ने </a:t>
            </a:r>
            <a:r>
              <a:rPr lang="ne-np" altLang="ja-JP" sz="1100" kern="100" dirty="0" err="1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इन्सुलिन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) प्रयोग गर्न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 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छोड्नु</a:t>
            </a:r>
            <a:r>
              <a:rPr lang="ne-np" altLang="ja-JP" sz="1100" kern="100" dirty="0">
                <a:latin typeface="Noto Sans Devanagari" panose="020B0502040504020204" pitchFamily="34" charset="0"/>
                <a:ea typeface="HG丸ｺﾞｼｯｸM-PRO"/>
                <a:cs typeface="Noto Sans Devanagari" panose="020B0502040504020204" pitchFamily="34" charset="0"/>
              </a:rPr>
              <a:t>हुँदैन।</a:t>
            </a:r>
          </a:p>
        </p:txBody>
      </p:sp>
      <p:pic>
        <p:nvPicPr>
          <p:cNvPr id="19" name="Picture 15">
            <a:extLst>
              <a:ext uri="{FF2B5EF4-FFF2-40B4-BE49-F238E27FC236}">
                <a16:creationId xmlns:a16="http://schemas.microsoft.com/office/drawing/2014/main" id="{EC81F987-381F-61DE-CC17-F5E296360F2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4691" y="-2302"/>
            <a:ext cx="437261" cy="431015"/>
          </a:xfrm>
          <a:prstGeom prst="rect">
            <a:avLst/>
          </a:prstGeom>
        </p:spPr>
      </p:pic>
      <p:sp>
        <p:nvSpPr>
          <p:cNvPr id="20" name="テキスト ボックス 7">
            <a:extLst>
              <a:ext uri="{FF2B5EF4-FFF2-40B4-BE49-F238E27FC236}">
                <a16:creationId xmlns:a16="http://schemas.microsoft.com/office/drawing/2014/main" id="{BA6C71E4-EC67-4FCB-CBB7-47565771B9DA}"/>
              </a:ext>
            </a:extLst>
          </p:cNvPr>
          <p:cNvSpPr txBox="1"/>
          <p:nvPr/>
        </p:nvSpPr>
        <p:spPr>
          <a:xfrm>
            <a:off x="5672127" y="14288"/>
            <a:ext cx="86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altLang="en-US" sz="1000" dirty="0">
                <a:solidFill>
                  <a:schemeClr val="bg1">
                    <a:lumMod val="50000"/>
                  </a:schemeClr>
                </a:solidFill>
                <a:cs typeface="+mj-cs"/>
              </a:rPr>
              <a:t>ネパール語</a:t>
            </a:r>
            <a:endParaRPr lang="ne-np" sz="1000" dirty="0">
              <a:solidFill>
                <a:schemeClr val="bg1">
                  <a:lumMod val="50000"/>
                </a:schemeClr>
              </a:solidFill>
              <a:cs typeface="+mj-cs"/>
            </a:endParaRPr>
          </a:p>
        </p:txBody>
      </p:sp>
      <p:sp>
        <p:nvSpPr>
          <p:cNvPr id="21" name="Slide Number Placeholder 11">
            <a:extLst>
              <a:ext uri="{FF2B5EF4-FFF2-40B4-BE49-F238E27FC236}">
                <a16:creationId xmlns:a16="http://schemas.microsoft.com/office/drawing/2014/main" id="{F9563147-2770-00D3-B273-E8EE9A0E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336" y="9568646"/>
            <a:ext cx="539476" cy="486833"/>
          </a:xfrm>
        </p:spPr>
        <p:txBody>
          <a:bodyPr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2</a:t>
            </a:fld>
            <a:r>
              <a:rPr kumimoji="1" lang="en-US" altLang="ja-JP" dirty="0"/>
              <a:t>/2</a:t>
            </a:r>
            <a:endParaRPr kumimoji="1" lang="ja-JP" altLang="en-US" dirty="0"/>
          </a:p>
        </p:txBody>
      </p:sp>
      <p:sp>
        <p:nvSpPr>
          <p:cNvPr id="22" name="Footer Placeholder 13">
            <a:extLst>
              <a:ext uri="{FF2B5EF4-FFF2-40B4-BE49-F238E27FC236}">
                <a16:creationId xmlns:a16="http://schemas.microsoft.com/office/drawing/2014/main" id="{1B41C540-EC83-F93A-0EC1-BF0F9596C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2776" y="9700814"/>
            <a:ext cx="3960440" cy="235497"/>
          </a:xfrm>
        </p:spPr>
        <p:txBody>
          <a:bodyPr/>
          <a:lstStyle/>
          <a:p>
            <a:pPr rtl="0"/>
            <a:r>
              <a:rPr kumimoji="1" lang="en-US" altLang="ja-JP" sz="800"/>
              <a:t>10. </a:t>
            </a:r>
            <a:r>
              <a:rPr kumimoji="1" lang="ja-JP" altLang="en-US" sz="800"/>
              <a:t>シックデイ</a:t>
            </a:r>
            <a:r>
              <a:rPr kumimoji="1" lang="en-US" altLang="ja-JP" sz="800"/>
              <a:t>सिक-डे </a:t>
            </a:r>
            <a:r>
              <a:rPr kumimoji="1" lang="ja-JP" altLang="en-US" sz="800"/>
              <a:t>病気の日はどう対応する？ </a:t>
            </a:r>
            <a:r>
              <a:rPr kumimoji="1" lang="en-US" altLang="ja-JP" sz="800"/>
              <a:t>बिरामी पर्दा अर्थात सञ्चो नहुदाँ के गर्ने?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800FFA-D9DF-4912-ACEA-0026902941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C546C2-C6BD-43C8-9F13-94543875C1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Macintosh PowerPoint</Application>
  <PresentationFormat>A4 210 x 297 mm</PresentationFormat>
  <Paragraphs>74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游ゴシック</vt:lpstr>
      <vt:lpstr>Arial</vt:lpstr>
      <vt:lpstr>Calibri</vt:lpstr>
      <vt:lpstr>Noto Sans Devanagari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シックデイ（病気の日はどうする）</dc:title>
  <dc:creator>hashimoto</dc:creator>
  <cp:lastModifiedBy>稲垣 典子</cp:lastModifiedBy>
  <cp:revision>63</cp:revision>
  <cp:lastPrinted>2022-03-24T23:56:06Z</cp:lastPrinted>
  <dcterms:created xsi:type="dcterms:W3CDTF">2014-09-02T20:38:53Z</dcterms:created>
  <dcterms:modified xsi:type="dcterms:W3CDTF">2022-10-06T07:12:39Z</dcterms:modified>
</cp:coreProperties>
</file>