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7"/>
  </p:notesMasterIdLst>
  <p:sldIdLst>
    <p:sldId id="256" r:id="rId4"/>
    <p:sldId id="257" r:id="rId5"/>
    <p:sldId id="258" r:id="rId6"/>
  </p:sldIdLst>
  <p:sldSz cx="6858000" cy="9144000" type="screen4x3"/>
  <p:notesSz cx="6805613" cy="9939338"/>
  <p:defaultTextStyle>
    <a:defPPr rtl="0">
      <a:defRPr lang="ne-N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76B5"/>
    <a:srgbClr val="FF40FF"/>
    <a:srgbClr val="F0C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04"/>
    <p:restoredTop sz="94686"/>
  </p:normalViewPr>
  <p:slideViewPr>
    <p:cSldViewPr>
      <p:cViewPr varScale="1">
        <p:scale>
          <a:sx n="82" d="100"/>
          <a:sy n="82" d="100"/>
        </p:scale>
        <p:origin x="2552" y="16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3B02BCB8-F675-6344-B8F0-220DD6DB2F5A}"/>
    <pc:docChg chg="modSld">
      <pc:chgData name="稲垣 典子" userId="75e47cb5-aee2-4599-8dc9-4d0088e0ed8e" providerId="ADAL" clId="{3B02BCB8-F675-6344-B8F0-220DD6DB2F5A}" dt="2022-10-06T07:12:49.634" v="2" actId="20577"/>
      <pc:docMkLst>
        <pc:docMk/>
      </pc:docMkLst>
      <pc:sldChg chg="modSp mod">
        <pc:chgData name="稲垣 典子" userId="75e47cb5-aee2-4599-8dc9-4d0088e0ed8e" providerId="ADAL" clId="{3B02BCB8-F675-6344-B8F0-220DD6DB2F5A}" dt="2022-10-06T07:12:49.634" v="2" actId="20577"/>
        <pc:sldMkLst>
          <pc:docMk/>
          <pc:sldMk cId="2902748919" sldId="256"/>
        </pc:sldMkLst>
        <pc:spChg chg="mod">
          <ac:chgData name="稲垣 典子" userId="75e47cb5-aee2-4599-8dc9-4d0088e0ed8e" providerId="ADAL" clId="{3B02BCB8-F675-6344-B8F0-220DD6DB2F5A}" dt="2022-10-06T07:12:49.634" v="2" actId="20577"/>
          <ac:spMkLst>
            <pc:docMk/>
            <pc:sldMk cId="2902748919" sldId="256"/>
            <ac:spMk id="38" creationId="{1697E385-9811-4E93-BBCF-09B52D161A32}"/>
          </ac:spMkLst>
        </pc:spChg>
      </pc:sldChg>
    </pc:docChg>
  </pc:docChgLst>
  <pc:docChgLst>
    <pc:chgData name="稲垣 典子" userId="75e47cb5-aee2-4599-8dc9-4d0088e0ed8e" providerId="ADAL" clId="{BCC40BB3-C87F-074E-8503-48BB66FD3238}"/>
    <pc:docChg chg="modSld">
      <pc:chgData name="稲垣 典子" userId="75e47cb5-aee2-4599-8dc9-4d0088e0ed8e" providerId="ADAL" clId="{BCC40BB3-C87F-074E-8503-48BB66FD3238}" dt="2022-11-30T05:39:14.976" v="2" actId="20577"/>
      <pc:docMkLst>
        <pc:docMk/>
      </pc:docMkLst>
      <pc:sldChg chg="modSp mod">
        <pc:chgData name="稲垣 典子" userId="75e47cb5-aee2-4599-8dc9-4d0088e0ed8e" providerId="ADAL" clId="{BCC40BB3-C87F-074E-8503-48BB66FD3238}" dt="2022-11-30T05:39:14.976" v="2" actId="20577"/>
        <pc:sldMkLst>
          <pc:docMk/>
          <pc:sldMk cId="2902748919" sldId="256"/>
        </pc:sldMkLst>
        <pc:spChg chg="mod">
          <ac:chgData name="稲垣 典子" userId="75e47cb5-aee2-4599-8dc9-4d0088e0ed8e" providerId="ADAL" clId="{BCC40BB3-C87F-074E-8503-48BB66FD3238}" dt="2022-11-30T05:39:14.976" v="2" actId="20577"/>
          <ac:spMkLst>
            <pc:docMk/>
            <pc:sldMk cId="2902748919" sldId="256"/>
            <ac:spMk id="38" creationId="{1697E385-9811-4E93-BBCF-09B52D161A3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A98D179-A256-4493-9257-ECB15B2A9B3A}" type="datetimeFigureOut">
              <a:rPr kumimoji="1" lang="ja-JP" altLang="en-US" smtClean="0"/>
              <a:t>2022/11/30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1243013"/>
            <a:ext cx="251618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297D5D6-81A4-4AD8-AB45-8785DA6F0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212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297D5D6-81A4-4AD8-AB45-8785DA6F009D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408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297D5D6-81A4-4AD8-AB45-8785DA6F009D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2777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ne-np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11. </a:t>
            </a:r>
            <a:r>
              <a:rPr lang="ja-JP" altLang="en-US"/>
              <a:t>糖尿病と足病変 </a:t>
            </a:r>
            <a:r>
              <a:rPr lang="en-US" altLang="ja-JP"/>
              <a:t>मधुमेह र खुट्टाको समस्या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8313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11. </a:t>
            </a:r>
            <a:r>
              <a:rPr lang="ja-JP" altLang="en-US"/>
              <a:t>糖尿病と足病変 </a:t>
            </a:r>
            <a:r>
              <a:rPr lang="en-US" altLang="ja-JP"/>
              <a:t>मधुमेह र खुट्टाको समस्या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5126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11. </a:t>
            </a:r>
            <a:r>
              <a:rPr lang="ja-JP" altLang="en-US"/>
              <a:t>糖尿病と足病変 </a:t>
            </a:r>
            <a:r>
              <a:rPr lang="en-US" altLang="ja-JP"/>
              <a:t>मधुमेह र खुट्टाको समस्या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500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11. </a:t>
            </a:r>
            <a:r>
              <a:rPr lang="ja-JP" altLang="en-US"/>
              <a:t>糖尿病と足病変 </a:t>
            </a:r>
            <a:r>
              <a:rPr lang="en-US" altLang="ja-JP"/>
              <a:t>मधुमेह र खुट्टाको समस्या</a:t>
            </a:r>
            <a:endParaRPr lang="ne-n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3611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11. </a:t>
            </a:r>
            <a:r>
              <a:rPr lang="ja-JP" altLang="en-US"/>
              <a:t>糖尿病と足病変 </a:t>
            </a:r>
            <a:r>
              <a:rPr lang="en-US" altLang="ja-JP"/>
              <a:t>मधुमेह र खुट्टाको समस्या</a:t>
            </a:r>
            <a:endParaRPr lang="ne-n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4583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11. </a:t>
            </a:r>
            <a:r>
              <a:rPr lang="ja-JP" altLang="en-US"/>
              <a:t>糖尿病と足病変 </a:t>
            </a:r>
            <a:r>
              <a:rPr lang="en-US" altLang="ja-JP"/>
              <a:t>मधुमेह र खुट्टाको समस्या</a:t>
            </a:r>
            <a:endParaRPr lang="ne-n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3578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11. </a:t>
            </a:r>
            <a:r>
              <a:rPr lang="ja-JP" altLang="en-US"/>
              <a:t>糖尿病と足病変 </a:t>
            </a:r>
            <a:r>
              <a:rPr lang="en-US" altLang="ja-JP"/>
              <a:t>मधुमेह र खुट्टाको समस्या</a:t>
            </a:r>
            <a:endParaRPr lang="ne-n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9338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11. </a:t>
            </a:r>
            <a:r>
              <a:rPr lang="ja-JP" altLang="en-US"/>
              <a:t>糖尿病と足病変 </a:t>
            </a:r>
            <a:r>
              <a:rPr lang="en-US" altLang="ja-JP"/>
              <a:t>मधुमेह र खुट्टाको समस्या</a:t>
            </a:r>
            <a:endParaRPr lang="ne-n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1597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11. </a:t>
            </a:r>
            <a:r>
              <a:rPr lang="ja-JP" altLang="en-US"/>
              <a:t>糖尿病と足病変 </a:t>
            </a:r>
            <a:r>
              <a:rPr lang="en-US" altLang="ja-JP"/>
              <a:t>मधुमेह र खुट्टाको समस्या</a:t>
            </a:r>
            <a:endParaRPr lang="ne-n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0506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11. </a:t>
            </a:r>
            <a:r>
              <a:rPr lang="ja-JP" altLang="en-US"/>
              <a:t>糖尿病と足病変 </a:t>
            </a:r>
            <a:r>
              <a:rPr lang="en-US" altLang="ja-JP"/>
              <a:t>मधुमेह र खुट्टाको समस्या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8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11. </a:t>
            </a:r>
            <a:r>
              <a:rPr lang="ja-JP" altLang="en-US"/>
              <a:t>糖尿病と足病変 </a:t>
            </a:r>
            <a:r>
              <a:rPr lang="en-US" altLang="ja-JP"/>
              <a:t>मधुमेह र खुट्टाको समस्या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12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altLang="ja-JP"/>
              <a:t>11. </a:t>
            </a:r>
            <a:r>
              <a:rPr lang="ja-JP" altLang="en-US"/>
              <a:t>糖尿病と足病変 </a:t>
            </a:r>
            <a:r>
              <a:rPr lang="en-US" altLang="ja-JP"/>
              <a:t>मधुमेह र खुट्टाको समस्या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2920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w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wmf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wmf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73"/>
          <p:cNvGrpSpPr>
            <a:grpSpLocks/>
          </p:cNvGrpSpPr>
          <p:nvPr/>
        </p:nvGrpSpPr>
        <p:grpSpPr bwMode="auto">
          <a:xfrm>
            <a:off x="61074" y="1247114"/>
            <a:ext cx="6761285" cy="7882454"/>
            <a:chOff x="4790259" y="187942"/>
            <a:chExt cx="4391340" cy="6333554"/>
          </a:xfrm>
          <a:effectLst/>
        </p:grpSpPr>
        <p:sp>
          <p:nvSpPr>
            <p:cNvPr id="5" name="角丸四角形 4"/>
            <p:cNvSpPr/>
            <p:nvPr/>
          </p:nvSpPr>
          <p:spPr>
            <a:xfrm>
              <a:off x="4790259" y="187942"/>
              <a:ext cx="4331877" cy="6333554"/>
            </a:xfrm>
            <a:prstGeom prst="roundRect">
              <a:avLst/>
            </a:prstGeom>
            <a:noFill/>
            <a:ln w="19050"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rgbClr val="FF40FF"/>
                </a:solidFill>
                <a:cs typeface="+mj-cs"/>
              </a:endParaRPr>
            </a:p>
          </p:txBody>
        </p:sp>
        <p:grpSp>
          <p:nvGrpSpPr>
            <p:cNvPr id="7" name="グループ化 42"/>
            <p:cNvGrpSpPr>
              <a:grpSpLocks/>
            </p:cNvGrpSpPr>
            <p:nvPr/>
          </p:nvGrpSpPr>
          <p:grpSpPr bwMode="auto">
            <a:xfrm>
              <a:off x="4873485" y="1873057"/>
              <a:ext cx="3137559" cy="938056"/>
              <a:chOff x="4897680" y="1795832"/>
              <a:chExt cx="3137559" cy="938056"/>
            </a:xfrm>
          </p:grpSpPr>
          <p:sp>
            <p:nvSpPr>
              <p:cNvPr id="25" name="角丸四角形 24"/>
              <p:cNvSpPr/>
              <p:nvPr/>
            </p:nvSpPr>
            <p:spPr>
              <a:xfrm>
                <a:off x="4897680" y="1795832"/>
                <a:ext cx="3137559" cy="938056"/>
              </a:xfrm>
              <a:prstGeom prst="roundRect">
                <a:avLst>
                  <a:gd name="adj" fmla="val 15900"/>
                </a:avLst>
              </a:prstGeom>
              <a:solidFill>
                <a:srgbClr val="FFFFCC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chemeClr val="tx1"/>
                  </a:solidFill>
                  <a:cs typeface="+mj-cs"/>
                </a:endParaRPr>
              </a:p>
            </p:txBody>
          </p:sp>
          <p:sp>
            <p:nvSpPr>
              <p:cNvPr id="26" name="正方形/長方形 25"/>
              <p:cNvSpPr/>
              <p:nvPr/>
            </p:nvSpPr>
            <p:spPr>
              <a:xfrm>
                <a:off x="4936544" y="2012379"/>
                <a:ext cx="1157027" cy="627112"/>
              </a:xfrm>
              <a:prstGeom prst="rect">
                <a:avLst/>
              </a:prstGeom>
              <a:solidFill>
                <a:srgbClr val="FFF3FF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91440" tIns="45720" rIns="91440" bIns="45720" rtlCol="0" anchor="ctr"/>
              <a:lstStyle/>
              <a:p>
                <a:pPr algn="ctr">
                  <a:defRPr/>
                </a:pPr>
                <a:r>
                  <a:rPr lang="ja-JP" altLang="en-US" sz="1400" dirty="0">
                    <a:solidFill>
                      <a:schemeClr val="tx1"/>
                    </a:solidFill>
                    <a:latin typeface="HG丸ｺﾞｼｯｸM-PRO"/>
                    <a:ea typeface="HG丸ｺﾞｼｯｸM-PRO"/>
                  </a:rPr>
                  <a:t>免疫が下がる</a:t>
                </a:r>
              </a:p>
              <a:p>
                <a:pPr algn="ctr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ja" sz="1400" dirty="0">
                    <a:solidFill>
                      <a:schemeClr val="tx1"/>
                    </a:solidFill>
                    <a:latin typeface="Noto Sans Devanagari" panose="020B0502040504020204" pitchFamily="34" charset="0"/>
                    <a:ea typeface="HG丸ｺﾞｼｯｸM-PRO"/>
                    <a:cs typeface="Noto Sans Devanagari" panose="020B0502040504020204" pitchFamily="34" charset="0"/>
                  </a:rPr>
                  <a:t>रोग प्रतिरोधात्मक क्षमता घट्छ।</a:t>
                </a:r>
              </a:p>
            </p:txBody>
          </p:sp>
          <p:sp>
            <p:nvSpPr>
              <p:cNvPr id="27" name="テキスト ボックス 29"/>
              <p:cNvSpPr txBox="1">
                <a:spLocks noChangeArrowheads="1"/>
              </p:cNvSpPr>
              <p:nvPr/>
            </p:nvSpPr>
            <p:spPr bwMode="auto">
              <a:xfrm>
                <a:off x="6300068" y="1893627"/>
                <a:ext cx="1704669" cy="593517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ja-JP" altLang="en-US" sz="1400" dirty="0">
                    <a:latin typeface="HG丸ｺﾞｼｯｸM-PRO"/>
                    <a:ea typeface="HG丸ｺﾞｼｯｸM-PRO"/>
                  </a:rPr>
                  <a:t>傷が化膿して治りにくくなります</a:t>
                </a:r>
              </a:p>
              <a:p>
                <a:pPr rtl="0"/>
                <a:r>
                  <a:rPr lang="ne-np" sz="1400" dirty="0">
                    <a:latin typeface="Noto Sans Devanagari" panose="020B0502040504020204" pitchFamily="34" charset="0"/>
                    <a:ea typeface="HG丸ｺﾞｼｯｸM-PRO"/>
                    <a:cs typeface="Noto Sans Devanagari" panose="020B0502040504020204" pitchFamily="34" charset="0"/>
                  </a:rPr>
                  <a:t>घाउमा पीप जमेर निको हुन गाह्रो हुन्छ।</a:t>
                </a:r>
              </a:p>
            </p:txBody>
          </p:sp>
          <p:sp>
            <p:nvSpPr>
              <p:cNvPr id="28" name="右矢印 27"/>
              <p:cNvSpPr/>
              <p:nvPr/>
            </p:nvSpPr>
            <p:spPr>
              <a:xfrm>
                <a:off x="6128834" y="2108146"/>
                <a:ext cx="187373" cy="382554"/>
              </a:xfrm>
              <a:prstGeom prst="rightArrow">
                <a:avLst/>
              </a:prstGeom>
              <a:solidFill>
                <a:srgbClr val="92D05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cs typeface="+mj-cs"/>
                </a:endParaRPr>
              </a:p>
            </p:txBody>
          </p:sp>
        </p:grpSp>
        <p:grpSp>
          <p:nvGrpSpPr>
            <p:cNvPr id="8" name="グループ化 60"/>
            <p:cNvGrpSpPr>
              <a:grpSpLocks/>
            </p:cNvGrpSpPr>
            <p:nvPr/>
          </p:nvGrpSpPr>
          <p:grpSpPr bwMode="auto">
            <a:xfrm>
              <a:off x="4872869" y="700213"/>
              <a:ext cx="3156221" cy="1112844"/>
              <a:chOff x="4872869" y="700213"/>
              <a:chExt cx="3156221" cy="1112844"/>
            </a:xfrm>
          </p:grpSpPr>
          <p:grpSp>
            <p:nvGrpSpPr>
              <p:cNvPr id="20" name="グループ化 40"/>
              <p:cNvGrpSpPr>
                <a:grpSpLocks/>
              </p:cNvGrpSpPr>
              <p:nvPr/>
            </p:nvGrpSpPr>
            <p:grpSpPr bwMode="auto">
              <a:xfrm>
                <a:off x="4872869" y="700213"/>
                <a:ext cx="3156221" cy="1112844"/>
                <a:chOff x="4872869" y="700213"/>
                <a:chExt cx="3156221" cy="1112844"/>
              </a:xfrm>
            </p:grpSpPr>
            <p:sp>
              <p:nvSpPr>
                <p:cNvPr id="22" name="角丸四角形 21"/>
                <p:cNvSpPr/>
                <p:nvPr/>
              </p:nvSpPr>
              <p:spPr>
                <a:xfrm>
                  <a:off x="4872869" y="716975"/>
                  <a:ext cx="3107673" cy="1068721"/>
                </a:xfrm>
                <a:prstGeom prst="roundRect">
                  <a:avLst/>
                </a:prstGeom>
                <a:solidFill>
                  <a:srgbClr val="FFFFCC"/>
                </a:solidFill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cs typeface="+mj-cs"/>
                  </a:endParaRPr>
                </a:p>
              </p:txBody>
            </p:sp>
            <p:sp>
              <p:nvSpPr>
                <p:cNvPr id="23" name="正方形/長方形 22"/>
                <p:cNvSpPr/>
                <p:nvPr/>
              </p:nvSpPr>
              <p:spPr>
                <a:xfrm>
                  <a:off x="4912807" y="868365"/>
                  <a:ext cx="1221099" cy="769276"/>
                </a:xfrm>
                <a:prstGeom prst="rect">
                  <a:avLst/>
                </a:prstGeom>
                <a:solidFill>
                  <a:srgbClr val="FFF3FF"/>
                </a:solidFill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ja-JP" altLang="en-US" sz="1400" dirty="0">
                      <a:solidFill>
                        <a:sysClr val="windowText" lastClr="000000"/>
                      </a:solidFill>
                      <a:latin typeface="HG丸ｺﾞｼｯｸM-PRO" pitchFamily="50" charset="-128"/>
                      <a:ea typeface="HG丸ｺﾞｼｯｸM-PRO" pitchFamily="50" charset="-128"/>
                    </a:rPr>
                    <a:t>神経障害がおこる</a:t>
                  </a:r>
                </a:p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ne-NP" sz="1400" dirty="0">
                      <a:solidFill>
                        <a:sysClr val="windowText" lastClr="000000"/>
                      </a:solidFill>
                      <a:latin typeface="Noto Sans Devanagari" panose="020B0502040504020204" pitchFamily="34" charset="0"/>
                      <a:ea typeface="HG丸ｺﾞｼｯｸM-PRO" panose="020F0400000000000000" pitchFamily="50" charset="-128"/>
                      <a:cs typeface="Noto Sans Devanagari" panose="020B0502040504020204" pitchFamily="34" charset="0"/>
                    </a:rPr>
                    <a:t>स्नायु </a:t>
                  </a:r>
                  <a:r>
                    <a:rPr lang="ne-NP" sz="1400" dirty="0" err="1">
                      <a:solidFill>
                        <a:sysClr val="windowText" lastClr="000000"/>
                      </a:solidFill>
                      <a:latin typeface="Noto Sans Devanagari" panose="020B0502040504020204" pitchFamily="34" charset="0"/>
                      <a:ea typeface="HG丸ｺﾞｼｯｸM-PRO" panose="020F0400000000000000" pitchFamily="50" charset="-128"/>
                      <a:cs typeface="Noto Sans Devanagari" panose="020B0502040504020204" pitchFamily="34" charset="0"/>
                    </a:rPr>
                    <a:t>नसामा</a:t>
                  </a:r>
                  <a:r>
                    <a:rPr lang="ne-NP" sz="1400" dirty="0">
                      <a:solidFill>
                        <a:sysClr val="windowText" lastClr="000000"/>
                      </a:solidFill>
                      <a:latin typeface="Noto Sans Devanagari" panose="020B0502040504020204" pitchFamily="34" charset="0"/>
                      <a:ea typeface="HG丸ｺﾞｼｯｸM-PRO" panose="020F0400000000000000" pitchFamily="50" charset="-128"/>
                      <a:cs typeface="Noto Sans Devanagari" panose="020B0502040504020204" pitchFamily="34" charset="0"/>
                    </a:rPr>
                    <a:t> असर गर्छ</a:t>
                  </a:r>
                  <a:r>
                    <a:rPr lang="ne-np" sz="1400" dirty="0">
                      <a:solidFill>
                        <a:sysClr val="windowText" lastClr="000000"/>
                      </a:solidFill>
                      <a:latin typeface="Noto Sans Devanagari" panose="020B0502040504020204" pitchFamily="34" charset="0"/>
                      <a:ea typeface="HG丸ｺﾞｼｯｸM-PRO" panose="020F0400000000000000" pitchFamily="50" charset="-128"/>
                      <a:cs typeface="Noto Sans Devanagari" panose="020B0502040504020204" pitchFamily="34" charset="0"/>
                    </a:rPr>
                    <a:t>।</a:t>
                  </a:r>
                </a:p>
              </p:txBody>
            </p:sp>
            <p:sp>
              <p:nvSpPr>
                <p:cNvPr id="24" name="テキスト ボックス 24"/>
                <p:cNvSpPr txBox="1">
                  <a:spLocks noChangeArrowheads="1"/>
                </p:cNvSpPr>
                <p:nvPr/>
              </p:nvSpPr>
              <p:spPr bwMode="auto">
                <a:xfrm>
                  <a:off x="6311050" y="700213"/>
                  <a:ext cx="1718040" cy="1112844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r>
                    <a:rPr lang="ja-JP" altLang="en-US" sz="1400" dirty="0">
                      <a:latin typeface="HG丸ｺﾞｼｯｸM-PRO"/>
                      <a:ea typeface="HG丸ｺﾞｼｯｸM-PRO"/>
                    </a:rPr>
                    <a:t>痛みを感じにくい</a:t>
                  </a:r>
                  <a:endParaRPr lang="ja-JP" altLang="ja-JP" sz="1400" dirty="0"/>
                </a:p>
                <a:p>
                  <a:r>
                    <a:rPr lang="ne-np" altLang="ja-J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हत</a:t>
                  </a:r>
                  <a:r>
                    <a:rPr lang="ne-NP" altLang="ja-J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्त</a:t>
                  </a:r>
                  <a:r>
                    <a:rPr lang="ne-np" altLang="ja-J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पत</a:t>
                  </a:r>
                  <a:r>
                    <a:rPr lang="ne-NP" altLang="ja-J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्त</a:t>
                  </a:r>
                  <a:r>
                    <a:rPr lang="ne-np" altLang="ja-J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 दुखाइ महसुस हुँदैन।</a:t>
                  </a:r>
                  <a:endParaRPr lang="ja-JP" altLang="ja-JP" sz="1400" dirty="0">
                    <a:latin typeface="Noto Sans Devanagari" panose="020B0502040504020204" pitchFamily="34" charset="0"/>
                    <a:cs typeface="Noto Sans Devanagari" panose="020B0502040504020204" pitchFamily="34" charset="0"/>
                  </a:endParaRPr>
                </a:p>
                <a:p>
                  <a:r>
                    <a:rPr lang="ja-JP" altLang="en-US" sz="1400" dirty="0">
                      <a:latin typeface="HG丸ｺﾞｼｯｸM-PRO"/>
                      <a:ea typeface="HG丸ｺﾞｼｯｸM-PRO"/>
                    </a:rPr>
                    <a:t>ケガややけどに気づきにくくなります</a:t>
                  </a:r>
                  <a:endParaRPr lang="ja-JP" altLang="ja-JP" sz="1400" dirty="0"/>
                </a:p>
                <a:p>
                  <a:pPr rtl="0"/>
                  <a:r>
                    <a:rPr lang="ne-n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चोटपटक </a:t>
                  </a:r>
                  <a:r>
                    <a:rPr lang="ne-N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लागे पनि, आगोले पोले पनि</a:t>
                  </a:r>
                  <a:r>
                    <a:rPr lang="ne-n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 हत</a:t>
                  </a:r>
                  <a:r>
                    <a:rPr lang="ne-N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्त</a:t>
                  </a:r>
                  <a:r>
                    <a:rPr lang="ne-n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पत</a:t>
                  </a:r>
                  <a:r>
                    <a:rPr lang="ne-N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्त</a:t>
                  </a:r>
                  <a:r>
                    <a:rPr lang="ne-n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 चाल पाइँदैन।</a:t>
                  </a:r>
                  <a:endParaRPr lang="ja-JP" sz="1400" dirty="0">
                    <a:latin typeface="Noto Sans Devanagari" panose="020B0502040504020204" pitchFamily="34" charset="0"/>
                    <a:cs typeface="Noto Sans Devanagari" panose="020B0502040504020204" pitchFamily="34" charset="0"/>
                  </a:endParaRPr>
                </a:p>
              </p:txBody>
            </p:sp>
          </p:grpSp>
          <p:sp>
            <p:nvSpPr>
              <p:cNvPr id="21" name="右矢印 20"/>
              <p:cNvSpPr/>
              <p:nvPr/>
            </p:nvSpPr>
            <p:spPr>
              <a:xfrm>
                <a:off x="6145083" y="947225"/>
                <a:ext cx="188960" cy="384142"/>
              </a:xfrm>
              <a:prstGeom prst="rightArrow">
                <a:avLst/>
              </a:prstGeom>
              <a:solidFill>
                <a:srgbClr val="92D05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cs typeface="+mj-cs"/>
                </a:endParaRPr>
              </a:p>
            </p:txBody>
          </p:sp>
        </p:grpSp>
        <p:grpSp>
          <p:nvGrpSpPr>
            <p:cNvPr id="9" name="グループ化 64"/>
            <p:cNvGrpSpPr>
              <a:grpSpLocks/>
            </p:cNvGrpSpPr>
            <p:nvPr/>
          </p:nvGrpSpPr>
          <p:grpSpPr bwMode="auto">
            <a:xfrm>
              <a:off x="4872640" y="2975206"/>
              <a:ext cx="3180693" cy="1112845"/>
              <a:chOff x="4872640" y="2795631"/>
              <a:chExt cx="3180693" cy="1112845"/>
            </a:xfrm>
          </p:grpSpPr>
          <p:sp>
            <p:nvSpPr>
              <p:cNvPr id="15" name="角丸四角形 14"/>
              <p:cNvSpPr/>
              <p:nvPr/>
            </p:nvSpPr>
            <p:spPr>
              <a:xfrm>
                <a:off x="4872640" y="2795631"/>
                <a:ext cx="3137413" cy="1112845"/>
              </a:xfrm>
              <a:prstGeom prst="roundRect">
                <a:avLst/>
              </a:prstGeom>
              <a:solidFill>
                <a:srgbClr val="FFFFCC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cs typeface="+mj-cs"/>
                </a:endParaRPr>
              </a:p>
            </p:txBody>
          </p:sp>
          <p:grpSp>
            <p:nvGrpSpPr>
              <p:cNvPr id="16" name="グループ化 61"/>
              <p:cNvGrpSpPr>
                <a:grpSpLocks/>
              </p:cNvGrpSpPr>
              <p:nvPr/>
            </p:nvGrpSpPr>
            <p:grpSpPr bwMode="auto">
              <a:xfrm>
                <a:off x="4898714" y="2795631"/>
                <a:ext cx="3154619" cy="1112844"/>
                <a:chOff x="4898503" y="2978317"/>
                <a:chExt cx="3154619" cy="1112844"/>
              </a:xfrm>
            </p:grpSpPr>
            <p:sp>
              <p:nvSpPr>
                <p:cNvPr id="17" name="正方形/長方形 16"/>
                <p:cNvSpPr/>
                <p:nvPr/>
              </p:nvSpPr>
              <p:spPr>
                <a:xfrm>
                  <a:off x="4898503" y="3151892"/>
                  <a:ext cx="1183645" cy="788680"/>
                </a:xfrm>
                <a:prstGeom prst="rect">
                  <a:avLst/>
                </a:prstGeom>
                <a:solidFill>
                  <a:srgbClr val="FFF3FF"/>
                </a:solidFill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91440" tIns="45720" rIns="91440" bIns="45720" rtlCol="0" anchor="ctr"/>
                <a:lstStyle/>
                <a:p>
                  <a:pPr algn="ctr">
                    <a:defRPr/>
                  </a:pPr>
                  <a:r>
                    <a:rPr lang="ja-JP" altLang="en-US" sz="1400" dirty="0">
                      <a:solidFill>
                        <a:schemeClr val="tx1"/>
                      </a:solidFill>
                      <a:latin typeface="HG丸ｺﾞｼｯｸM-PRO"/>
                      <a:ea typeface="HG丸ｺﾞｼｯｸM-PRO"/>
                    </a:rPr>
                    <a:t>血流障害がおこる</a:t>
                  </a:r>
                </a:p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ne-np" sz="1400" dirty="0">
                      <a:solidFill>
                        <a:schemeClr val="tx1"/>
                      </a:solidFill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रक्त प्रवाह</a:t>
                  </a:r>
                  <a:r>
                    <a:rPr lang="ne-NP" sz="1400" dirty="0">
                      <a:solidFill>
                        <a:schemeClr val="tx1"/>
                      </a:solidFill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मा असर गर्छ।</a:t>
                  </a:r>
                  <a:endParaRPr lang="ne-np" sz="1400" dirty="0">
                    <a:solidFill>
                      <a:schemeClr val="tx1"/>
                    </a:solidFill>
                    <a:latin typeface="Noto Sans Devanagari" panose="020B0502040504020204" pitchFamily="34" charset="0"/>
                    <a:ea typeface="HG丸ｺﾞｼｯｸM-PRO"/>
                    <a:cs typeface="Noto Sans Devanagari" panose="020B0502040504020204" pitchFamily="34" charset="0"/>
                  </a:endParaRPr>
                </a:p>
              </p:txBody>
            </p:sp>
            <p:sp>
              <p:nvSpPr>
                <p:cNvPr id="18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6277795" y="2978317"/>
                  <a:ext cx="1775327" cy="1112844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lIns="91440" tIns="45720" rIns="91440" bIns="45720" rtlCol="0" anchor="t">
                  <a:spAutoFit/>
                </a:bodyPr>
                <a:lstStyle/>
                <a:p>
                  <a:r>
                    <a:rPr lang="ja-JP" altLang="en-US" sz="1400" dirty="0">
                      <a:latin typeface="HG丸ｺﾞｼｯｸM-PRO"/>
                      <a:ea typeface="HG丸ｺﾞｼｯｸM-PRO"/>
                    </a:rPr>
                    <a:t>血液の流れが悪くなり、足の先に栄養や酸素が届かなくなります</a:t>
                  </a:r>
                  <a:endParaRPr lang="ja-JP" altLang="ja-JP" sz="1400" dirty="0"/>
                </a:p>
                <a:p>
                  <a:pPr rtl="0"/>
                  <a:r>
                    <a:rPr lang="ne-n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रक्त प्रवाह</a:t>
                  </a:r>
                  <a:r>
                    <a:rPr lang="ne-N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मा</a:t>
                  </a:r>
                  <a:r>
                    <a:rPr lang="ne-n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 खराब</a:t>
                  </a:r>
                  <a:r>
                    <a:rPr lang="ne-N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ी</a:t>
                  </a:r>
                  <a:r>
                    <a:rPr lang="ne-n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 </a:t>
                  </a:r>
                  <a:r>
                    <a:rPr lang="ne-N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आ</a:t>
                  </a:r>
                  <a:r>
                    <a:rPr lang="ne-n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ई, </a:t>
                  </a:r>
                  <a:r>
                    <a:rPr lang="ne-np" sz="1400" dirty="0" err="1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खुट्टा</a:t>
                  </a:r>
                  <a:r>
                    <a:rPr lang="ne-NP" sz="1400" dirty="0" err="1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का</a:t>
                  </a:r>
                  <a:r>
                    <a:rPr lang="ne-n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 टुप्पाहरूमा पोषण र अक्सिजन</a:t>
                  </a:r>
                  <a:endParaRPr lang="ja-JP" sz="1400" dirty="0">
                    <a:latin typeface="Noto Sans Devanagari" panose="020B0502040504020204" pitchFamily="34" charset="0"/>
                    <a:cs typeface="Noto Sans Devanagari" panose="020B0502040504020204" pitchFamily="34" charset="0"/>
                  </a:endParaRPr>
                </a:p>
                <a:p>
                  <a:pPr rtl="0"/>
                  <a:r>
                    <a:rPr lang="ne-np" sz="1400" dirty="0">
                      <a:latin typeface="Noto Sans Devanagari" panose="020B0502040504020204" pitchFamily="34" charset="0"/>
                      <a:ea typeface="HG丸ｺﾞｼｯｸM-PRO"/>
                      <a:cs typeface="Noto Sans Devanagari" panose="020B0502040504020204" pitchFamily="34" charset="0"/>
                    </a:rPr>
                    <a:t>पुग्न गाह्रो हुन्छ।</a:t>
                  </a:r>
                  <a:endParaRPr lang="ja-JP" sz="1400" dirty="0">
                    <a:latin typeface="Noto Sans Devanagari" panose="020B0502040504020204" pitchFamily="34" charset="0"/>
                    <a:cs typeface="Noto Sans Devanagari" panose="020B0502040504020204" pitchFamily="34" charset="0"/>
                  </a:endParaRPr>
                </a:p>
              </p:txBody>
            </p:sp>
            <p:sp>
              <p:nvSpPr>
                <p:cNvPr id="19" name="右矢印 18"/>
                <p:cNvSpPr/>
                <p:nvPr/>
              </p:nvSpPr>
              <p:spPr>
                <a:xfrm>
                  <a:off x="6097507" y="3395864"/>
                  <a:ext cx="188961" cy="382555"/>
                </a:xfrm>
                <a:prstGeom prst="rightArrow">
                  <a:avLst/>
                </a:prstGeom>
                <a:solidFill>
                  <a:srgbClr val="92D05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cs typeface="+mj-cs"/>
                  </a:endParaRPr>
                </a:p>
              </p:txBody>
            </p:sp>
          </p:grpSp>
        </p:grpSp>
        <p:sp>
          <p:nvSpPr>
            <p:cNvPr id="10" name="フローチャート : 結合子 9"/>
            <p:cNvSpPr/>
            <p:nvPr/>
          </p:nvSpPr>
          <p:spPr>
            <a:xfrm>
              <a:off x="7991718" y="720245"/>
              <a:ext cx="1093047" cy="1068721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endParaRPr lang="ne-np" sz="1100" b="1" dirty="0">
                <a:solidFill>
                  <a:srgbClr val="FF40FF"/>
                </a:solidFill>
                <a:latin typeface="HG丸ｺﾞｼｯｸM-PRO"/>
                <a:ea typeface="HG丸ｺﾞｼｯｸM-PRO"/>
                <a:cs typeface="+mj-cs"/>
              </a:endParaRPr>
            </a:p>
          </p:txBody>
        </p:sp>
        <p:sp>
          <p:nvSpPr>
            <p:cNvPr id="11" name="フローチャート : 結合子 10"/>
            <p:cNvSpPr/>
            <p:nvPr/>
          </p:nvSpPr>
          <p:spPr>
            <a:xfrm>
              <a:off x="8085435" y="2011156"/>
              <a:ext cx="1007358" cy="721128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ja-JP" altLang="en-US" sz="1400" b="1" dirty="0">
                  <a:solidFill>
                    <a:srgbClr val="FF40FF"/>
                  </a:solidFill>
                  <a:latin typeface="HG丸ｺﾞｼｯｸM-PRO" pitchFamily="50" charset="-128"/>
                  <a:ea typeface="HG丸ｺﾞｼｯｸM-PRO" pitchFamily="50" charset="-128"/>
                </a:rPr>
                <a:t>感染</a:t>
              </a:r>
            </a:p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e-np" sz="1400" b="1" dirty="0" err="1">
                  <a:solidFill>
                    <a:srgbClr val="FF40FF"/>
                  </a:solidFill>
                  <a:latin typeface="Noto Sans Devanagari" panose="020B0502040504020204" pitchFamily="34" charset="0"/>
                  <a:ea typeface="HG丸ｺﾞｼｯｸM-PRO" pitchFamily="50" charset="-128"/>
                  <a:cs typeface="Noto Sans Devanagari" panose="020B0502040504020204" pitchFamily="34" charset="0"/>
                </a:rPr>
                <a:t>संक्रमण</a:t>
              </a:r>
              <a:r>
                <a:rPr lang="ne-NP" sz="1400" b="1" dirty="0">
                  <a:solidFill>
                    <a:srgbClr val="FF40FF"/>
                  </a:solidFill>
                  <a:latin typeface="Noto Sans Devanagari" panose="020B0502040504020204" pitchFamily="34" charset="0"/>
                  <a:ea typeface="HG丸ｺﾞｼｯｸM-PRO" pitchFamily="50" charset="-128"/>
                  <a:cs typeface="Noto Sans Devanagari" panose="020B0502040504020204" pitchFamily="34" charset="0"/>
                </a:rPr>
                <a:t> हुन्छ</a:t>
              </a:r>
              <a:endParaRPr lang="ne-np" sz="1400" b="1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endParaRPr>
            </a:p>
          </p:txBody>
        </p:sp>
        <p:sp>
          <p:nvSpPr>
            <p:cNvPr id="12" name="フローチャート : 結合子 11"/>
            <p:cNvSpPr/>
            <p:nvPr/>
          </p:nvSpPr>
          <p:spPr>
            <a:xfrm>
              <a:off x="8030722" y="2925278"/>
              <a:ext cx="1062071" cy="612275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ja-JP" altLang="en-US" sz="1400" b="1" dirty="0">
                  <a:solidFill>
                    <a:srgbClr val="FF40FF"/>
                  </a:solidFill>
                  <a:latin typeface="HG丸ｺﾞｼｯｸM-PRO"/>
                  <a:ea typeface="HG丸ｺﾞｼｯｸM-PRO"/>
                </a:rPr>
                <a:t>深い傷</a:t>
              </a:r>
            </a:p>
            <a:p>
              <a:pPr algn="ctr">
                <a:defRPr/>
              </a:pPr>
              <a:r>
                <a:rPr lang="ne-np" altLang="ja-JP" sz="1400" b="1" dirty="0">
                  <a:solidFill>
                    <a:srgbClr val="FF40FF"/>
                  </a:solidFill>
                  <a:latin typeface="Noto Sans Devanagari" panose="020B0502040504020204" pitchFamily="34" charset="0"/>
                  <a:ea typeface="HG丸ｺﾞｼｯｸM-PRO"/>
                  <a:cs typeface="Noto Sans Devanagari" panose="020B0502040504020204" pitchFamily="34" charset="0"/>
                </a:rPr>
                <a:t>घाउ</a:t>
              </a:r>
              <a:r>
                <a:rPr lang="ne-NP" altLang="ja-JP" sz="1400" b="1" dirty="0">
                  <a:solidFill>
                    <a:srgbClr val="FF40FF"/>
                  </a:solidFill>
                  <a:latin typeface="Noto Sans Devanagari" panose="020B0502040504020204" pitchFamily="34" charset="0"/>
                  <a:ea typeface="HG丸ｺﾞｼｯｸM-PRO"/>
                  <a:cs typeface="Noto Sans Devanagari" panose="020B0502040504020204" pitchFamily="34" charset="0"/>
                </a:rPr>
                <a:t> </a:t>
              </a:r>
              <a:r>
                <a:rPr lang="ne-np" sz="1400" b="1" dirty="0">
                  <a:solidFill>
                    <a:srgbClr val="FF40FF"/>
                  </a:solidFill>
                  <a:latin typeface="Noto Sans Devanagari" panose="020B0502040504020204" pitchFamily="34" charset="0"/>
                  <a:ea typeface="HG丸ｺﾞｼｯｸM-PRO"/>
                  <a:cs typeface="Noto Sans Devanagari" panose="020B0502040504020204" pitchFamily="34" charset="0"/>
                </a:rPr>
                <a:t>गहिरो</a:t>
              </a:r>
              <a:r>
                <a:rPr lang="ne-NP" sz="1400" b="1" dirty="0">
                  <a:solidFill>
                    <a:srgbClr val="FF40FF"/>
                  </a:solidFill>
                  <a:latin typeface="Noto Sans Devanagari" panose="020B0502040504020204" pitchFamily="34" charset="0"/>
                  <a:ea typeface="HG丸ｺﾞｼｯｸM-PRO"/>
                  <a:cs typeface="Noto Sans Devanagari" panose="020B0502040504020204" pitchFamily="34" charset="0"/>
                </a:rPr>
                <a:t> भएर जान्छ</a:t>
              </a:r>
              <a:endParaRPr lang="ja-JP" altLang="en-US" sz="1400" b="1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endParaRPr>
            </a:p>
          </p:txBody>
        </p:sp>
        <p:sp>
          <p:nvSpPr>
            <p:cNvPr id="13" name="フローチャート : 結合子 12"/>
            <p:cNvSpPr/>
            <p:nvPr/>
          </p:nvSpPr>
          <p:spPr>
            <a:xfrm>
              <a:off x="8047920" y="3641221"/>
              <a:ext cx="1034778" cy="649934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endParaRPr lang="ja-JP" altLang="en-US" sz="1300" b="1" dirty="0">
                <a:solidFill>
                  <a:srgbClr val="FF40FF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endParaRPr>
            </a:p>
          </p:txBody>
        </p:sp>
        <p:sp>
          <p:nvSpPr>
            <p:cNvPr id="6" name="爆発 1 5"/>
            <p:cNvSpPr/>
            <p:nvPr/>
          </p:nvSpPr>
          <p:spPr>
            <a:xfrm>
              <a:off x="7793834" y="4595242"/>
              <a:ext cx="1387765" cy="1649655"/>
            </a:xfrm>
            <a:prstGeom prst="irregularSeal1">
              <a:avLst/>
            </a:prstGeom>
            <a:solidFill>
              <a:srgbClr val="FFF3FF"/>
            </a:solidFill>
            <a:ln w="19050">
              <a:solidFill>
                <a:srgbClr val="C00000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ja-JP" altLang="en-US" sz="1200" b="1" dirty="0">
                  <a:solidFill>
                    <a:schemeClr val="tx1"/>
                  </a:solidFill>
                  <a:latin typeface="HG丸ｺﾞｼｯｸM-PRO"/>
                  <a:ea typeface="HG丸ｺﾞｼｯｸM-PRO"/>
                </a:rPr>
                <a:t>足を切る</a:t>
              </a:r>
              <a:endParaRPr lang="en-US" altLang="ja-JP" sz="1200" b="1" dirty="0">
                <a:solidFill>
                  <a:schemeClr val="tx1"/>
                </a:solidFill>
                <a:latin typeface="HG丸ｺﾞｼｯｸM-PRO"/>
                <a:ea typeface="HG丸ｺﾞｼｯｸM-PRO"/>
              </a:endParaRPr>
            </a:p>
            <a:p>
              <a:pPr algn="ctr">
                <a:defRPr/>
              </a:pPr>
              <a:r>
                <a:rPr lang="ja-JP" altLang="en-US" sz="1200" b="1" dirty="0">
                  <a:solidFill>
                    <a:schemeClr val="tx1"/>
                  </a:solidFill>
                  <a:latin typeface="HG丸ｺﾞｼｯｸM-PRO"/>
                  <a:ea typeface="HG丸ｺﾞｼｯｸM-PRO"/>
                </a:rPr>
                <a:t>治療をする</a:t>
              </a:r>
              <a:endPara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endParaRPr>
            </a:p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" sz="1200" b="1" dirty="0">
                  <a:solidFill>
                    <a:schemeClr val="tx1"/>
                  </a:solidFill>
                  <a:latin typeface="HG丸ｺﾞｼｯｸM-PRO"/>
                  <a:ea typeface="HG丸ｺﾞｼｯｸM-PRO"/>
                  <a:cs typeface="+mj-cs"/>
                </a:rPr>
                <a:t>खुट्टा काट्ने उपचार</a:t>
              </a:r>
              <a:r>
                <a:rPr lang="ne-NP" altLang="ja" sz="1200" b="1" dirty="0">
                  <a:solidFill>
                    <a:schemeClr val="tx1"/>
                  </a:solidFill>
                  <a:latin typeface="HG丸ｺﾞｼｯｸM-PRO"/>
                  <a:ea typeface="HG丸ｺﾞｼｯｸM-PRO"/>
                  <a:cs typeface="+mj-cs"/>
                </a:rPr>
                <a:t> गर्नुपर्छ</a:t>
              </a:r>
              <a:endPara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  <a:cs typeface="+mj-cs"/>
              </a:endParaRPr>
            </a:p>
          </p:txBody>
        </p:sp>
      </p:grpSp>
      <p:sp>
        <p:nvSpPr>
          <p:cNvPr id="39" name="矢印: 五方向 38">
            <a:extLst>
              <a:ext uri="{FF2B5EF4-FFF2-40B4-BE49-F238E27FC236}">
                <a16:creationId xmlns:a16="http://schemas.microsoft.com/office/drawing/2014/main" id="{1C9817C7-6E74-47C6-A91F-4C6D01E6A40C}"/>
              </a:ext>
            </a:extLst>
          </p:cNvPr>
          <p:cNvSpPr/>
          <p:nvPr/>
        </p:nvSpPr>
        <p:spPr>
          <a:xfrm>
            <a:off x="2924944" y="6992335"/>
            <a:ext cx="2026594" cy="892033"/>
          </a:xfrm>
          <a:prstGeom prst="homePlate">
            <a:avLst/>
          </a:prstGeom>
          <a:solidFill>
            <a:srgbClr val="F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ja-JP" sz="1000" b="1" dirty="0">
                <a:solidFill>
                  <a:schemeClr val="tx1"/>
                </a:solidFill>
                <a:ea typeface="ＭＳ Ｐゴシック"/>
                <a:cs typeface="Calibri"/>
              </a:rPr>
              <a:t>抗生剤や血管の治療</a:t>
            </a:r>
            <a:endParaRPr lang="en-US" altLang="ja-JP" sz="1000" b="1" dirty="0">
              <a:solidFill>
                <a:schemeClr val="tx1"/>
              </a:solidFill>
              <a:ea typeface="ＭＳ Ｐゴシック"/>
              <a:cs typeface="Calibri"/>
            </a:endParaRPr>
          </a:p>
          <a:p>
            <a:pPr algn="ctr"/>
            <a:r>
              <a:rPr lang="ja-JP" altLang="ja-JP" sz="1000" b="1" dirty="0">
                <a:solidFill>
                  <a:schemeClr val="tx1"/>
                </a:solidFill>
                <a:ea typeface="ＭＳ Ｐゴシック"/>
                <a:cs typeface="Calibri"/>
              </a:rPr>
              <a:t>をしても治らないと</a:t>
            </a:r>
          </a:p>
          <a:p>
            <a:pPr algn="ctr" rtl="0"/>
            <a:r>
              <a:rPr lang="ne-np" sz="11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एन्टिबायोटिक</a:t>
            </a:r>
            <a:r>
              <a:rPr lang="ne-NP" sz="11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को</a:t>
            </a:r>
            <a:r>
              <a:rPr lang="ne-NP" sz="1100" b="1" dirty="0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 प्रयोग,</a:t>
            </a:r>
            <a:r>
              <a:rPr lang="ne-np" sz="1100" b="1" dirty="0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 </a:t>
            </a:r>
            <a:r>
              <a:rPr lang="ne-np" sz="11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रक्तनलीको</a:t>
            </a:r>
            <a:r>
              <a:rPr lang="ne-np" sz="1100" b="1" dirty="0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 उपचार गरे पनि निको नभएमा</a:t>
            </a:r>
            <a:endParaRPr lang="ja-JP" sz="1100" b="1" dirty="0">
              <a:solidFill>
                <a:schemeClr val="tx1"/>
              </a:solidFill>
              <a:latin typeface="Noto Sans Devanagari" panose="020B0502040504020204" pitchFamily="34" charset="0"/>
              <a:ea typeface="ＭＳ Ｐゴシック"/>
              <a:cs typeface="Noto Sans Devanagari" panose="020B0502040504020204" pitchFamily="34" charset="0"/>
            </a:endParaRPr>
          </a:p>
        </p:txBody>
      </p:sp>
      <p:pic>
        <p:nvPicPr>
          <p:cNvPr id="30" name="図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6228184"/>
            <a:ext cx="2505004" cy="2559243"/>
          </a:xfrm>
          <a:prstGeom prst="rect">
            <a:avLst/>
          </a:prstGeom>
        </p:spPr>
      </p:pic>
      <p:sp>
        <p:nvSpPr>
          <p:cNvPr id="33" name="円/楕円 32"/>
          <p:cNvSpPr/>
          <p:nvPr/>
        </p:nvSpPr>
        <p:spPr>
          <a:xfrm>
            <a:off x="228062" y="250137"/>
            <a:ext cx="640871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altLang="ja-JP" sz="2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  <a:cs typeface="+mj-cs"/>
            </a:endParaRPr>
          </a:p>
        </p:txBody>
      </p:sp>
      <p:sp>
        <p:nvSpPr>
          <p:cNvPr id="32" name="吹き出し: 円形 31">
            <a:extLst>
              <a:ext uri="{FF2B5EF4-FFF2-40B4-BE49-F238E27FC236}">
                <a16:creationId xmlns:a16="http://schemas.microsoft.com/office/drawing/2014/main" id="{B55114D7-E480-416C-9846-FF30CF5DC705}"/>
              </a:ext>
            </a:extLst>
          </p:cNvPr>
          <p:cNvSpPr/>
          <p:nvPr/>
        </p:nvSpPr>
        <p:spPr>
          <a:xfrm>
            <a:off x="1700808" y="6125461"/>
            <a:ext cx="2192110" cy="962978"/>
          </a:xfrm>
          <a:prstGeom prst="wedgeEllipseCallout">
            <a:avLst>
              <a:gd name="adj1" fmla="val -33579"/>
              <a:gd name="adj2" fmla="val 65784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b="1" dirty="0">
                <a:solidFill>
                  <a:schemeClr val="tx1"/>
                </a:solidFill>
                <a:ea typeface="ＭＳ Ｐゴシック"/>
                <a:cs typeface="Calibri"/>
              </a:rPr>
              <a:t>血液障害</a:t>
            </a:r>
          </a:p>
          <a:p>
            <a:pPr algn="ctr" rtl="0"/>
            <a:r>
              <a:rPr lang="ne-NP" altLang="ja" sz="1100" b="1" dirty="0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रगत प्रवाहमा असर परेमा (</a:t>
            </a:r>
            <a:r>
              <a:rPr lang="ne-NP" altLang="ja" sz="11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ब्लड</a:t>
            </a:r>
            <a:r>
              <a:rPr lang="ja" sz="1100" b="1" dirty="0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 डिसअडर</a:t>
            </a:r>
            <a:r>
              <a:rPr lang="ne-NP" altLang="ja" sz="1100" b="1" dirty="0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)</a:t>
            </a:r>
            <a:endParaRPr lang="ja" sz="1100" b="1" dirty="0">
              <a:solidFill>
                <a:schemeClr val="tx1"/>
              </a:solidFill>
              <a:latin typeface="Noto Sans Devanagari" panose="020B0502040504020204" pitchFamily="34" charset="0"/>
              <a:ea typeface="ＭＳ Ｐゴシック"/>
              <a:cs typeface="Noto Sans Devanagari" panose="020B0502040504020204" pitchFamily="34" charset="0"/>
            </a:endParaRPr>
          </a:p>
          <a:p>
            <a:pPr algn="ctr"/>
            <a:r>
              <a:rPr lang="ja-JP" altLang="en-US" sz="900" dirty="0">
                <a:solidFill>
                  <a:schemeClr val="tx1"/>
                </a:solidFill>
                <a:ea typeface="ＭＳ Ｐゴシック"/>
                <a:cs typeface="Calibri"/>
              </a:rPr>
              <a:t>傷が治りにくい</a:t>
            </a:r>
          </a:p>
          <a:p>
            <a:pPr algn="ctr" rtl="0"/>
            <a:r>
              <a:rPr lang="ne-np" sz="1100" dirty="0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घाउ निको हुन गाह्रो हुन्छ।</a:t>
            </a:r>
          </a:p>
        </p:txBody>
      </p:sp>
      <p:sp>
        <p:nvSpPr>
          <p:cNvPr id="34" name="角丸四角形 28">
            <a:extLst>
              <a:ext uri="{FF2B5EF4-FFF2-40B4-BE49-F238E27FC236}">
                <a16:creationId xmlns:a16="http://schemas.microsoft.com/office/drawing/2014/main" id="{2C7C3CD4-CA36-4DA3-B433-A2385E48C643}"/>
              </a:ext>
            </a:extLst>
          </p:cNvPr>
          <p:cNvSpPr/>
          <p:nvPr/>
        </p:nvSpPr>
        <p:spPr>
          <a:xfrm>
            <a:off x="228062" y="1247114"/>
            <a:ext cx="6427116" cy="496856"/>
          </a:xfrm>
          <a:prstGeom prst="roundRect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血糖値が高いと・・・ </a:t>
            </a:r>
            <a:endParaRPr lang="en-US" altLang="ja-JP" sz="14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रगतमा </a:t>
            </a:r>
            <a:r>
              <a:rPr lang="ne-N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ग्लूकोजको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मात्रा (</a:t>
            </a:r>
            <a:r>
              <a:rPr lang="ne-N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सुगर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लेबल) 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बढी भयो भने ... </a:t>
            </a:r>
            <a:endParaRPr lang="en-US" altLang="ja-JP" sz="1400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</p:txBody>
      </p:sp>
      <p:sp>
        <p:nvSpPr>
          <p:cNvPr id="35" name="吹き出し: 円形 34">
            <a:extLst>
              <a:ext uri="{FF2B5EF4-FFF2-40B4-BE49-F238E27FC236}">
                <a16:creationId xmlns:a16="http://schemas.microsoft.com/office/drawing/2014/main" id="{935F293E-0665-43FF-B408-6F2AA99D5E1A}"/>
              </a:ext>
            </a:extLst>
          </p:cNvPr>
          <p:cNvSpPr/>
          <p:nvPr/>
        </p:nvSpPr>
        <p:spPr>
          <a:xfrm>
            <a:off x="44625" y="6113663"/>
            <a:ext cx="2085243" cy="1292970"/>
          </a:xfrm>
          <a:prstGeom prst="wedgeEllipseCallou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ne-np" sz="800" dirty="0">
              <a:solidFill>
                <a:schemeClr val="tx1"/>
              </a:solidFill>
              <a:ea typeface="ＭＳ Ｐゴシック"/>
              <a:cs typeface="+mj-cs"/>
            </a:endParaRPr>
          </a:p>
        </p:txBody>
      </p:sp>
      <p:sp>
        <p:nvSpPr>
          <p:cNvPr id="36" name="吹き出し: 円形 35">
            <a:extLst>
              <a:ext uri="{FF2B5EF4-FFF2-40B4-BE49-F238E27FC236}">
                <a16:creationId xmlns:a16="http://schemas.microsoft.com/office/drawing/2014/main" id="{D57E39F0-A9AC-47E4-8069-39CEF7339A59}"/>
              </a:ext>
            </a:extLst>
          </p:cNvPr>
          <p:cNvSpPr/>
          <p:nvPr/>
        </p:nvSpPr>
        <p:spPr>
          <a:xfrm>
            <a:off x="1340768" y="7524328"/>
            <a:ext cx="2127097" cy="795929"/>
          </a:xfrm>
          <a:prstGeom prst="wedgeEllipseCallou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e-np" sz="700" dirty="0">
              <a:solidFill>
                <a:srgbClr val="002060"/>
              </a:solidFill>
              <a:ea typeface="ＭＳ Ｐゴシック"/>
              <a:cs typeface="+mj-cs"/>
            </a:endParaRPr>
          </a:p>
        </p:txBody>
      </p:sp>
      <p:sp>
        <p:nvSpPr>
          <p:cNvPr id="3" name="矢印: 下 2">
            <a:extLst>
              <a:ext uri="{FF2B5EF4-FFF2-40B4-BE49-F238E27FC236}">
                <a16:creationId xmlns:a16="http://schemas.microsoft.com/office/drawing/2014/main" id="{F25AD0BB-CB14-4428-9D15-34A84F03CCE9}"/>
              </a:ext>
            </a:extLst>
          </p:cNvPr>
          <p:cNvSpPr/>
          <p:nvPr/>
        </p:nvSpPr>
        <p:spPr>
          <a:xfrm>
            <a:off x="5706200" y="6381085"/>
            <a:ext cx="479322" cy="4055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cs typeface="+mj-cs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8E4EB5B-52C1-4E5D-8DCA-E17A82F127FB}"/>
              </a:ext>
            </a:extLst>
          </p:cNvPr>
          <p:cNvSpPr txBox="1"/>
          <p:nvPr/>
        </p:nvSpPr>
        <p:spPr>
          <a:xfrm>
            <a:off x="476672" y="8748464"/>
            <a:ext cx="1420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" sz="1200" b="1" dirty="0">
                <a:latin typeface="Mangal" panose="02040503050203030202" pitchFamily="18" charset="0"/>
                <a:cs typeface="Mangal" panose="02040503050203030202" pitchFamily="18" charset="0"/>
              </a:rPr>
              <a:t>अल्सर</a:t>
            </a:r>
            <a:r>
              <a:rPr lang="ne-NP" altLang="ja" sz="1200" b="1" dirty="0">
                <a:latin typeface="Mangal" panose="02040503050203030202" pitchFamily="18" charset="0"/>
                <a:cs typeface="Mangal" panose="02040503050203030202" pitchFamily="18" charset="0"/>
              </a:rPr>
              <a:t>, </a:t>
            </a:r>
            <a:r>
              <a:rPr lang="ja" sz="1200" b="1" dirty="0">
                <a:latin typeface="Mangal" panose="02040503050203030202" pitchFamily="18" charset="0"/>
                <a:cs typeface="Mangal" panose="02040503050203030202" pitchFamily="18" charset="0"/>
              </a:rPr>
              <a:t>ग्यान्ग्रीन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697E385-9811-4E93-BBCF-09B52D161A32}"/>
              </a:ext>
            </a:extLst>
          </p:cNvPr>
          <p:cNvSpPr txBox="1"/>
          <p:nvPr/>
        </p:nvSpPr>
        <p:spPr>
          <a:xfrm>
            <a:off x="339630" y="349413"/>
            <a:ext cx="66697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8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11. </a:t>
            </a:r>
            <a:r>
              <a:rPr lang="ja-JP" altLang="ja-JP" sz="18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</a:t>
            </a:r>
            <a:r>
              <a:rPr lang="ja-JP" altLang="en-US" sz="18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と足病変</a:t>
            </a:r>
            <a:endParaRPr lang="en-US" altLang="ja-JP" sz="18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/>
            <a:r>
              <a:rPr lang="ja-JP" altLang="en-US" sz="2000" b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　</a:t>
            </a:r>
            <a:r>
              <a:rPr lang="en-US" altLang="ja-JP" sz="2000" b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11</a:t>
            </a:r>
            <a:r>
              <a:rPr lang="en-US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.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मधुमेह र खुट्टा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को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समस्या</a:t>
            </a:r>
            <a:endParaRPr lang="en-US" altLang="ja-JP" sz="2000" b="1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 pitchFamily="50" charset="-128"/>
              <a:cs typeface="Noto Sans Devanagari" panose="020B0502040504020204" pitchFamily="34" charset="0"/>
            </a:endParaRPr>
          </a:p>
          <a:p>
            <a:pPr algn="ctr"/>
            <a:endParaRPr lang="en-US" altLang="ja-JP" sz="18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B6CC31E-0F9F-48E3-87A3-972D7194F478}"/>
              </a:ext>
            </a:extLst>
          </p:cNvPr>
          <p:cNvSpPr txBox="1"/>
          <p:nvPr/>
        </p:nvSpPr>
        <p:spPr>
          <a:xfrm>
            <a:off x="5134612" y="2145058"/>
            <a:ext cx="14631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1400" b="1" dirty="0">
                <a:solidFill>
                  <a:srgbClr val="FF40FF"/>
                </a:solidFill>
                <a:latin typeface="HG丸ｺﾞｼｯｸM-PRO"/>
                <a:ea typeface="HG丸ｺﾞｼｯｸM-PRO"/>
              </a:rPr>
              <a:t>ケガに気付くのが遅れる</a:t>
            </a:r>
            <a:endParaRPr lang="en-US" altLang="ja-JP" sz="1400" b="1" dirty="0">
              <a:solidFill>
                <a:srgbClr val="FF40FF"/>
              </a:solidFill>
              <a:latin typeface="HG丸ｺﾞｼｯｸM-PRO"/>
              <a:ea typeface="HG丸ｺﾞｼｯｸM-PRO"/>
              <a:cs typeface="+mj-cs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e-np" altLang="ja-JP" sz="1400" b="1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चोटपटक चाल </a:t>
            </a:r>
            <a:r>
              <a:rPr lang="ne-np" altLang="ja-JP" sz="1400" b="1" dirty="0" err="1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पाउन</a:t>
            </a:r>
            <a:r>
              <a:rPr lang="ne-NP" altLang="ja-JP" sz="1400" b="1" dirty="0" err="1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मा</a:t>
            </a:r>
            <a:r>
              <a:rPr lang="ne-np" altLang="ja-JP" sz="1400" b="1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ढिला</a:t>
            </a:r>
            <a:r>
              <a:rPr lang="ne-NP" altLang="ja-JP" sz="1400" b="1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इ</a:t>
            </a:r>
            <a:r>
              <a:rPr lang="ne-np" altLang="ja-JP" sz="1400" b="1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हुन्छ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235E9AF-2F68-44E0-B1B9-EEAD668581BA}"/>
              </a:ext>
            </a:extLst>
          </p:cNvPr>
          <p:cNvSpPr txBox="1"/>
          <p:nvPr/>
        </p:nvSpPr>
        <p:spPr>
          <a:xfrm>
            <a:off x="4851368" y="5690207"/>
            <a:ext cx="2029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1400" b="1" dirty="0">
                <a:solidFill>
                  <a:srgbClr val="FF40FF"/>
                </a:solidFill>
                <a:latin typeface="HG丸ｺﾞｼｯｸM-PRO"/>
                <a:ea typeface="HG丸ｺﾞｼｯｸM-PRO"/>
              </a:rPr>
              <a:t>傷が黒くなる</a:t>
            </a:r>
            <a:endParaRPr lang="ja-JP" altLang="en-US" sz="1400" b="1" dirty="0">
              <a:solidFill>
                <a:srgbClr val="FF40FF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e-np" altLang="ja-JP" sz="1400" b="1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घाउ कालो </a:t>
            </a:r>
            <a:r>
              <a:rPr lang="ne-NP" altLang="ja-JP" sz="1400" b="1" dirty="0" err="1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हुदै</a:t>
            </a:r>
            <a:r>
              <a:rPr lang="ne-NP" altLang="ja-JP" sz="1400" b="1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जान्छ</a:t>
            </a:r>
            <a:endParaRPr lang="ja-JP" altLang="en-US" sz="1400" b="1" dirty="0">
              <a:solidFill>
                <a:srgbClr val="FF40FF"/>
              </a:solidFill>
              <a:latin typeface="Noto Sans Devanagari" panose="020B0502040504020204" pitchFamily="34" charset="0"/>
              <a:ea typeface="HG丸ｺﾞｼｯｸM-PRO" pitchFamily="50" charset="-128"/>
              <a:cs typeface="Noto Sans Devanagari" panose="020B0502040504020204" pitchFamily="34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77FC104-8C4F-4EFA-9E0D-E0A396403527}"/>
              </a:ext>
            </a:extLst>
          </p:cNvPr>
          <p:cNvSpPr txBox="1"/>
          <p:nvPr/>
        </p:nvSpPr>
        <p:spPr>
          <a:xfrm>
            <a:off x="3330" y="6084168"/>
            <a:ext cx="21561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tx1"/>
                </a:solidFill>
                <a:ea typeface="ＭＳ Ｐゴシック"/>
                <a:cs typeface="Calibri"/>
              </a:rPr>
              <a:t>神経障害</a:t>
            </a:r>
          </a:p>
          <a:p>
            <a:pPr algn="ctr" rtl="0"/>
            <a:r>
              <a:rPr lang="ne-NP" altLang="ja" sz="1100" b="1" dirty="0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स्नायु </a:t>
            </a:r>
            <a:r>
              <a:rPr lang="ne-NP" altLang="ja" sz="11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नसामा</a:t>
            </a:r>
            <a:r>
              <a:rPr lang="ne-NP" altLang="ja" sz="1100" b="1" dirty="0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 असर परेमा</a:t>
            </a:r>
            <a:endParaRPr lang="en-US" altLang="ja" sz="1100" b="1" dirty="0">
              <a:solidFill>
                <a:schemeClr val="tx1"/>
              </a:solidFill>
              <a:latin typeface="Noto Sans Devanagari" panose="020B0502040504020204" pitchFamily="34" charset="0"/>
              <a:ea typeface="ＭＳ Ｐゴシック"/>
              <a:cs typeface="Noto Sans Devanagari" panose="020B0502040504020204" pitchFamily="34" charset="0"/>
            </a:endParaRPr>
          </a:p>
          <a:p>
            <a:pPr algn="ctr"/>
            <a:r>
              <a:rPr lang="ja-JP" altLang="en-US" sz="900" dirty="0">
                <a:solidFill>
                  <a:schemeClr val="tx1"/>
                </a:solidFill>
                <a:ea typeface="ＭＳ Ｐゴシック"/>
                <a:cs typeface="Calibri"/>
              </a:rPr>
              <a:t>小さな傷、タコ、水虫が悪くなっても気が付かない</a:t>
            </a:r>
            <a:endParaRPr lang="ja" altLang="ja-JP" sz="900" b="1" dirty="0">
              <a:solidFill>
                <a:schemeClr val="tx1"/>
              </a:solidFill>
              <a:ea typeface="ＭＳ Ｐゴシック"/>
              <a:cs typeface="+mj-cs"/>
            </a:endParaRPr>
          </a:p>
          <a:p>
            <a:pPr algn="ctr" rtl="0"/>
            <a:r>
              <a:rPr lang="ne-np" altLang="ja-JP" sz="1100" dirty="0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सानो घाउ, ठेला, </a:t>
            </a:r>
            <a:r>
              <a:rPr lang="ne-NP" altLang="ja-JP" sz="1100" dirty="0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हिलोले खाएको </a:t>
            </a:r>
            <a:r>
              <a:rPr lang="ne-np" altLang="ja-JP" sz="1100" dirty="0" err="1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खुट्टा</a:t>
            </a:r>
            <a:r>
              <a:rPr lang="ne-NP" altLang="ja-JP" sz="1100" dirty="0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 जस्ता स-साना समस्याहरूले </a:t>
            </a:r>
            <a:r>
              <a:rPr lang="ne-NP" altLang="ja-JP" sz="1100" dirty="0" err="1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जटिलरूप</a:t>
            </a:r>
            <a:r>
              <a:rPr lang="ne-NP" altLang="ja-JP" sz="1100" dirty="0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 </a:t>
            </a:r>
            <a:r>
              <a:rPr lang="ne-NP" altLang="ja-JP" sz="1100" dirty="0" err="1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लिएता</a:t>
            </a:r>
            <a:r>
              <a:rPr lang="ne-NP" altLang="ja-JP" sz="1100" dirty="0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 पनि </a:t>
            </a:r>
            <a:r>
              <a:rPr lang="ne-np" altLang="ja-JP" sz="1100" dirty="0">
                <a:solidFill>
                  <a:schemeClr val="tx1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चाल पाइँदैन।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3CF03BE-C1FF-49FA-9FA9-D3E714239A32}"/>
              </a:ext>
            </a:extLst>
          </p:cNvPr>
          <p:cNvSpPr txBox="1"/>
          <p:nvPr/>
        </p:nvSpPr>
        <p:spPr>
          <a:xfrm>
            <a:off x="1340769" y="7524328"/>
            <a:ext cx="201622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rgbClr val="002060"/>
                </a:solidFill>
                <a:ea typeface="ＭＳ Ｐゴシック"/>
                <a:cs typeface="Calibri"/>
              </a:rPr>
              <a:t>免疫が下がる</a:t>
            </a:r>
          </a:p>
          <a:p>
            <a:pPr algn="ctr" rtl="0"/>
            <a:r>
              <a:rPr lang="ja" altLang="ja-JP" sz="1100" b="1" dirty="0">
                <a:solidFill>
                  <a:srgbClr val="002060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रोग प्रतिरोधात्मक क्षमता घट्छ।</a:t>
            </a:r>
            <a:endParaRPr lang="en-US" altLang="ja" sz="1100" b="1" dirty="0">
              <a:solidFill>
                <a:srgbClr val="002060"/>
              </a:solidFill>
              <a:latin typeface="Noto Sans Devanagari" panose="020B0502040504020204" pitchFamily="34" charset="0"/>
              <a:ea typeface="ＭＳ Ｐゴシック"/>
              <a:cs typeface="Noto Sans Devanagari" panose="020B0502040504020204" pitchFamily="34" charset="0"/>
            </a:endParaRPr>
          </a:p>
          <a:p>
            <a:pPr algn="ctr"/>
            <a:r>
              <a:rPr lang="ja-JP" altLang="en-US" sz="800" dirty="0">
                <a:solidFill>
                  <a:srgbClr val="002060"/>
                </a:solidFill>
                <a:ea typeface="ＭＳ Ｐゴシック"/>
                <a:cs typeface="Calibri"/>
              </a:rPr>
              <a:t>細菌に感染しやすく傷が化膿する</a:t>
            </a:r>
            <a:endParaRPr lang="ja" altLang="ja-JP" sz="800" b="1" dirty="0">
              <a:solidFill>
                <a:srgbClr val="002060"/>
              </a:solidFill>
              <a:ea typeface="ＭＳ Ｐゴシック"/>
              <a:cs typeface="+mj-cs"/>
            </a:endParaRPr>
          </a:p>
          <a:p>
            <a:pPr algn="ctr"/>
            <a:r>
              <a:rPr lang="ne-np" altLang="ja-JP" sz="1100" dirty="0" err="1">
                <a:solidFill>
                  <a:srgbClr val="002060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ब्याक्टेरिया</a:t>
            </a:r>
            <a:r>
              <a:rPr lang="ne-np" altLang="ja-JP" sz="1100" dirty="0">
                <a:solidFill>
                  <a:srgbClr val="002060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 </a:t>
            </a:r>
            <a:r>
              <a:rPr lang="ne-np" altLang="ja-JP" sz="1100" dirty="0" err="1">
                <a:solidFill>
                  <a:srgbClr val="002060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संक्रमण</a:t>
            </a:r>
            <a:r>
              <a:rPr lang="ne-NP" altLang="ja-JP" sz="1100" dirty="0" err="1">
                <a:solidFill>
                  <a:srgbClr val="002060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ले</a:t>
            </a:r>
            <a:r>
              <a:rPr lang="ne-NP" altLang="ja-JP" sz="1100" dirty="0">
                <a:solidFill>
                  <a:srgbClr val="002060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 </a:t>
            </a:r>
            <a:r>
              <a:rPr lang="ne-np" altLang="ja-JP" sz="1100" dirty="0">
                <a:solidFill>
                  <a:srgbClr val="002060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सजिलै घाउ </a:t>
            </a:r>
            <a:r>
              <a:rPr lang="ne-NP" altLang="ja-JP" sz="1100" dirty="0">
                <a:solidFill>
                  <a:srgbClr val="002060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पाक्छ</a:t>
            </a:r>
            <a:r>
              <a:rPr lang="ne-np" altLang="ja-JP" sz="1100" dirty="0">
                <a:solidFill>
                  <a:srgbClr val="002060"/>
                </a:solidFill>
                <a:latin typeface="Noto Sans Devanagari" panose="020B0502040504020204" pitchFamily="34" charset="0"/>
                <a:ea typeface="ＭＳ Ｐゴシック"/>
                <a:cs typeface="Noto Sans Devanagari" panose="020B0502040504020204" pitchFamily="34" charset="0"/>
              </a:rPr>
              <a:t>।</a:t>
            </a:r>
          </a:p>
        </p:txBody>
      </p:sp>
      <p:sp>
        <p:nvSpPr>
          <p:cNvPr id="47" name="Footer Placeholder 13">
            <a:extLst>
              <a:ext uri="{FF2B5EF4-FFF2-40B4-BE49-F238E27FC236}">
                <a16:creationId xmlns:a16="http://schemas.microsoft.com/office/drawing/2014/main" id="{D4AF8EBC-C1F9-9C74-C876-9577302E7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12776" y="8947635"/>
            <a:ext cx="3960440" cy="235497"/>
          </a:xfrm>
        </p:spPr>
        <p:txBody>
          <a:bodyPr/>
          <a:lstStyle/>
          <a:p>
            <a:pPr rtl="0"/>
            <a:r>
              <a:rPr kumimoji="1" lang="en-US" altLang="ja-JP" sz="800"/>
              <a:t>11. </a:t>
            </a:r>
            <a:r>
              <a:rPr kumimoji="1" lang="ja-JP" altLang="en-US" sz="800"/>
              <a:t>糖尿病と足病変 </a:t>
            </a:r>
            <a:r>
              <a:rPr kumimoji="1" lang="en-US" altLang="ja-JP" sz="800"/>
              <a:t>मधुमेह र खुट्टाको समस्या</a:t>
            </a:r>
            <a:endParaRPr kumimoji="1" lang="ja-JP" altLang="en-US" sz="800" dirty="0"/>
          </a:p>
        </p:txBody>
      </p:sp>
      <p:pic>
        <p:nvPicPr>
          <p:cNvPr id="48" name="Picture 15">
            <a:extLst>
              <a:ext uri="{FF2B5EF4-FFF2-40B4-BE49-F238E27FC236}">
                <a16:creationId xmlns:a16="http://schemas.microsoft.com/office/drawing/2014/main" id="{357D101A-C224-03D0-05BC-7A9E3A32710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21804" y="-2302"/>
            <a:ext cx="437261" cy="431015"/>
          </a:xfrm>
          <a:prstGeom prst="rect">
            <a:avLst/>
          </a:prstGeom>
        </p:spPr>
      </p:pic>
      <p:sp>
        <p:nvSpPr>
          <p:cNvPr id="49" name="テキスト ボックス 7">
            <a:extLst>
              <a:ext uri="{FF2B5EF4-FFF2-40B4-BE49-F238E27FC236}">
                <a16:creationId xmlns:a16="http://schemas.microsoft.com/office/drawing/2014/main" id="{E57EFAF7-AE25-74DC-FB16-17B2AD633357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50" name="Slide Number Placeholder 11">
            <a:extLst>
              <a:ext uri="{FF2B5EF4-FFF2-40B4-BE49-F238E27FC236}">
                <a16:creationId xmlns:a16="http://schemas.microsoft.com/office/drawing/2014/main" id="{0B8F0C44-680F-9B8E-6187-8F1887BEA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7312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1</a:t>
            </a:fld>
            <a:r>
              <a:rPr kumimoji="1" lang="en-US" altLang="ja-JP" dirty="0"/>
              <a:t>/3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02748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1"/>
          <p:cNvSpPr txBox="1">
            <a:spLocks/>
          </p:cNvSpPr>
          <p:nvPr/>
        </p:nvSpPr>
        <p:spPr>
          <a:xfrm>
            <a:off x="128646" y="507378"/>
            <a:ext cx="6537325" cy="8440257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  <a:defRPr/>
            </a:pPr>
            <a:r>
              <a:rPr lang="ne-np" sz="1400" dirty="0">
                <a:solidFill>
                  <a:schemeClr val="accent1"/>
                </a:solidFill>
                <a:latin typeface="HG丸ｺﾞｼｯｸM-PRO"/>
                <a:ea typeface="HG丸ｺﾞｼｯｸM-PRO"/>
              </a:rPr>
              <a:t>　　　</a:t>
            </a:r>
            <a:r>
              <a:rPr lang="ja-JP" altLang="en-US" sz="1400" dirty="0">
                <a:solidFill>
                  <a:schemeClr val="accent1"/>
                </a:solidFill>
                <a:latin typeface="HG丸ｺﾞｼｯｸM-PRO"/>
                <a:ea typeface="HG丸ｺﾞｼｯｸM-PRO"/>
              </a:rPr>
              <a:t> ★</a:t>
            </a:r>
            <a:r>
              <a:rPr lang="ja-JP" altLang="en-US" sz="1400" b="1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糖尿病のフットケア</a:t>
            </a:r>
            <a:endParaRPr lang="en-US" altLang="ja-JP" sz="1400" b="1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buNone/>
              <a:defRPr/>
            </a:pPr>
            <a:r>
              <a:rPr lang="ja-JP" altLang="en-US" sz="1400" b="1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　　　 </a:t>
            </a:r>
            <a:r>
              <a:rPr lang="en-US" altLang="ja-JP" sz="1400" b="1" dirty="0">
                <a:solidFill>
                  <a:schemeClr val="accent1"/>
                </a:solidFill>
                <a:latin typeface="HG丸ｺﾞｼｯｸM-PRO"/>
                <a:ea typeface="HG丸ｺﾞｼｯｸM-PRO"/>
              </a:rPr>
              <a:t>   </a:t>
            </a:r>
            <a:r>
              <a:rPr lang="ne-np" sz="14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मधुमेहको फुट-</a:t>
            </a:r>
            <a:r>
              <a:rPr lang="ne-np" sz="14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केयर</a:t>
            </a:r>
            <a:endParaRPr lang="en-US" sz="1400" b="1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marL="0" indent="0" rtl="0">
              <a:buNone/>
              <a:defRPr/>
            </a:pPr>
            <a:endParaRPr lang="en-US" altLang="ja-JP" sz="1400" b="1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>
              <a:buNone/>
              <a:defRPr/>
            </a:pPr>
            <a:r>
              <a:rPr lang="ja-JP" altLang="en-US" sz="1400" dirty="0">
                <a:solidFill>
                  <a:srgbClr val="4676B5"/>
                </a:solidFill>
                <a:latin typeface="HG丸ｺﾞｼｯｸM-PRO"/>
                <a:ea typeface="HG丸ｺﾞｼｯｸM-PRO"/>
              </a:rPr>
              <a:t>毎日足を見る</a:t>
            </a:r>
            <a:endParaRPr lang="ja-JP" altLang="en-US" sz="1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 rtl="0">
              <a:buNone/>
              <a:defRPr/>
            </a:pPr>
            <a:r>
              <a:rPr lang="ne-n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हरेक दिन </a:t>
            </a:r>
            <a:r>
              <a:rPr lang="ne-np" sz="1400" dirty="0" err="1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खुट्टा</a:t>
            </a:r>
            <a:r>
              <a:rPr lang="ne-n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हेर्ने</a:t>
            </a:r>
            <a:endParaRPr lang="en-US" sz="1400" dirty="0">
              <a:solidFill>
                <a:srgbClr val="4676B5"/>
              </a:solidFill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>
              <a:defRPr/>
            </a:pPr>
            <a:r>
              <a:rPr lang="ja-JP" altLang="en-US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見えないところは鏡を使います。家族にも見てもらいましょう。</a:t>
            </a:r>
            <a:endParaRPr lang="en-US" altLang="ja-JP" sz="1400" dirty="0">
              <a:solidFill>
                <a:srgbClr val="4676B5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buNone/>
              <a:defRPr/>
            </a:pPr>
            <a:r>
              <a:rPr lang="ne-NP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   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नदेखिने ठाउँ हेर्न ऐना प्रयोग गर्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ने,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परिवारलाई पनि हेर्न लगाउ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ने गरौं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  <a:endParaRPr lang="en-US" altLang="ja-JP" sz="1400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marL="0" indent="0">
              <a:buNone/>
              <a:defRPr/>
            </a:pPr>
            <a:endParaRPr lang="en-US" altLang="ja-JP" sz="1400" dirty="0">
              <a:solidFill>
                <a:srgbClr val="4676B5"/>
              </a:solidFill>
              <a:latin typeface="HG丸ｺﾞｼｯｸM-PRO"/>
              <a:ea typeface="HG丸ｺﾞｼｯｸM-PRO"/>
            </a:endParaRPr>
          </a:p>
          <a:p>
            <a:pPr marL="0" indent="0">
              <a:buNone/>
              <a:defRPr/>
            </a:pPr>
            <a:r>
              <a:rPr lang="ja-JP" altLang="en-US" sz="1400" dirty="0">
                <a:solidFill>
                  <a:srgbClr val="4676B5"/>
                </a:solidFill>
                <a:latin typeface="HG丸ｺﾞｼｯｸM-PRO"/>
                <a:ea typeface="HG丸ｺﾞｼｯｸM-PRO"/>
              </a:rPr>
              <a:t>足は石けんで毎日洗う</a:t>
            </a:r>
            <a:endParaRPr lang="en-US" altLang="ja-JP" sz="14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 rtl="0">
              <a:buNone/>
              <a:defRPr/>
            </a:pPr>
            <a:r>
              <a:rPr lang="ne-n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साबुन</a:t>
            </a:r>
            <a:r>
              <a:rPr lang="ne-N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पानीले</a:t>
            </a:r>
            <a:r>
              <a:rPr lang="ne-n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हरेक दिन </a:t>
            </a:r>
            <a:r>
              <a:rPr lang="ne-np" sz="1400" dirty="0" err="1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खुट्टा</a:t>
            </a:r>
            <a:r>
              <a:rPr lang="ne-n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धुने</a:t>
            </a:r>
            <a:endParaRPr lang="en-US" sz="1400" dirty="0">
              <a:solidFill>
                <a:srgbClr val="4676B5"/>
              </a:solidFill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>
              <a:defRPr/>
            </a:pPr>
            <a:r>
              <a:rPr lang="ja-JP" altLang="en-US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指の間も洗いましょう。</a:t>
            </a:r>
            <a:endParaRPr lang="en-US" altLang="ja-JP" sz="1400" dirty="0">
              <a:solidFill>
                <a:srgbClr val="4676B5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buNone/>
              <a:defRPr/>
            </a:pPr>
            <a:r>
              <a:rPr lang="ne-NP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  </a:t>
            </a:r>
            <a:r>
              <a:rPr lang="en-US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</a:t>
            </a:r>
            <a:r>
              <a:rPr lang="ne-n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औंलाहरूको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बीचको भाग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हरू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पनि धु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ने 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गरौं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  <a:endParaRPr lang="en-US" sz="1400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>
              <a:defRPr/>
            </a:pPr>
            <a:r>
              <a:rPr lang="ja-JP" altLang="en-US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洗った後は水分を拭きとりましょう。</a:t>
            </a:r>
            <a:endParaRPr lang="en-US" altLang="ja-JP" sz="14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buNone/>
              <a:defRPr/>
            </a:pPr>
            <a:r>
              <a:rPr lang="ne-NP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  </a:t>
            </a:r>
            <a:r>
              <a:rPr lang="en-US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धोए पछि पानीको कण नरहने गरी </a:t>
            </a:r>
            <a:r>
              <a:rPr lang="ne-N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राम्रोसंग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पुछ्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ने 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गरौं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  <a:endParaRPr lang="en-US" sz="1400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>
              <a:defRPr/>
            </a:pPr>
            <a:r>
              <a:rPr lang="ja-JP" altLang="en-US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乾燥しているときは</a:t>
            </a:r>
            <a:r>
              <a:rPr lang="ja-JP" altLang="en-US" sz="1400" dirty="0">
                <a:solidFill>
                  <a:srgbClr val="FF40FF"/>
                </a:solidFill>
                <a:latin typeface="HG丸ｺﾞｼｯｸM-PRO"/>
                <a:ea typeface="HG丸ｺﾞｼｯｸM-PRO"/>
              </a:rPr>
              <a:t>クリームで保湿</a:t>
            </a:r>
            <a:r>
              <a:rPr lang="ja-JP" altLang="en-US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しましょう。</a:t>
            </a:r>
            <a:endParaRPr lang="en-US" altLang="ja-JP" sz="14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buNone/>
              <a:defRPr/>
            </a:pPr>
            <a:r>
              <a:rPr lang="ne-NP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 </a:t>
            </a:r>
            <a:r>
              <a:rPr lang="en-US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 </a:t>
            </a:r>
            <a:r>
              <a:rPr lang="ne-NP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छाला खस्रो भएको छ भने </a:t>
            </a:r>
            <a:r>
              <a:rPr lang="ne-NP" sz="1400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छाला कमलो बनाउने </a:t>
            </a:r>
            <a:r>
              <a:rPr lang="ne-np" altLang="ja-JP" sz="1400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क्रिम</a:t>
            </a:r>
            <a:r>
              <a:rPr lang="ne-NP" altLang="ja-JP" sz="1400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(</a:t>
            </a:r>
            <a:r>
              <a:rPr lang="ne-np" altLang="ja-JP" sz="1400" dirty="0" err="1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मोइस्चराइज</a:t>
            </a:r>
            <a:r>
              <a:rPr lang="ne-NP" altLang="ja-JP" sz="1400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क्रिम</a:t>
            </a:r>
            <a:r>
              <a:rPr lang="ne-NP" sz="1400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)</a:t>
            </a:r>
            <a:r>
              <a:rPr lang="ne-np" sz="1400" dirty="0">
                <a:solidFill>
                  <a:srgbClr val="FF40FF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लगाउने 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गरौं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  <a:endParaRPr lang="en-US" sz="1400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marL="0" indent="0">
              <a:buNone/>
              <a:defRPr/>
            </a:pPr>
            <a:r>
              <a:rPr lang="ja-JP" altLang="en-US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　（指の間に保湿クリームは塗りません）</a:t>
            </a:r>
            <a:endParaRPr lang="en-US" altLang="ja-JP" sz="14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buNone/>
              <a:defRPr/>
            </a:pP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　</a:t>
            </a:r>
            <a:r>
              <a:rPr lang="en-US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ja-JP" altLang="en-US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(</a:t>
            </a:r>
            <a:r>
              <a:rPr lang="ne-n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औंलाहरूको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बीचमा </a:t>
            </a:r>
            <a:r>
              <a:rPr lang="ne-n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मोइस्चराइजिङ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क्रिम लगाउनु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पर्दैन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।)</a:t>
            </a:r>
            <a:endParaRPr lang="en-US" sz="1400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>
              <a:defRPr/>
            </a:pPr>
            <a:r>
              <a:rPr lang="ja-JP" altLang="en-US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爪は深爪にならないように切りましょう。</a:t>
            </a:r>
            <a:endParaRPr lang="en-US" altLang="ja-JP" sz="14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buNone/>
              <a:defRPr/>
            </a:pPr>
            <a:r>
              <a:rPr lang="ne-NP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 </a:t>
            </a:r>
            <a:r>
              <a:rPr lang="en-US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</a:t>
            </a:r>
            <a:r>
              <a:rPr lang="ne-NP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</a:t>
            </a:r>
            <a:r>
              <a:rPr lang="ne-n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नङ्ग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काट्दा मासुसम्मको </a:t>
            </a:r>
            <a:r>
              <a:rPr lang="ne-n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नङ्ग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काट्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ने </a:t>
            </a:r>
            <a:r>
              <a:rPr lang="ne-N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नगरौं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  <a:r>
              <a:rPr lang="en-US" altLang="ja-JP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</a:t>
            </a: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083" y="2711243"/>
            <a:ext cx="768017" cy="106595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325" y="4580717"/>
            <a:ext cx="561787" cy="128742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986ABFB-9915-4844-B0A1-4A6C4C0BE1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323" y="6156176"/>
            <a:ext cx="927485" cy="119016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8252BD5-2E7B-4BA7-AF97-C6A721F224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632" y="6190232"/>
            <a:ext cx="902905" cy="1214745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7EBE02E8-1DC4-4C0C-A32C-4EF83C2083B1}"/>
              </a:ext>
            </a:extLst>
          </p:cNvPr>
          <p:cNvSpPr/>
          <p:nvPr/>
        </p:nvSpPr>
        <p:spPr>
          <a:xfrm>
            <a:off x="3573842" y="7547726"/>
            <a:ext cx="2052483" cy="4769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solidFill>
                  <a:schemeClr val="tx1"/>
                </a:solidFill>
                <a:ea typeface="ＭＳ Ｐゴシック"/>
                <a:cs typeface="Calibri"/>
              </a:rPr>
              <a:t>指の皮膚が見える</a:t>
            </a:r>
          </a:p>
          <a:p>
            <a:pPr algn="ctr" rtl="0"/>
            <a:r>
              <a:rPr lang="ne-np" sz="1400" b="1" dirty="0" err="1">
                <a:solidFill>
                  <a:schemeClr val="tx1"/>
                </a:solidFill>
                <a:ea typeface="ＭＳ Ｐゴシック"/>
                <a:cs typeface="Calibri"/>
              </a:rPr>
              <a:t>औंलाको</a:t>
            </a:r>
            <a:r>
              <a:rPr lang="ne-np" sz="1400" b="1" dirty="0">
                <a:solidFill>
                  <a:schemeClr val="tx1"/>
                </a:solidFill>
                <a:ea typeface="ＭＳ Ｐゴシック"/>
                <a:cs typeface="Calibri"/>
              </a:rPr>
              <a:t> छाला देखिन्छ।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F19C5953-0252-46C9-9816-C63C98643D77}"/>
              </a:ext>
            </a:extLst>
          </p:cNvPr>
          <p:cNvSpPr/>
          <p:nvPr/>
        </p:nvSpPr>
        <p:spPr>
          <a:xfrm>
            <a:off x="509260" y="7547726"/>
            <a:ext cx="2015612" cy="4769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1400" b="1" dirty="0">
                <a:solidFill>
                  <a:schemeClr val="tx1"/>
                </a:solidFill>
                <a:ea typeface="ＭＳ Ｐゴシック"/>
                <a:cs typeface="Calibri"/>
              </a:rPr>
              <a:t>指の皮膚が見えない</a:t>
            </a:r>
          </a:p>
          <a:p>
            <a:pPr algn="ctr" rtl="0"/>
            <a:r>
              <a:rPr lang="ne-np" sz="1400" b="1" dirty="0" err="1">
                <a:solidFill>
                  <a:schemeClr val="tx1"/>
                </a:solidFill>
                <a:ea typeface="ＭＳ Ｐゴシック"/>
                <a:cs typeface="Calibri"/>
              </a:rPr>
              <a:t>औंलाको</a:t>
            </a:r>
            <a:r>
              <a:rPr lang="ne-np" sz="1400" b="1" dirty="0">
                <a:solidFill>
                  <a:schemeClr val="tx1"/>
                </a:solidFill>
                <a:ea typeface="ＭＳ Ｐゴシック"/>
                <a:cs typeface="Calibri"/>
              </a:rPr>
              <a:t> छाला देखिँदैन।</a:t>
            </a:r>
          </a:p>
        </p:txBody>
      </p:sp>
      <p:pic>
        <p:nvPicPr>
          <p:cNvPr id="9" name="図 12" descr="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0E7D831-EA13-43B1-9E3D-1D6FBE2715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646" y="404845"/>
            <a:ext cx="761228" cy="710771"/>
          </a:xfrm>
          <a:prstGeom prst="rect">
            <a:avLst/>
          </a:prstGeom>
        </p:spPr>
      </p:pic>
      <p:sp>
        <p:nvSpPr>
          <p:cNvPr id="19" name="Footer Placeholder 13">
            <a:extLst>
              <a:ext uri="{FF2B5EF4-FFF2-40B4-BE49-F238E27FC236}">
                <a16:creationId xmlns:a16="http://schemas.microsoft.com/office/drawing/2014/main" id="{B2752BCC-5AD3-F626-E079-3E101E120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12776" y="8947635"/>
            <a:ext cx="3960440" cy="235497"/>
          </a:xfrm>
        </p:spPr>
        <p:txBody>
          <a:bodyPr/>
          <a:lstStyle/>
          <a:p>
            <a:pPr rtl="0"/>
            <a:r>
              <a:rPr kumimoji="1" lang="en-US" altLang="ja-JP" sz="800"/>
              <a:t>11. </a:t>
            </a:r>
            <a:r>
              <a:rPr kumimoji="1" lang="ja-JP" altLang="en-US" sz="800"/>
              <a:t>糖尿病と足病変 </a:t>
            </a:r>
            <a:r>
              <a:rPr kumimoji="1" lang="en-US" altLang="ja-JP" sz="800"/>
              <a:t>मधुमेह र खुट्टाको समस्या</a:t>
            </a:r>
            <a:endParaRPr kumimoji="1" lang="ja-JP" altLang="en-US" sz="800" dirty="0"/>
          </a:p>
        </p:txBody>
      </p:sp>
      <p:pic>
        <p:nvPicPr>
          <p:cNvPr id="14" name="Picture 15">
            <a:extLst>
              <a:ext uri="{FF2B5EF4-FFF2-40B4-BE49-F238E27FC236}">
                <a16:creationId xmlns:a16="http://schemas.microsoft.com/office/drawing/2014/main" id="{92D18336-6BEE-2E57-3876-5235953E3C26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21804" y="-2302"/>
            <a:ext cx="437261" cy="431015"/>
          </a:xfrm>
          <a:prstGeom prst="rect">
            <a:avLst/>
          </a:prstGeom>
        </p:spPr>
      </p:pic>
      <p:sp>
        <p:nvSpPr>
          <p:cNvPr id="17" name="テキスト ボックス 7">
            <a:extLst>
              <a:ext uri="{FF2B5EF4-FFF2-40B4-BE49-F238E27FC236}">
                <a16:creationId xmlns:a16="http://schemas.microsoft.com/office/drawing/2014/main" id="{DA35CFBF-CC39-5C55-C527-FE75FCE82CC5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20" name="Slide Number Placeholder 11">
            <a:extLst>
              <a:ext uri="{FF2B5EF4-FFF2-40B4-BE49-F238E27FC236}">
                <a16:creationId xmlns:a16="http://schemas.microsoft.com/office/drawing/2014/main" id="{D139627F-91B6-B744-FEA8-2A1E36C46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7312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2</a:t>
            </a:fld>
            <a:r>
              <a:rPr kumimoji="1" lang="en-US" altLang="ja-JP" dirty="0"/>
              <a:t>/3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10045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1"/>
          <p:cNvSpPr txBox="1">
            <a:spLocks/>
          </p:cNvSpPr>
          <p:nvPr/>
        </p:nvSpPr>
        <p:spPr>
          <a:xfrm>
            <a:off x="165886" y="264281"/>
            <a:ext cx="6537325" cy="7692095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Font typeface="Arial" pitchFamily="34" charset="0"/>
              <a:buNone/>
              <a:defRPr/>
            </a:pPr>
            <a:endParaRPr lang="en-US" altLang="ja-JP" sz="14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 rtl="0">
              <a:buNone/>
              <a:defRPr/>
            </a:pPr>
            <a:endParaRPr lang="en-US" altLang="ja-JP" sz="14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>
              <a:buNone/>
              <a:defRPr/>
            </a:pPr>
            <a:r>
              <a:rPr lang="ja-JP" altLang="en-US" sz="1400" dirty="0">
                <a:solidFill>
                  <a:srgbClr val="4676B5"/>
                </a:solidFill>
                <a:latin typeface="HG丸ｺﾞｼｯｸM-PRO"/>
                <a:ea typeface="HG丸ｺﾞｼｯｸM-PRO"/>
              </a:rPr>
              <a:t>足に合った靴をはく</a:t>
            </a:r>
            <a:endParaRPr lang="en-US" altLang="ja-JP" sz="1400" dirty="0">
              <a:solidFill>
                <a:srgbClr val="4676B5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buNone/>
              <a:defRPr/>
            </a:pPr>
            <a:r>
              <a:rPr lang="ne-np" sz="1400" dirty="0" err="1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खुट्टासँग</a:t>
            </a:r>
            <a:r>
              <a:rPr lang="ne-n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मिल्ने जुत्ता लगाउने</a:t>
            </a:r>
            <a:endParaRPr lang="en-US" sz="1400" dirty="0">
              <a:solidFill>
                <a:srgbClr val="4676B5"/>
              </a:solidFill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>
              <a:defRPr/>
            </a:pPr>
            <a:r>
              <a:rPr lang="ja-JP" altLang="en-US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足に傷ができてないか確認しましょう。</a:t>
            </a:r>
            <a:endParaRPr lang="en-US" altLang="ja-JP" sz="1400" dirty="0">
              <a:solidFill>
                <a:srgbClr val="4676B5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buNone/>
              <a:defRPr/>
            </a:pPr>
            <a:r>
              <a:rPr lang="ne-NP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   </a:t>
            </a:r>
            <a:r>
              <a:rPr lang="ne-n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खुट्टामा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घाउ भएको छ छैन, 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हेर्ने गरौं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  <a:endParaRPr lang="en-US" sz="1400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>
              <a:defRPr/>
            </a:pPr>
            <a:r>
              <a:rPr lang="ja-JP" altLang="en-US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靴の中に石などがないか確認しましょう。</a:t>
            </a:r>
            <a:endParaRPr lang="en-US" altLang="ja-JP" sz="14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buNone/>
              <a:defRPr/>
            </a:pPr>
            <a:r>
              <a:rPr lang="ne-NP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   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जुत्ता भित्र ढुङ्गा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हरू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छ छैन, 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हेर्ने गरौं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  <a:endParaRPr lang="en-US" altLang="ja-JP" sz="1400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marL="0" indent="0" rtl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altLang="ja-JP" sz="14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1400" dirty="0">
                <a:solidFill>
                  <a:schemeClr val="accent1"/>
                </a:solidFill>
                <a:latin typeface="HG丸ｺﾞｼｯｸM-PRO"/>
                <a:ea typeface="HG丸ｺﾞｼｯｸM-PRO"/>
              </a:rPr>
              <a:t>裸足はやめて</a:t>
            </a:r>
            <a:r>
              <a:rPr lang="ja-JP" altLang="en-US" sz="1400" dirty="0">
                <a:solidFill>
                  <a:srgbClr val="4676B5"/>
                </a:solidFill>
                <a:latin typeface="HG丸ｺﾞｼｯｸM-PRO"/>
                <a:ea typeface="HG丸ｺﾞｼｯｸM-PRO"/>
              </a:rPr>
              <a:t>靴下をはく</a:t>
            </a:r>
            <a:endParaRPr lang="en-US" altLang="ja-JP" sz="1400" dirty="0">
              <a:solidFill>
                <a:srgbClr val="4676B5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spcBef>
                <a:spcPts val="0"/>
              </a:spcBef>
              <a:buNone/>
              <a:defRPr/>
            </a:pPr>
            <a:r>
              <a:rPr lang="ne-np" sz="1400" dirty="0" err="1">
                <a:solidFill>
                  <a:schemeClr val="accent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खुट्टा</a:t>
            </a:r>
            <a:r>
              <a:rPr lang="ne-np" sz="1400" dirty="0">
                <a:solidFill>
                  <a:schemeClr val="accent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नाङ्गो नराखी, </a:t>
            </a:r>
            <a:r>
              <a:rPr lang="ne-n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मोजा लगाउने</a:t>
            </a:r>
            <a:endParaRPr lang="en-US" sz="1400" dirty="0">
              <a:solidFill>
                <a:srgbClr val="4676B5"/>
              </a:solidFill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ja-JP" altLang="en-US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水虫を防げます。</a:t>
            </a:r>
            <a:endParaRPr lang="en-US" altLang="ja-JP" sz="1400" dirty="0">
              <a:solidFill>
                <a:srgbClr val="4676B5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spcBef>
                <a:spcPts val="0"/>
              </a:spcBef>
              <a:buNone/>
              <a:defRPr/>
            </a:pPr>
            <a:r>
              <a:rPr lang="ne-NP" sz="14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   </a:t>
            </a:r>
            <a:r>
              <a:rPr lang="ne-n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खुट्टा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हिलोले खान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बाट </a:t>
            </a:r>
            <a:r>
              <a:rPr lang="ne-N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जोगाउछ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  <a:endParaRPr lang="en-US" sz="1400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ja-JP" altLang="en-US" sz="14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５本指靴下もお勧めです。</a:t>
            </a:r>
            <a:endParaRPr lang="en-US" altLang="ja-JP" sz="14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spcBef>
                <a:spcPts val="0"/>
              </a:spcBef>
              <a:buNone/>
              <a:defRPr/>
            </a:pPr>
            <a:r>
              <a:rPr lang="ne-NP" sz="14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   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पाँचै वटा </a:t>
            </a:r>
            <a:r>
              <a:rPr lang="ne-n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औंलामा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छिराउन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मिल्ने 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मोजा पनि लगाउन </a:t>
            </a:r>
            <a:endParaRPr lang="ne-NP" sz="1400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 pitchFamily="50" charset="-128"/>
              <a:cs typeface="Noto Sans Devanagari" panose="020B0502040504020204" pitchFamily="34" charset="0"/>
            </a:endParaRPr>
          </a:p>
          <a:p>
            <a:pPr marL="0" indent="0" rtl="0">
              <a:spcBef>
                <a:spcPts val="0"/>
              </a:spcBef>
              <a:buNone/>
              <a:defRPr/>
            </a:pPr>
            <a:r>
              <a:rPr lang="ne-NP" sz="140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       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सल्लाह दिने गरेका छौं</a:t>
            </a:r>
            <a:r>
              <a:rPr lang="ne-n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।</a:t>
            </a:r>
            <a:endParaRPr lang="en-US" altLang="ja-JP" sz="1400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 pitchFamily="50" charset="-128"/>
              <a:cs typeface="Noto Sans Devanagari" panose="020B0502040504020204" pitchFamily="34" charset="0"/>
            </a:endParaRPr>
          </a:p>
          <a:p>
            <a:pPr marL="0" indent="0" rtl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altLang="ja-JP" sz="14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 rtl="0">
              <a:spcBef>
                <a:spcPts val="0"/>
              </a:spcBef>
              <a:buNone/>
              <a:defRPr/>
            </a:pPr>
            <a:endParaRPr lang="en-US" sz="1400" dirty="0">
              <a:solidFill>
                <a:srgbClr val="4676B5"/>
              </a:solidFill>
              <a:latin typeface="HG丸ｺﾞｼｯｸM-PRO"/>
              <a:ea typeface="HG丸ｺﾞｼｯｸM-PRO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1400" dirty="0">
                <a:solidFill>
                  <a:srgbClr val="4676B5"/>
                </a:solidFill>
                <a:latin typeface="HG丸ｺﾞｼｯｸM-PRO"/>
                <a:ea typeface="HG丸ｺﾞｼｯｸM-PRO"/>
              </a:rPr>
              <a:t>湯たんぽやカイロなどの低温やけどに注意</a:t>
            </a:r>
            <a:r>
              <a:rPr lang="ja-JP" altLang="en-US" sz="1400" dirty="0">
                <a:solidFill>
                  <a:srgbClr val="4676B5"/>
                </a:solidFill>
                <a:latin typeface="ＭＳ Ｐゴシック"/>
                <a:ea typeface="ＭＳ Ｐゴシック"/>
              </a:rPr>
              <a:t>する</a:t>
            </a:r>
            <a:endParaRPr lang="en-US" altLang="ja-JP" sz="1400" dirty="0">
              <a:solidFill>
                <a:srgbClr val="4676B5"/>
              </a:solidFill>
              <a:ea typeface="ＭＳ Ｐゴシック"/>
              <a:cs typeface="Calibri"/>
            </a:endParaRPr>
          </a:p>
          <a:p>
            <a:pPr marL="0" indent="0" rtl="0">
              <a:spcBef>
                <a:spcPts val="0"/>
              </a:spcBef>
              <a:buNone/>
              <a:defRPr/>
            </a:pPr>
            <a:r>
              <a:rPr lang="ne-n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हट वाटर ब्याग, </a:t>
            </a:r>
            <a:r>
              <a:rPr lang="ne-np" sz="1400" dirty="0" err="1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काइरो</a:t>
            </a:r>
            <a:r>
              <a:rPr lang="ne-n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(हिट प्याक)</a:t>
            </a:r>
            <a:r>
              <a:rPr lang="ne-N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जस्ता सामाग्रीहरूको</a:t>
            </a:r>
            <a:r>
              <a:rPr lang="ne-N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पोलाइबाट </a:t>
            </a:r>
            <a:r>
              <a:rPr lang="ne-NP" sz="1400" dirty="0" err="1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जोगौं</a:t>
            </a:r>
            <a:r>
              <a:rPr lang="ne-NP" sz="1400" dirty="0">
                <a:solidFill>
                  <a:srgbClr val="4676B5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।</a:t>
            </a:r>
            <a:endParaRPr lang="en-US" altLang="ja-JP" sz="1400" dirty="0">
              <a:solidFill>
                <a:srgbClr val="4676B5"/>
              </a:solidFill>
              <a:latin typeface="Noto Sans Devanagari" panose="020B0502040504020204" pitchFamily="34" charset="0"/>
              <a:ea typeface="HG丸ｺﾞｼｯｸM-PRO" pitchFamily="50" charset="-128"/>
              <a:cs typeface="Noto Sans Devanagari" panose="020B0502040504020204" pitchFamily="34" charset="0"/>
            </a:endParaRPr>
          </a:p>
          <a:p>
            <a:pPr marL="0" indent="0" rtl="0">
              <a:buFont typeface="Arial" pitchFamily="34" charset="0"/>
              <a:buNone/>
              <a:defRPr/>
            </a:pPr>
            <a:endParaRPr lang="en-US" altLang="ja-JP" sz="1400" dirty="0">
              <a:solidFill>
                <a:schemeClr val="tx1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380" y="1547664"/>
            <a:ext cx="605794" cy="89363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624" y="3287372"/>
            <a:ext cx="709524" cy="652979"/>
          </a:xfrm>
          <a:prstGeom prst="rect">
            <a:avLst/>
          </a:prstGeom>
        </p:spPr>
      </p:pic>
      <p:pic>
        <p:nvPicPr>
          <p:cNvPr id="23" name="図 23" descr="座る, テーブル, 暗い, コンピュータ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EBAEAAC-2FB8-46AF-A175-AA6289703F5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33" t="38116" r="2745" b="6278"/>
          <a:stretch/>
        </p:blipFill>
        <p:spPr>
          <a:xfrm>
            <a:off x="2078721" y="5885463"/>
            <a:ext cx="775074" cy="415431"/>
          </a:xfrm>
          <a:prstGeom prst="rect">
            <a:avLst/>
          </a:prstGeom>
        </p:spPr>
      </p:pic>
      <p:pic>
        <p:nvPicPr>
          <p:cNvPr id="24" name="図 24" descr="ホイール, スポーツゲーム が含まれている画像&#10;&#10;説明は自動で生成されたものです">
            <a:extLst>
              <a:ext uri="{FF2B5EF4-FFF2-40B4-BE49-F238E27FC236}">
                <a16:creationId xmlns:a16="http://schemas.microsoft.com/office/drawing/2014/main" id="{68270E88-ED3B-4F85-B138-387EB681AC2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46" t="4102" r="5381" b="7493"/>
          <a:stretch/>
        </p:blipFill>
        <p:spPr>
          <a:xfrm>
            <a:off x="688365" y="5839459"/>
            <a:ext cx="637304" cy="487365"/>
          </a:xfrm>
          <a:prstGeom prst="rect">
            <a:avLst/>
          </a:prstGeom>
        </p:spPr>
      </p:pic>
      <p:pic>
        <p:nvPicPr>
          <p:cNvPr id="25" name="図 25" descr="文字と数字と文字の加工写真&#10;&#10;説明は自動で生成されたものです">
            <a:extLst>
              <a:ext uri="{FF2B5EF4-FFF2-40B4-BE49-F238E27FC236}">
                <a16:creationId xmlns:a16="http://schemas.microsoft.com/office/drawing/2014/main" id="{ABDB416D-AFF3-4476-AC9D-B644D0FAECC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236" t="6107" r="5755" b="6852"/>
          <a:stretch/>
        </p:blipFill>
        <p:spPr>
          <a:xfrm>
            <a:off x="3606848" y="5724128"/>
            <a:ext cx="776350" cy="718025"/>
          </a:xfrm>
          <a:prstGeom prst="rect">
            <a:avLst/>
          </a:prstGeom>
        </p:spPr>
      </p:pic>
      <p:pic>
        <p:nvPicPr>
          <p:cNvPr id="26" name="図 26" descr="ケーキ, 座る, テーブル, 紙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08190B9-B93E-4539-ABCF-F126B515A1B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46" t="6780" r="1369" b="7419"/>
          <a:stretch/>
        </p:blipFill>
        <p:spPr>
          <a:xfrm>
            <a:off x="4977968" y="5771441"/>
            <a:ext cx="870258" cy="716432"/>
          </a:xfrm>
          <a:prstGeom prst="rect">
            <a:avLst/>
          </a:prstGeom>
        </p:spPr>
      </p:pic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9C8ED7B4-B274-4A58-936B-0FC329BD6909}"/>
              </a:ext>
            </a:extLst>
          </p:cNvPr>
          <p:cNvSpPr/>
          <p:nvPr/>
        </p:nvSpPr>
        <p:spPr>
          <a:xfrm>
            <a:off x="208779" y="6614251"/>
            <a:ext cx="1361084" cy="2828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solidFill>
                  <a:schemeClr val="tx1"/>
                </a:solidFill>
                <a:ea typeface="ＭＳ Ｐゴシック"/>
                <a:cs typeface="Calibri"/>
              </a:rPr>
              <a:t>湯タンポ</a:t>
            </a:r>
          </a:p>
          <a:p>
            <a:pPr algn="ctr" rtl="0"/>
            <a:r>
              <a:rPr lang="ne-np" sz="1400" b="1" dirty="0">
                <a:solidFill>
                  <a:schemeClr val="tx1"/>
                </a:solidFill>
                <a:ea typeface="ＭＳ Ｐゴシック"/>
                <a:cs typeface="Calibri"/>
              </a:rPr>
              <a:t>हट वाटर ब्याग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7548AC92-86EC-478F-8C10-FE13235A6932}"/>
              </a:ext>
            </a:extLst>
          </p:cNvPr>
          <p:cNvSpPr/>
          <p:nvPr/>
        </p:nvSpPr>
        <p:spPr>
          <a:xfrm>
            <a:off x="1569863" y="6592305"/>
            <a:ext cx="1643113" cy="288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1400" b="1" dirty="0">
                <a:solidFill>
                  <a:schemeClr val="tx1"/>
                </a:solidFill>
                <a:ea typeface="ＭＳ Ｐゴシック"/>
                <a:cs typeface="Calibri"/>
              </a:rPr>
              <a:t>カイロ</a:t>
            </a:r>
          </a:p>
          <a:p>
            <a:pPr algn="ctr" rtl="0"/>
            <a:r>
              <a:rPr lang="ne-np" sz="1400" b="1" dirty="0" err="1">
                <a:solidFill>
                  <a:schemeClr val="tx1"/>
                </a:solidFill>
                <a:ea typeface="ＭＳ Ｐゴシック"/>
                <a:cs typeface="Calibri"/>
              </a:rPr>
              <a:t>काइरो</a:t>
            </a:r>
            <a:r>
              <a:rPr lang="ne-np" sz="1400" b="1" dirty="0">
                <a:solidFill>
                  <a:schemeClr val="tx1"/>
                </a:solidFill>
                <a:ea typeface="ＭＳ Ｐゴシック"/>
                <a:cs typeface="Calibri"/>
              </a:rPr>
              <a:t> (हिट प्याक)</a:t>
            </a:r>
            <a:endParaRPr lang="ja-JP" altLang="en-US" sz="1400" b="1" dirty="0">
              <a:solidFill>
                <a:schemeClr val="tx1"/>
              </a:solidFill>
              <a:ea typeface="ＭＳ Ｐゴシック"/>
              <a:cs typeface="Calibri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3D9A8A15-F692-4CE1-B17C-A97D8AB874E6}"/>
              </a:ext>
            </a:extLst>
          </p:cNvPr>
          <p:cNvSpPr/>
          <p:nvPr/>
        </p:nvSpPr>
        <p:spPr>
          <a:xfrm>
            <a:off x="3414388" y="6663031"/>
            <a:ext cx="995515" cy="1474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1400" b="1" dirty="0">
                <a:solidFill>
                  <a:schemeClr val="tx1"/>
                </a:solidFill>
                <a:ea typeface="ＭＳ Ｐゴシック"/>
                <a:cs typeface="Calibri"/>
              </a:rPr>
              <a:t>ストーブ</a:t>
            </a:r>
          </a:p>
          <a:p>
            <a:pPr algn="ctr" rtl="0"/>
            <a:r>
              <a:rPr lang="ne-np" sz="1400" b="1" dirty="0" err="1">
                <a:solidFill>
                  <a:schemeClr val="tx1"/>
                </a:solidFill>
                <a:ea typeface="ＭＳ Ｐゴシック"/>
                <a:cs typeface="Calibri"/>
              </a:rPr>
              <a:t>स्टोभ</a:t>
            </a:r>
            <a:endParaRPr lang="ja-JP" altLang="en-US" sz="1400" b="1" dirty="0">
              <a:solidFill>
                <a:schemeClr val="tx1"/>
              </a:solidFill>
              <a:ea typeface="ＭＳ Ｐゴシック"/>
              <a:cs typeface="Calibri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DF24DED3-A759-438D-ACAC-48920DF73321}"/>
              </a:ext>
            </a:extLst>
          </p:cNvPr>
          <p:cNvSpPr/>
          <p:nvPr/>
        </p:nvSpPr>
        <p:spPr>
          <a:xfrm>
            <a:off x="4915339" y="6618160"/>
            <a:ext cx="995515" cy="258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1400" b="1" dirty="0">
                <a:solidFill>
                  <a:schemeClr val="tx1"/>
                </a:solidFill>
                <a:ea typeface="ＭＳ Ｐゴシック"/>
                <a:cs typeface="Calibri"/>
              </a:rPr>
              <a:t>こたつ</a:t>
            </a:r>
          </a:p>
          <a:p>
            <a:pPr algn="ctr" rtl="0"/>
            <a:r>
              <a:rPr lang="ne-np" sz="1400" b="1" dirty="0" err="1">
                <a:solidFill>
                  <a:schemeClr val="tx1"/>
                </a:solidFill>
                <a:ea typeface="ＭＳ Ｐゴシック"/>
                <a:cs typeface="Calibri"/>
              </a:rPr>
              <a:t>कोताचु</a:t>
            </a:r>
            <a:endParaRPr lang="ja-JP" altLang="en-US" sz="1400" b="1" dirty="0">
              <a:solidFill>
                <a:schemeClr val="tx1"/>
              </a:solidFill>
              <a:ea typeface="ＭＳ Ｐゴシック"/>
              <a:cs typeface="Calibri"/>
            </a:endParaRPr>
          </a:p>
        </p:txBody>
      </p:sp>
      <p:sp>
        <p:nvSpPr>
          <p:cNvPr id="22" name="Footer Placeholder 13">
            <a:extLst>
              <a:ext uri="{FF2B5EF4-FFF2-40B4-BE49-F238E27FC236}">
                <a16:creationId xmlns:a16="http://schemas.microsoft.com/office/drawing/2014/main" id="{576D6A07-8F45-DFF7-4517-4185806E9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12776" y="8947635"/>
            <a:ext cx="3960440" cy="235497"/>
          </a:xfrm>
        </p:spPr>
        <p:txBody>
          <a:bodyPr/>
          <a:lstStyle/>
          <a:p>
            <a:pPr rtl="0"/>
            <a:r>
              <a:rPr kumimoji="1" lang="en-US" altLang="ja-JP" sz="800"/>
              <a:t>11. </a:t>
            </a:r>
            <a:r>
              <a:rPr kumimoji="1" lang="ja-JP" altLang="en-US" sz="800"/>
              <a:t>糖尿病と足病変 </a:t>
            </a:r>
            <a:r>
              <a:rPr kumimoji="1" lang="en-US" altLang="ja-JP" sz="800"/>
              <a:t>मधुमेह र खुट्टाको समस्या</a:t>
            </a:r>
            <a:endParaRPr kumimoji="1" lang="ja-JP" altLang="en-US" sz="800" dirty="0"/>
          </a:p>
        </p:txBody>
      </p:sp>
      <p:pic>
        <p:nvPicPr>
          <p:cNvPr id="17" name="Picture 15">
            <a:extLst>
              <a:ext uri="{FF2B5EF4-FFF2-40B4-BE49-F238E27FC236}">
                <a16:creationId xmlns:a16="http://schemas.microsoft.com/office/drawing/2014/main" id="{172EE9FA-D953-AF1B-2191-3A088FAE9780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21804" y="-2302"/>
            <a:ext cx="437261" cy="431015"/>
          </a:xfrm>
          <a:prstGeom prst="rect">
            <a:avLst/>
          </a:prstGeom>
        </p:spPr>
      </p:pic>
      <p:sp>
        <p:nvSpPr>
          <p:cNvPr id="18" name="テキスト ボックス 7">
            <a:extLst>
              <a:ext uri="{FF2B5EF4-FFF2-40B4-BE49-F238E27FC236}">
                <a16:creationId xmlns:a16="http://schemas.microsoft.com/office/drawing/2014/main" id="{63BF71EF-C6AD-E6D5-8193-17371C9DAB12}"/>
              </a:ext>
            </a:extLst>
          </p:cNvPr>
          <p:cNvSpPr txBox="1"/>
          <p:nvPr/>
        </p:nvSpPr>
        <p:spPr>
          <a:xfrm>
            <a:off x="5589240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28" name="Slide Number Placeholder 11">
            <a:extLst>
              <a:ext uri="{FF2B5EF4-FFF2-40B4-BE49-F238E27FC236}">
                <a16:creationId xmlns:a16="http://schemas.microsoft.com/office/drawing/2014/main" id="{389290A7-2EA7-76D6-6879-17F1ED95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7312" y="8815467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3</a:t>
            </a:fld>
            <a:r>
              <a:rPr kumimoji="1" lang="en-US" altLang="ja-JP" dirty="0"/>
              <a:t>/3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56178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80644F-47BE-4301-8C33-A113B4415D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8398CEB-8FC7-45E0-8439-12642CC7C9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604</Words>
  <Application>Microsoft Macintosh PowerPoint</Application>
  <PresentationFormat>画面に合わせる (4:3)</PresentationFormat>
  <Paragraphs>109</Paragraphs>
  <Slides>3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Mangal</vt:lpstr>
      <vt:lpstr>Noto Sans Devanagari</vt:lpstr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/>
  <cp:revision>2</cp:revision>
  <dcterms:created xsi:type="dcterms:W3CDTF">2022-03-22T02:54:30Z</dcterms:created>
  <dcterms:modified xsi:type="dcterms:W3CDTF">2022-11-30T05:39:16Z</dcterms:modified>
</cp:coreProperties>
</file>