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8"/>
  </p:notesMasterIdLst>
  <p:handoutMasterIdLst>
    <p:handoutMasterId r:id="rId9"/>
  </p:handoutMasterIdLst>
  <p:sldIdLst>
    <p:sldId id="257" r:id="rId4"/>
    <p:sldId id="261" r:id="rId5"/>
    <p:sldId id="260" r:id="rId6"/>
    <p:sldId id="262" r:id="rId7"/>
  </p:sldIdLst>
  <p:sldSz cx="6858000" cy="9906000" type="A4"/>
  <p:notesSz cx="7019925" cy="9305925"/>
  <p:defaultTextStyle>
    <a:defPPr rtl="0">
      <a:defRPr lang="ne-N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38"/>
    <p:restoredTop sz="94885"/>
  </p:normalViewPr>
  <p:slideViewPr>
    <p:cSldViewPr snapToGrid="0" snapToObjects="1">
      <p:cViewPr varScale="1">
        <p:scale>
          <a:sx n="74" d="100"/>
          <a:sy n="74" d="100"/>
        </p:scale>
        <p:origin x="2904" y="184"/>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E5AEEAFC-6DD6-C340-98DC-540705FA6729}"/>
    <pc:docChg chg="modSld">
      <pc:chgData name="稲垣 典子" userId="75e47cb5-aee2-4599-8dc9-4d0088e0ed8e" providerId="ADAL" clId="{E5AEEAFC-6DD6-C340-98DC-540705FA6729}" dt="2022-10-06T07:13:00.695" v="2" actId="20577"/>
      <pc:docMkLst>
        <pc:docMk/>
      </pc:docMkLst>
      <pc:sldChg chg="modSp mod">
        <pc:chgData name="稲垣 典子" userId="75e47cb5-aee2-4599-8dc9-4d0088e0ed8e" providerId="ADAL" clId="{E5AEEAFC-6DD6-C340-98DC-540705FA6729}" dt="2022-10-06T07:13:00.695" v="2" actId="20577"/>
        <pc:sldMkLst>
          <pc:docMk/>
          <pc:sldMk cId="1014535471" sldId="257"/>
        </pc:sldMkLst>
        <pc:spChg chg="mod">
          <ac:chgData name="稲垣 典子" userId="75e47cb5-aee2-4599-8dc9-4d0088e0ed8e" providerId="ADAL" clId="{E5AEEAFC-6DD6-C340-98DC-540705FA6729}" dt="2022-10-06T07:13:00.695" v="2" actId="20577"/>
          <ac:spMkLst>
            <pc:docMk/>
            <pc:sldMk cId="1014535471" sldId="257"/>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41968" cy="465296"/>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sz="quarter" idx="1"/>
          </p:nvPr>
        </p:nvSpPr>
        <p:spPr>
          <a:xfrm>
            <a:off x="3976333" y="1"/>
            <a:ext cx="3041968" cy="465296"/>
          </a:xfrm>
          <a:prstGeom prst="rect">
            <a:avLst/>
          </a:prstGeom>
        </p:spPr>
        <p:txBody>
          <a:bodyPr vert="horz" lIns="91120" tIns="45560" rIns="91120" bIns="45560" rtlCol="0"/>
          <a:lstStyle>
            <a:lvl1pPr algn="r">
              <a:defRPr sz="1200"/>
            </a:lvl1pPr>
          </a:lstStyle>
          <a:p>
            <a:pPr rtl="0"/>
            <a:fld id="{A9B98301-3C81-8D4F-A7C8-22AA4A96BE41}" type="datetimeFigureOut">
              <a:rPr kumimoji="1" lang="ja-JP" altLang="en-US" smtClean="0"/>
              <a:pPr rtl="0"/>
              <a:t>2022/10/6</a:t>
            </a:fld>
            <a:endParaRPr kumimoji="1" lang="ja-JP" altLang="en-US"/>
          </a:p>
        </p:txBody>
      </p:sp>
      <p:sp>
        <p:nvSpPr>
          <p:cNvPr id="4" name="フッター プレースホルダー 3"/>
          <p:cNvSpPr>
            <a:spLocks noGrp="1"/>
          </p:cNvSpPr>
          <p:nvPr>
            <p:ph type="ftr" sz="quarter" idx="2"/>
          </p:nvPr>
        </p:nvSpPr>
        <p:spPr>
          <a:xfrm>
            <a:off x="0" y="8839014"/>
            <a:ext cx="3041968" cy="465296"/>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5" name="スライド番号プレースホルダー 4"/>
          <p:cNvSpPr>
            <a:spLocks noGrp="1"/>
          </p:cNvSpPr>
          <p:nvPr>
            <p:ph type="sldNum" sz="quarter" idx="3"/>
          </p:nvPr>
        </p:nvSpPr>
        <p:spPr>
          <a:xfrm>
            <a:off x="3976333" y="8839014"/>
            <a:ext cx="3041968" cy="465296"/>
          </a:xfrm>
          <a:prstGeom prst="rect">
            <a:avLst/>
          </a:prstGeom>
        </p:spPr>
        <p:txBody>
          <a:bodyPr vert="horz" lIns="91120" tIns="45560" rIns="91120" bIns="45560" rtlCol="0" anchor="b"/>
          <a:lstStyle>
            <a:lvl1pPr algn="r">
              <a:defRPr sz="1200"/>
            </a:lvl1pPr>
          </a:lstStyle>
          <a:p>
            <a:pPr rtl="0"/>
            <a:fld id="{478CED2E-E2DE-D348-B6DD-6AE14574F50E}" type="slidenum">
              <a:rPr kumimoji="1" lang="ja-JP" altLang="en-US" smtClean="0"/>
              <a:pPr/>
              <a:t>‹#›</a:t>
            </a:fld>
            <a:endParaRPr kumimoji="1" lang="ja-JP" altLang="en-US"/>
          </a:p>
        </p:txBody>
      </p:sp>
    </p:spTree>
    <p:extLst>
      <p:ext uri="{BB962C8B-B14F-4D97-AF65-F5344CB8AC3E}">
        <p14:creationId xmlns:p14="http://schemas.microsoft.com/office/powerpoint/2010/main" val="76858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41968" cy="465296"/>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976333" y="1"/>
            <a:ext cx="3041968" cy="465296"/>
          </a:xfrm>
          <a:prstGeom prst="rect">
            <a:avLst/>
          </a:prstGeom>
        </p:spPr>
        <p:txBody>
          <a:bodyPr vert="horz" lIns="91120" tIns="45560" rIns="91120" bIns="45560" rtlCol="0"/>
          <a:lstStyle>
            <a:lvl1pPr algn="r">
              <a:defRPr sz="1200"/>
            </a:lvl1pPr>
          </a:lstStyle>
          <a:p>
            <a:pPr rtl="0"/>
            <a:fld id="{9476B07A-23E4-1740-82EA-0F217ABD4CF0}" type="datetimeFigureOut">
              <a:rPr kumimoji="1" lang="ja-JP" altLang="en-US" smtClean="0"/>
              <a:pPr rtl="0"/>
              <a:t>2022/10/6</a:t>
            </a:fld>
            <a:endParaRPr kumimoji="1" lang="ja-JP" altLang="en-US"/>
          </a:p>
        </p:txBody>
      </p:sp>
      <p:sp>
        <p:nvSpPr>
          <p:cNvPr id="4" name="スライド イメージ プレースホルダー 3"/>
          <p:cNvSpPr>
            <a:spLocks noGrp="1" noRot="1" noChangeAspect="1"/>
          </p:cNvSpPr>
          <p:nvPr>
            <p:ph type="sldImg" idx="2"/>
          </p:nvPr>
        </p:nvSpPr>
        <p:spPr>
          <a:xfrm>
            <a:off x="2301875" y="698500"/>
            <a:ext cx="2416175" cy="3487738"/>
          </a:xfrm>
          <a:prstGeom prst="rect">
            <a:avLst/>
          </a:prstGeom>
          <a:noFill/>
          <a:ln w="12700">
            <a:solidFill>
              <a:prstClr val="black"/>
            </a:solidFill>
          </a:ln>
        </p:spPr>
        <p:txBody>
          <a:bodyPr vert="horz" lIns="91120" tIns="45560" rIns="91120" bIns="45560" rtlCol="0" anchor="ctr"/>
          <a:lstStyle/>
          <a:p>
            <a:pPr rtl="0"/>
            <a:endParaRPr lang="ja-JP" altLang="en-US"/>
          </a:p>
        </p:txBody>
      </p:sp>
      <p:sp>
        <p:nvSpPr>
          <p:cNvPr id="5" name="ノート プレースホルダー 4"/>
          <p:cNvSpPr>
            <a:spLocks noGrp="1"/>
          </p:cNvSpPr>
          <p:nvPr>
            <p:ph type="body" sz="quarter" idx="3"/>
          </p:nvPr>
        </p:nvSpPr>
        <p:spPr>
          <a:xfrm>
            <a:off x="701993" y="4420315"/>
            <a:ext cx="5615940" cy="4187666"/>
          </a:xfrm>
          <a:prstGeom prst="rect">
            <a:avLst/>
          </a:prstGeom>
        </p:spPr>
        <p:txBody>
          <a:bodyPr vert="horz" lIns="91120" tIns="45560" rIns="91120" bIns="45560" rtlCol="0"/>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6" name="フッター プレースホルダー 5"/>
          <p:cNvSpPr>
            <a:spLocks noGrp="1"/>
          </p:cNvSpPr>
          <p:nvPr>
            <p:ph type="ftr" sz="quarter" idx="4"/>
          </p:nvPr>
        </p:nvSpPr>
        <p:spPr>
          <a:xfrm>
            <a:off x="0" y="8839014"/>
            <a:ext cx="3041968" cy="465296"/>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976333" y="8839014"/>
            <a:ext cx="3041968" cy="465296"/>
          </a:xfrm>
          <a:prstGeom prst="rect">
            <a:avLst/>
          </a:prstGeom>
        </p:spPr>
        <p:txBody>
          <a:bodyPr vert="horz" lIns="91120" tIns="45560" rIns="91120" bIns="45560" rtlCol="0" anchor="b"/>
          <a:lstStyle>
            <a:lvl1pPr algn="r">
              <a:defRPr sz="1200"/>
            </a:lvl1pPr>
          </a:lstStyle>
          <a:p>
            <a:pPr rtl="0"/>
            <a:fld id="{AC6128A7-304F-A446-9586-3F1E8C02B1AF}" type="slidenum">
              <a:rPr kumimoji="1" lang="ja-JP" altLang="en-US" smtClean="0"/>
              <a:pPr/>
              <a:t>‹#›</a:t>
            </a:fld>
            <a:endParaRPr kumimoji="1" lang="ja-JP" altLang="en-US"/>
          </a:p>
        </p:txBody>
      </p:sp>
    </p:spTree>
    <p:extLst>
      <p:ext uri="{BB962C8B-B14F-4D97-AF65-F5344CB8AC3E}">
        <p14:creationId xmlns:p14="http://schemas.microsoft.com/office/powerpoint/2010/main" val="2716545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dirty="0"/>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a:t>1</a:t>
            </a:fld>
            <a:endParaRPr kumimoji="1" lang="ja-JP" altLang="en-US"/>
          </a:p>
        </p:txBody>
      </p:sp>
    </p:spTree>
    <p:extLst>
      <p:ext uri="{BB962C8B-B14F-4D97-AF65-F5344CB8AC3E}">
        <p14:creationId xmlns:p14="http://schemas.microsoft.com/office/powerpoint/2010/main" val="143472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rtl="0"/>
              <a:t>2</a:t>
            </a:fld>
            <a:endParaRPr kumimoji="1" lang="ja-JP" altLang="en-US"/>
          </a:p>
        </p:txBody>
      </p:sp>
    </p:spTree>
    <p:extLst>
      <p:ext uri="{BB962C8B-B14F-4D97-AF65-F5344CB8AC3E}">
        <p14:creationId xmlns:p14="http://schemas.microsoft.com/office/powerpoint/2010/main" val="1129473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5"/>
          </p:nvPr>
        </p:nvSpPr>
        <p:spPr/>
        <p:txBody>
          <a:bodyPr rtlCol="0"/>
          <a:lstStyle/>
          <a:p>
            <a:pPr rtl="0"/>
            <a:fld id="{AC6128A7-304F-A446-9586-3F1E8C02B1AF}" type="slidenum">
              <a:rPr kumimoji="1" lang="ja-JP" altLang="en-US" smtClean="0"/>
              <a:pPr rtl="0"/>
              <a:t>3</a:t>
            </a:fld>
            <a:endParaRPr kumimoji="1" lang="ja-JP" altLang="en-US"/>
          </a:p>
        </p:txBody>
      </p:sp>
    </p:spTree>
    <p:extLst>
      <p:ext uri="{BB962C8B-B14F-4D97-AF65-F5344CB8AC3E}">
        <p14:creationId xmlns:p14="http://schemas.microsoft.com/office/powerpoint/2010/main" val="245774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5"/>
          </p:nvPr>
        </p:nvSpPr>
        <p:spPr/>
        <p:txBody>
          <a:bodyPr rtlCol="0"/>
          <a:lstStyle/>
          <a:p>
            <a:pPr rtl="0"/>
            <a:fld id="{AC6128A7-304F-A446-9586-3F1E8C02B1AF}" type="slidenum">
              <a:rPr kumimoji="1" lang="ja-JP" altLang="en-US" smtClean="0"/>
              <a:pPr rtl="0"/>
              <a:t>4</a:t>
            </a:fld>
            <a:endParaRPr kumimoji="1" lang="ja-JP" altLang="en-US"/>
          </a:p>
        </p:txBody>
      </p:sp>
    </p:spTree>
    <p:extLst>
      <p:ext uri="{BB962C8B-B14F-4D97-AF65-F5344CB8AC3E}">
        <p14:creationId xmlns:p14="http://schemas.microsoft.com/office/powerpoint/2010/main" val="3062253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rtlCol="0"/>
          <a:lstStyle/>
          <a:p>
            <a:pPr rtl="0"/>
            <a:r>
              <a:rPr lang="ne-np"/>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ne-np"/>
              <a:t>マスター サブタイトルの書式設定</a:t>
            </a:r>
          </a:p>
        </p:txBody>
      </p:sp>
      <p:sp>
        <p:nvSpPr>
          <p:cNvPr id="4" name="日付プレースホルダー 3"/>
          <p:cNvSpPr>
            <a:spLocks noGrp="1"/>
          </p:cNvSpPr>
          <p:nvPr>
            <p:ph type="dt" sz="half" idx="10"/>
          </p:nvPr>
        </p:nvSpPr>
        <p:spPr/>
        <p:txBody>
          <a:bodyPr rtlCol="0"/>
          <a:lstStyle/>
          <a:p>
            <a:pPr rtl="0"/>
            <a:r>
              <a:rPr kumimoji="1" lang="en-US" altLang="ja-JP"/>
              <a:t>2022/3/4</a:t>
            </a:r>
            <a:endParaRPr kumimoji="1" lang="ja-JP" altLang="en-US"/>
          </a:p>
        </p:txBody>
      </p:sp>
      <p:sp>
        <p:nvSpPr>
          <p:cNvPr id="5" name="フッター プレースホルダー 4"/>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37742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ne-np"/>
              <a:t>マスター タイトルの書式設定</a:t>
            </a:r>
          </a:p>
        </p:txBody>
      </p:sp>
      <p:sp>
        <p:nvSpPr>
          <p:cNvPr id="3" name="コンテンツ プレースホルダー 2"/>
          <p:cNvSpPr>
            <a:spLocks noGrp="1"/>
          </p:cNvSpPr>
          <p:nvPr>
            <p:ph idx="1"/>
          </p:nvPr>
        </p:nvSpPr>
        <p:spPr/>
        <p:txBody>
          <a:bodyPr rtlCol="0"/>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4" name="日付プレースホルダー 3"/>
          <p:cNvSpPr>
            <a:spLocks noGrp="1"/>
          </p:cNvSpPr>
          <p:nvPr>
            <p:ph type="dt" sz="half" idx="10"/>
          </p:nvPr>
        </p:nvSpPr>
        <p:spPr/>
        <p:txBody>
          <a:bodyPr rtlCol="0"/>
          <a:lstStyle/>
          <a:p>
            <a:pPr rtl="0"/>
            <a:r>
              <a:rPr kumimoji="1" lang="en-US" altLang="ja-JP"/>
              <a:t>2022/3/4</a:t>
            </a:r>
            <a:endParaRPr kumimoji="1" lang="ja-JP" altLang="en-US"/>
          </a:p>
        </p:txBody>
      </p:sp>
      <p:sp>
        <p:nvSpPr>
          <p:cNvPr id="5" name="フッター プレースホルダー 4"/>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52072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4000" b="1" cap="all"/>
            </a:lvl1pPr>
          </a:lstStyle>
          <a:p>
            <a:pPr rtl="0"/>
            <a:r>
              <a:rPr lang="ne-np"/>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ne-np"/>
              <a:t>マスター テキストの書式設定</a:t>
            </a:r>
          </a:p>
        </p:txBody>
      </p:sp>
      <p:sp>
        <p:nvSpPr>
          <p:cNvPr id="4" name="日付プレースホルダー 3"/>
          <p:cNvSpPr>
            <a:spLocks noGrp="1"/>
          </p:cNvSpPr>
          <p:nvPr>
            <p:ph type="dt" sz="half" idx="10"/>
          </p:nvPr>
        </p:nvSpPr>
        <p:spPr/>
        <p:txBody>
          <a:bodyPr rtlCol="0"/>
          <a:lstStyle/>
          <a:p>
            <a:pPr rtl="0"/>
            <a:r>
              <a:rPr kumimoji="1" lang="en-US" altLang="ja-JP"/>
              <a:t>2022/3/4</a:t>
            </a:r>
            <a:endParaRPr kumimoji="1" lang="ja-JP" altLang="en-US"/>
          </a:p>
        </p:txBody>
      </p:sp>
      <p:sp>
        <p:nvSpPr>
          <p:cNvPr id="5" name="フッター プレースホルダー 4"/>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17509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ne-np"/>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4" name="コンテンツ プレースホルダー 3"/>
          <p:cNvSpPr>
            <a:spLocks noGrp="1"/>
          </p:cNvSpPr>
          <p:nvPr>
            <p:ph sz="half" idx="2"/>
          </p:nvPr>
        </p:nvSpPr>
        <p:spPr>
          <a:xfrm>
            <a:off x="348615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5" name="日付プレースホルダー 4"/>
          <p:cNvSpPr>
            <a:spLocks noGrp="1"/>
          </p:cNvSpPr>
          <p:nvPr>
            <p:ph type="dt" sz="half" idx="10"/>
          </p:nvPr>
        </p:nvSpPr>
        <p:spPr/>
        <p:txBody>
          <a:bodyPr rtlCol="0"/>
          <a:lstStyle/>
          <a:p>
            <a:pPr rtl="0"/>
            <a:r>
              <a:rPr kumimoji="1" lang="en-US" altLang="ja-JP"/>
              <a:t>2022/3/4</a:t>
            </a:r>
            <a:endParaRPr kumimoji="1" lang="ja-JP" altLang="en-US"/>
          </a:p>
        </p:txBody>
      </p:sp>
      <p:sp>
        <p:nvSpPr>
          <p:cNvPr id="6" name="フッター プレースホルダー 5"/>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88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vl1pPr>
          </a:lstStyle>
          <a:p>
            <a:pPr rtl="0"/>
            <a:r>
              <a:rPr lang="ne-np"/>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e-np"/>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5" name="テキスト プレースホルダー 4"/>
          <p:cNvSpPr>
            <a:spLocks noGrp="1"/>
          </p:cNvSpPr>
          <p:nvPr>
            <p:ph type="body" sz="quarter" idx="3"/>
          </p:nvPr>
        </p:nvSpPr>
        <p:spPr>
          <a:xfrm>
            <a:off x="3483770" y="2217385"/>
            <a:ext cx="303133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e-np"/>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7" name="日付プレースホルダー 6"/>
          <p:cNvSpPr>
            <a:spLocks noGrp="1"/>
          </p:cNvSpPr>
          <p:nvPr>
            <p:ph type="dt" sz="half" idx="10"/>
          </p:nvPr>
        </p:nvSpPr>
        <p:spPr/>
        <p:txBody>
          <a:bodyPr rtlCol="0"/>
          <a:lstStyle/>
          <a:p>
            <a:pPr rtl="0"/>
            <a:r>
              <a:rPr kumimoji="1" lang="en-US" altLang="ja-JP"/>
              <a:t>2022/3/4</a:t>
            </a:r>
            <a:endParaRPr kumimoji="1" lang="ja-JP" altLang="en-US"/>
          </a:p>
        </p:txBody>
      </p:sp>
      <p:sp>
        <p:nvSpPr>
          <p:cNvPr id="8" name="フッター プレースホルダー 7"/>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9" name="スライド番号プレースホルダー 8"/>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0106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ne-np"/>
              <a:t>マスター タイトルの書式設定</a:t>
            </a:r>
          </a:p>
        </p:txBody>
      </p:sp>
      <p:sp>
        <p:nvSpPr>
          <p:cNvPr id="3" name="日付プレースホルダー 2"/>
          <p:cNvSpPr>
            <a:spLocks noGrp="1"/>
          </p:cNvSpPr>
          <p:nvPr>
            <p:ph type="dt" sz="half" idx="10"/>
          </p:nvPr>
        </p:nvSpPr>
        <p:spPr/>
        <p:txBody>
          <a:bodyPr rtlCol="0"/>
          <a:lstStyle/>
          <a:p>
            <a:pPr rtl="0"/>
            <a:r>
              <a:rPr kumimoji="1" lang="en-US" altLang="ja-JP"/>
              <a:t>2022/3/4</a:t>
            </a:r>
            <a:endParaRPr kumimoji="1" lang="ja-JP" altLang="en-US"/>
          </a:p>
        </p:txBody>
      </p:sp>
      <p:sp>
        <p:nvSpPr>
          <p:cNvPr id="4" name="フッター プレースホルダー 3"/>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5" name="スライド番号プレースホルダー 4"/>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1234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kumimoji="1" lang="en-US" altLang="ja-JP"/>
              <a:t>2022/3/4</a:t>
            </a:r>
            <a:endParaRPr kumimoji="1" lang="ja-JP" altLang="en-US"/>
          </a:p>
        </p:txBody>
      </p:sp>
      <p:sp>
        <p:nvSpPr>
          <p:cNvPr id="3" name="フッター プレースホルダー 2"/>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4" name="スライド番号プレースホルダー 3"/>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1360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2000" b="1"/>
            </a:lvl1pPr>
          </a:lstStyle>
          <a:p>
            <a:pPr rtl="0"/>
            <a:r>
              <a:rPr lang="ne-np"/>
              <a:t>マスター タイトルの書式設定</a:t>
            </a:r>
          </a:p>
        </p:txBody>
      </p:sp>
      <p:sp>
        <p:nvSpPr>
          <p:cNvPr id="3" name="コンテンツ プレースホルダー 2"/>
          <p:cNvSpPr>
            <a:spLocks noGrp="1"/>
          </p:cNvSpPr>
          <p:nvPr>
            <p:ph idx="1"/>
          </p:nvPr>
        </p:nvSpPr>
        <p:spPr>
          <a:xfrm>
            <a:off x="2681288" y="394406"/>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4" name="テキスト プレースホルダー 3"/>
          <p:cNvSpPr>
            <a:spLocks noGrp="1"/>
          </p:cNvSpPr>
          <p:nvPr>
            <p:ph type="body" sz="half" idx="2"/>
          </p:nvPr>
        </p:nvSpPr>
        <p:spPr>
          <a:xfrm>
            <a:off x="342901" y="2072923"/>
            <a:ext cx="2256235" cy="6775980"/>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e-np"/>
              <a:t>マスター テキストの書式設定</a:t>
            </a:r>
          </a:p>
        </p:txBody>
      </p:sp>
      <p:sp>
        <p:nvSpPr>
          <p:cNvPr id="5" name="日付プレースホルダー 4"/>
          <p:cNvSpPr>
            <a:spLocks noGrp="1"/>
          </p:cNvSpPr>
          <p:nvPr>
            <p:ph type="dt" sz="half" idx="10"/>
          </p:nvPr>
        </p:nvSpPr>
        <p:spPr/>
        <p:txBody>
          <a:bodyPr rtlCol="0"/>
          <a:lstStyle/>
          <a:p>
            <a:pPr rtl="0"/>
            <a:r>
              <a:rPr kumimoji="1" lang="en-US" altLang="ja-JP"/>
              <a:t>2022/3/4</a:t>
            </a:r>
            <a:endParaRPr kumimoji="1" lang="ja-JP" altLang="en-US"/>
          </a:p>
        </p:txBody>
      </p:sp>
      <p:sp>
        <p:nvSpPr>
          <p:cNvPr id="6" name="フッター プレースホルダー 5"/>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09386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ne-np"/>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e-np"/>
              <a:t>マスター テキストの書式設定</a:t>
            </a:r>
          </a:p>
        </p:txBody>
      </p:sp>
      <p:sp>
        <p:nvSpPr>
          <p:cNvPr id="5" name="日付プレースホルダー 4"/>
          <p:cNvSpPr>
            <a:spLocks noGrp="1"/>
          </p:cNvSpPr>
          <p:nvPr>
            <p:ph type="dt" sz="half" idx="10"/>
          </p:nvPr>
        </p:nvSpPr>
        <p:spPr/>
        <p:txBody>
          <a:bodyPr rtlCol="0"/>
          <a:lstStyle/>
          <a:p>
            <a:pPr rtl="0"/>
            <a:r>
              <a:rPr kumimoji="1" lang="en-US" altLang="ja-JP"/>
              <a:t>2022/3/4</a:t>
            </a:r>
            <a:endParaRPr kumimoji="1" lang="ja-JP" altLang="en-US"/>
          </a:p>
        </p:txBody>
      </p:sp>
      <p:sp>
        <p:nvSpPr>
          <p:cNvPr id="6" name="フッター プレースホルダー 5"/>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58853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ne-np"/>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4" name="日付プレースホルダー 3"/>
          <p:cNvSpPr>
            <a:spLocks noGrp="1"/>
          </p:cNvSpPr>
          <p:nvPr>
            <p:ph type="dt" sz="half" idx="10"/>
          </p:nvPr>
        </p:nvSpPr>
        <p:spPr/>
        <p:txBody>
          <a:bodyPr rtlCol="0"/>
          <a:lstStyle/>
          <a:p>
            <a:pPr rtl="0"/>
            <a:r>
              <a:rPr kumimoji="1" lang="en-US" altLang="ja-JP"/>
              <a:t>2022/3/4</a:t>
            </a:r>
            <a:endParaRPr kumimoji="1" lang="ja-JP" altLang="en-US"/>
          </a:p>
        </p:txBody>
      </p:sp>
      <p:sp>
        <p:nvSpPr>
          <p:cNvPr id="5" name="フッター プレースホルダー 4"/>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160920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rtlCol="0"/>
          <a:lstStyle/>
          <a:p>
            <a:pPr rtl="0"/>
            <a:r>
              <a:rPr lang="ne-np"/>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rtlCol="0"/>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4" name="日付プレースホルダー 3"/>
          <p:cNvSpPr>
            <a:spLocks noGrp="1"/>
          </p:cNvSpPr>
          <p:nvPr>
            <p:ph type="dt" sz="half" idx="10"/>
          </p:nvPr>
        </p:nvSpPr>
        <p:spPr/>
        <p:txBody>
          <a:bodyPr rtlCol="0"/>
          <a:lstStyle/>
          <a:p>
            <a:pPr rtl="0"/>
            <a:r>
              <a:rPr kumimoji="1" lang="en-US" altLang="ja-JP"/>
              <a:t>2022/3/4</a:t>
            </a:r>
            <a:endParaRPr kumimoji="1" lang="ja-JP" altLang="en-US"/>
          </a:p>
        </p:txBody>
      </p:sp>
      <p:sp>
        <p:nvSpPr>
          <p:cNvPr id="5" name="フッター プレースホルダー 4"/>
          <p:cNvSpPr>
            <a:spLocks noGrp="1"/>
          </p:cNvSpPr>
          <p:nvPr>
            <p:ph type="ftr" sz="quarter" idx="11"/>
          </p:nvPr>
        </p:nvSpPr>
        <p:spPr/>
        <p:txBody>
          <a:bodyPr rtlCol="0"/>
          <a:lstStyle/>
          <a:p>
            <a:pPr rtl="0"/>
            <a:r>
              <a:rPr lang="en-US" altLang="ja-JP"/>
              <a:t>12. </a:t>
            </a:r>
            <a:r>
              <a:rPr lang="ja-JP" altLang="en-US"/>
              <a:t>糖尿病と歯周病 </a:t>
            </a:r>
            <a:r>
              <a:rPr lang="en-US" altLang="ja-JP"/>
              <a:t>मधुमेह र गिजाको रोग</a:t>
            </a:r>
            <a:endParaRPr lang="ne-np"/>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384231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ne-np"/>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ne-np"/>
              <a:t>マスター テキストの書式設定</a:t>
            </a:r>
          </a:p>
          <a:p>
            <a:pPr lvl="1" rtl="0"/>
            <a:r>
              <a:rPr lang="ne-np"/>
              <a:t>第 2 レベル</a:t>
            </a:r>
          </a:p>
          <a:p>
            <a:pPr lvl="2" rtl="0"/>
            <a:r>
              <a:rPr lang="ne-np"/>
              <a:t>第 3 レベル</a:t>
            </a:r>
          </a:p>
          <a:p>
            <a:pPr lvl="3" rtl="0"/>
            <a:r>
              <a:rPr lang="ne-np"/>
              <a:t>第 4 レベル</a:t>
            </a:r>
          </a:p>
          <a:p>
            <a:pPr lvl="4" rtl="0"/>
            <a:r>
              <a:rPr lang="ne-np"/>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kumimoji="1" lang="en-US" altLang="ja-JP"/>
              <a:t>2022/3/4</a:t>
            </a:r>
            <a:endParaRPr kumimoji="1" lang="ja-JP" altLang="en-US"/>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en-US" altLang="ja-JP"/>
              <a:t>12. </a:t>
            </a:r>
            <a:r>
              <a:rPr lang="ja-JP" altLang="en-US"/>
              <a:t>糖尿病と歯周病 </a:t>
            </a:r>
            <a:r>
              <a:rPr lang="en-US" altLang="ja-JP"/>
              <a:t>मधुमेह र गिजाको रोग</a:t>
            </a:r>
            <a:endParaRPr lang="ne-np"/>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86CDF9C-0DC7-D34B-9EBA-C76EDCE6CC5E}" type="slidenum">
              <a:rPr kumimoji="1" lang="ja-JP" altLang="en-US" smtClean="0"/>
              <a:pPr/>
              <a:t>‹#›</a:t>
            </a:fld>
            <a:endParaRPr kumimoji="1" lang="ja-JP" altLang="en-US"/>
          </a:p>
        </p:txBody>
      </p:sp>
    </p:spTree>
    <p:extLst>
      <p:ext uri="{BB962C8B-B14F-4D97-AF65-F5344CB8AC3E}">
        <p14:creationId xmlns:p14="http://schemas.microsoft.com/office/powerpoint/2010/main" val="213214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image" Target="../media/image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207281" y="147896"/>
            <a:ext cx="6509604" cy="8903395"/>
          </a:xfrm>
        </p:spPr>
        <p:txBody>
          <a:bodyPr vert="horz" rtlCol="0">
            <a:noAutofit/>
          </a:bodyPr>
          <a:lstStyle/>
          <a:p>
            <a:pPr marL="0" indent="0" rtl="0">
              <a:buNone/>
            </a:pPr>
            <a:r>
              <a:rPr lang="ne-np" sz="1400" b="1" dirty="0">
                <a:latin typeface="HG丸ｺﾞｼｯｸM-PRO"/>
                <a:ea typeface="HG丸ｺﾞｼｯｸM-PRO"/>
                <a:cs typeface="+mj-cs"/>
              </a:rPr>
              <a:t>　　　　</a:t>
            </a:r>
            <a:endParaRPr lang="en-US" altLang="ja-JP" sz="1400" b="1" dirty="0">
              <a:latin typeface="HG丸ｺﾞｼｯｸM-PRO"/>
              <a:ea typeface="HG丸ｺﾞｼｯｸM-PRO"/>
              <a:cs typeface="+mj-cs"/>
            </a:endParaRPr>
          </a:p>
          <a:p>
            <a:pPr marL="0" indent="0" rtl="0">
              <a:buNone/>
            </a:pPr>
            <a:endParaRPr lang="en-US" altLang="ja-JP" sz="1400" dirty="0">
              <a:latin typeface="HG丸ｺﾞｼｯｸM-PRO"/>
              <a:ea typeface="HG丸ｺﾞｼｯｸM-PRO"/>
              <a:cs typeface="+mj-cs"/>
            </a:endParaRPr>
          </a:p>
          <a:p>
            <a:pPr marL="0" indent="0">
              <a:buNone/>
            </a:pPr>
            <a:endParaRPr lang="en-US" altLang="ja-JP" sz="1400" b="1" dirty="0">
              <a:solidFill>
                <a:schemeClr val="accent1"/>
              </a:solidFill>
              <a:latin typeface="HG丸ｺﾞｼｯｸM-PRO"/>
              <a:ea typeface="HG丸ｺﾞｼｯｸM-PRO"/>
              <a:cs typeface="HG丸ｺﾞｼｯｸM-PRO"/>
            </a:endParaRPr>
          </a:p>
          <a:p>
            <a:pPr marL="0" indent="0">
              <a:buNone/>
            </a:pPr>
            <a:endParaRPr lang="en-US" altLang="ja-JP" sz="1400" b="1" dirty="0">
              <a:solidFill>
                <a:schemeClr val="accent1"/>
              </a:solidFill>
              <a:latin typeface="HG丸ｺﾞｼｯｸM-PRO"/>
              <a:ea typeface="HG丸ｺﾞｼｯｸM-PRO"/>
              <a:cs typeface="HG丸ｺﾞｼｯｸM-PRO"/>
            </a:endParaRPr>
          </a:p>
          <a:p>
            <a:pPr marL="0" indent="0">
              <a:buNone/>
            </a:pPr>
            <a:endParaRPr lang="en-US" altLang="ja-JP" sz="1400" b="1" dirty="0">
              <a:solidFill>
                <a:schemeClr val="accent1"/>
              </a:solidFill>
              <a:latin typeface="HG丸ｺﾞｼｯｸM-PRO"/>
              <a:ea typeface="HG丸ｺﾞｼｯｸM-PRO"/>
              <a:cs typeface="HG丸ｺﾞｼｯｸM-PRO"/>
            </a:endParaRPr>
          </a:p>
          <a:p>
            <a:pPr marL="0" indent="0">
              <a:buNone/>
            </a:pPr>
            <a:r>
              <a:rPr lang="ja-JP" altLang="en-US" sz="1400" b="1" dirty="0">
                <a:solidFill>
                  <a:schemeClr val="accent1"/>
                </a:solidFill>
                <a:latin typeface="HG丸ｺﾞｼｯｸM-PRO"/>
                <a:ea typeface="HG丸ｺﾞｼｯｸM-PRO"/>
                <a:cs typeface="HG丸ｺﾞｼｯｸM-PRO"/>
              </a:rPr>
              <a:t>★</a:t>
            </a:r>
            <a:r>
              <a:rPr lang="ja-JP" altLang="ja-JP" sz="1400" b="1" dirty="0">
                <a:latin typeface="HG丸ｺﾞｼｯｸM-PRO"/>
                <a:ea typeface="HG丸ｺﾞｼｯｸM-PRO"/>
                <a:cs typeface="HG丸ｺﾞｼｯｸM-PRO"/>
              </a:rPr>
              <a:t>歯周病って何？</a:t>
            </a:r>
            <a:endParaRPr lang="en-US" altLang="ja-JP" sz="1400" b="1" dirty="0">
              <a:latin typeface="HG丸ｺﾞｼｯｸM-PRO"/>
              <a:ea typeface="HG丸ｺﾞｼｯｸM-PRO"/>
              <a:cs typeface="HG丸ｺﾞｼｯｸM-PRO"/>
            </a:endParaRPr>
          </a:p>
          <a:p>
            <a:pPr marL="0" indent="0" rtl="0">
              <a:buNone/>
            </a:pPr>
            <a:r>
              <a:rPr lang="ja-JP" altLang="en-US" sz="1400" b="1" dirty="0">
                <a:solidFill>
                  <a:schemeClr val="accent1"/>
                </a:solidFill>
                <a:latin typeface="HG丸ｺﾞｼｯｸM-PRO"/>
                <a:ea typeface="HG丸ｺﾞｼｯｸM-PRO"/>
                <a:cs typeface="+mj-cs"/>
              </a:rPr>
              <a:t>　</a:t>
            </a:r>
            <a:r>
              <a:rPr lang="ne-np" sz="1400" b="1" dirty="0">
                <a:latin typeface="Noto Sans Devanagari" panose="020B0502040504020204" pitchFamily="34" charset="0"/>
                <a:ea typeface="HG丸ｺﾞｼｯｸM-PRO"/>
                <a:cs typeface="Noto Sans Devanagari" panose="020B0502040504020204" pitchFamily="34" charset="0"/>
              </a:rPr>
              <a:t>गिजाको रोग भनेको के हो?</a:t>
            </a:r>
            <a:endParaRPr lang="en-US" sz="1400" b="1"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歯ぐきの病気です。</a:t>
            </a:r>
            <a:r>
              <a:rPr lang="ja-JP" altLang="en-US" sz="1400" dirty="0">
                <a:latin typeface="HG丸ｺﾞｼｯｸM-PRO"/>
                <a:ea typeface="HG丸ｺﾞｼｯｸM-PRO"/>
                <a:cs typeface="HG丸ｺﾞｼｯｸM-PRO"/>
              </a:rPr>
              <a:t>歯と歯ぐきの間に</a:t>
            </a:r>
            <a:r>
              <a:rPr lang="ja-JP" altLang="ja-JP" sz="1400" dirty="0">
                <a:latin typeface="HG丸ｺﾞｼｯｸM-PRO"/>
                <a:ea typeface="HG丸ｺﾞｼｯｸM-PRO"/>
                <a:cs typeface="HG丸ｺﾞｼｯｸM-PRO"/>
              </a:rPr>
              <a:t>細菌が入り込む感染症です。</a:t>
            </a:r>
            <a:endParaRPr lang="en-US" altLang="ja-JP" sz="1400" b="1" dirty="0">
              <a:latin typeface="HG丸ｺﾞｼｯｸM-PRO"/>
              <a:ea typeface="HG丸ｺﾞｼｯｸM-PRO"/>
              <a:cs typeface="+mj-cs"/>
            </a:endParaRPr>
          </a:p>
          <a:p>
            <a:pPr marL="0" indent="0" rtl="0">
              <a:buNone/>
            </a:pPr>
            <a:r>
              <a:rPr lang="ja-JP" altLang="en-US" sz="1400" dirty="0">
                <a:latin typeface="HG丸ｺﾞｼｯｸM-PRO"/>
                <a:ea typeface="HG丸ｺﾞｼｯｸM-PRO"/>
                <a:cs typeface="+mj-cs"/>
              </a:rPr>
              <a:t>　　</a:t>
            </a:r>
            <a:r>
              <a:rPr lang="ne-NP" sz="1400" dirty="0">
                <a:latin typeface="Noto Sans Devanagari" panose="020B0502040504020204" pitchFamily="34" charset="0"/>
                <a:ea typeface="HG丸ｺﾞｼｯｸM-PRO"/>
                <a:cs typeface="Noto Sans Devanagari" panose="020B0502040504020204" pitchFamily="34" charset="0"/>
              </a:rPr>
              <a:t>गिजामा लाग्ने रोगलाई</a:t>
            </a:r>
            <a:r>
              <a:rPr lang="ne-np" sz="1400" dirty="0">
                <a:latin typeface="Noto Sans Devanagari" panose="020B0502040504020204" pitchFamily="34" charset="0"/>
                <a:ea typeface="HG丸ｺﾞｼｯｸM-PRO"/>
                <a:cs typeface="Noto Sans Devanagari" panose="020B0502040504020204" pitchFamily="34" charset="0"/>
              </a:rPr>
              <a:t> गिजाको रोग </a:t>
            </a:r>
            <a:r>
              <a:rPr lang="ne-NP" sz="1400" dirty="0">
                <a:latin typeface="Noto Sans Devanagari" panose="020B0502040504020204" pitchFamily="34" charset="0"/>
                <a:ea typeface="HG丸ｺﾞｼｯｸM-PRO"/>
                <a:cs typeface="Noto Sans Devanagari" panose="020B0502040504020204" pitchFamily="34" charset="0"/>
              </a:rPr>
              <a:t>भनिन्छ</a:t>
            </a:r>
            <a:r>
              <a:rPr lang="ne-np" sz="1400" dirty="0">
                <a:latin typeface="Noto Sans Devanagari" panose="020B0502040504020204" pitchFamily="34" charset="0"/>
                <a:ea typeface="HG丸ｺﾞｼｯｸM-PRO"/>
                <a:cs typeface="Noto Sans Devanagari" panose="020B0502040504020204" pitchFamily="34" charset="0"/>
              </a:rPr>
              <a:t>। दाँत र गिजाको बीचमा </a:t>
            </a:r>
            <a:r>
              <a:rPr lang="ne-np" sz="1400" dirty="0" err="1">
                <a:latin typeface="Noto Sans Devanagari" panose="020B0502040504020204" pitchFamily="34" charset="0"/>
                <a:ea typeface="HG丸ｺﾞｼｯｸM-PRO"/>
                <a:cs typeface="Noto Sans Devanagari" panose="020B0502040504020204" pitchFamily="34" charset="0"/>
              </a:rPr>
              <a:t>ब्याक्टेरिया</a:t>
            </a: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प</a:t>
            </a:r>
            <a:r>
              <a:rPr lang="ne-NP" sz="1400" dirty="0">
                <a:latin typeface="Noto Sans Devanagari" panose="020B0502040504020204" pitchFamily="34" charset="0"/>
                <a:ea typeface="HG丸ｺﾞｼｯｸM-PRO"/>
                <a:cs typeface="Noto Sans Devanagari" panose="020B0502040504020204" pitchFamily="34" charset="0"/>
              </a:rPr>
              <a:t>सी</a:t>
            </a:r>
            <a:r>
              <a:rPr lang="ne-np" sz="1400" dirty="0">
                <a:latin typeface="Noto Sans Devanagari" panose="020B0502040504020204" pitchFamily="34" charset="0"/>
                <a:ea typeface="HG丸ｺﾞｼｯｸM-PRO"/>
                <a:cs typeface="Noto Sans Devanagari" panose="020B0502040504020204" pitchFamily="34" charset="0"/>
              </a:rPr>
              <a:t>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altLang="ja-JP" sz="1400" dirty="0">
                <a:latin typeface="Noto Sans Devanagari" panose="020B0502040504020204" pitchFamily="34" charset="0"/>
                <a:ea typeface="HG丸ｺﾞｼｯｸM-PRO"/>
                <a:cs typeface="Noto Sans Devanagari" panose="020B0502040504020204" pitchFamily="34" charset="0"/>
              </a:rPr>
              <a:t>       </a:t>
            </a:r>
            <a:r>
              <a:rPr lang="ne-np" altLang="ja-JP" sz="1400" dirty="0" err="1">
                <a:latin typeface="Noto Sans Devanagari" panose="020B0502040504020204" pitchFamily="34" charset="0"/>
                <a:ea typeface="HG丸ｺﾞｼｯｸM-PRO"/>
                <a:cs typeface="Noto Sans Devanagari" panose="020B0502040504020204" pitchFamily="34" charset="0"/>
              </a:rPr>
              <a:t>ब्याक्टेरिया</a:t>
            </a:r>
            <a:r>
              <a:rPr lang="ne-NP" altLang="ja-JP" sz="1400" dirty="0" err="1">
                <a:latin typeface="Noto Sans Devanagari" panose="020B0502040504020204" pitchFamily="34" charset="0"/>
                <a:ea typeface="HG丸ｺﾞｼｯｸM-PRO"/>
                <a:cs typeface="Noto Sans Devanagari" panose="020B0502040504020204" pitchFamily="34" charset="0"/>
              </a:rPr>
              <a:t>ले</a:t>
            </a:r>
            <a:r>
              <a:rPr lang="ne-NP" altLang="ja-J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संक्रम</a:t>
            </a:r>
            <a:r>
              <a:rPr lang="ne-NP" sz="1400" dirty="0" err="1">
                <a:latin typeface="Noto Sans Devanagari" panose="020B0502040504020204" pitchFamily="34" charset="0"/>
                <a:ea typeface="HG丸ｺﾞｼｯｸM-PRO"/>
                <a:cs typeface="Noto Sans Devanagari" panose="020B0502040504020204" pitchFamily="34" charset="0"/>
              </a:rPr>
              <a:t>ण</a:t>
            </a:r>
            <a:r>
              <a:rPr lang="ne-NP" sz="1400" dirty="0">
                <a:latin typeface="Noto Sans Devanagari" panose="020B0502040504020204" pitchFamily="34" charset="0"/>
                <a:ea typeface="HG丸ｺﾞｼｯｸM-PRO"/>
                <a:cs typeface="Noto Sans Devanagari" panose="020B0502040504020204" pitchFamily="34" charset="0"/>
              </a:rPr>
              <a:t> गरे गिजाको</a:t>
            </a:r>
            <a:r>
              <a:rPr lang="ne-np" sz="1400" dirty="0">
                <a:latin typeface="Noto Sans Devanagari" panose="020B0502040504020204" pitchFamily="34" charset="0"/>
                <a:ea typeface="HG丸ｺﾞｼｯｸM-PRO"/>
                <a:cs typeface="Noto Sans Devanagari" panose="020B0502040504020204" pitchFamily="34" charset="0"/>
              </a:rPr>
              <a:t> रोग </a:t>
            </a:r>
            <a:r>
              <a:rPr lang="ne-NP" sz="1400" dirty="0">
                <a:latin typeface="Noto Sans Devanagari" panose="020B0502040504020204" pitchFamily="34" charset="0"/>
                <a:ea typeface="HG丸ｺﾞｼｯｸM-PRO"/>
                <a:cs typeface="Noto Sans Devanagari" panose="020B0502040504020204" pitchFamily="34" charset="0"/>
              </a:rPr>
              <a:t>लाग्छ</a:t>
            </a:r>
            <a:r>
              <a:rPr lang="ne-np" sz="1400" dirty="0">
                <a:latin typeface="Noto Sans Devanagari" panose="020B0502040504020204" pitchFamily="34" charset="0"/>
                <a:ea typeface="HG丸ｺﾞｼｯｸM-PRO"/>
                <a:cs typeface="Noto Sans Devanagari" panose="020B0502040504020204" pitchFamily="34" charset="0"/>
              </a:rPr>
              <a:t>।</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痛み</a:t>
            </a:r>
            <a:r>
              <a:rPr lang="ja-JP" altLang="en-US" sz="1400" dirty="0">
                <a:latin typeface="HG丸ｺﾞｼｯｸM-PRO"/>
                <a:ea typeface="HG丸ｺﾞｼｯｸM-PRO"/>
                <a:cs typeface="HG丸ｺﾞｼｯｸM-PRO"/>
              </a:rPr>
              <a:t>はありませんが、治療せずに悪くなると、歯ぐきが歯を支えられなくなり、歯が抜けます。</a:t>
            </a:r>
            <a:endParaRPr lang="en-US" altLang="ja-JP" sz="1400" dirty="0">
              <a:latin typeface="HG丸ｺﾞｼｯｸM-PRO"/>
              <a:ea typeface="HG丸ｺﾞｼｯｸM-PRO"/>
              <a:cs typeface="+mj-cs"/>
            </a:endParaRPr>
          </a:p>
          <a:p>
            <a:pPr marL="0" indent="0" rtl="0">
              <a:buNone/>
            </a:pPr>
            <a:r>
              <a:rPr lang="ja-JP" altLang="en-US" sz="1400" dirty="0">
                <a:latin typeface="HG丸ｺﾞｼｯｸM-PRO"/>
                <a:ea typeface="HG丸ｺﾞｼｯｸM-PRO"/>
                <a:cs typeface="+mj-cs"/>
              </a:rPr>
              <a:t>　　</a:t>
            </a:r>
            <a:r>
              <a:rPr lang="ne-NP" altLang="ja-JP" sz="1400" dirty="0">
                <a:latin typeface="Noto Sans Devanagari" panose="020B0502040504020204" pitchFamily="34" charset="0"/>
                <a:ea typeface="HG丸ｺﾞｼｯｸM-PRO"/>
                <a:cs typeface="Noto Sans Devanagari" panose="020B0502040504020204" pitchFamily="34" charset="0"/>
              </a:rPr>
              <a:t>गिजाको रोगले </a:t>
            </a:r>
            <a:r>
              <a:rPr lang="ne-np" sz="1400" dirty="0" err="1">
                <a:latin typeface="Noto Sans Devanagari" panose="020B0502040504020204" pitchFamily="34" charset="0"/>
                <a:ea typeface="HG丸ｺﾞｼｯｸM-PRO"/>
                <a:cs typeface="Noto Sans Devanagari" panose="020B0502040504020204" pitchFamily="34" charset="0"/>
              </a:rPr>
              <a:t>दुख</a:t>
            </a:r>
            <a:r>
              <a:rPr lang="ne-NP" sz="1400" dirty="0" err="1">
                <a:latin typeface="Noto Sans Devanagari" panose="020B0502040504020204" pitchFamily="34" charset="0"/>
                <a:ea typeface="HG丸ｺﾞｼｯｸM-PRO"/>
                <a:cs typeface="Noto Sans Devanagari" panose="020B0502040504020204" pitchFamily="34" charset="0"/>
              </a:rPr>
              <a:t>ाउदैन</a:t>
            </a:r>
            <a:r>
              <a:rPr lang="ne-np" sz="1400" dirty="0">
                <a:latin typeface="Noto Sans Devanagari" panose="020B0502040504020204" pitchFamily="34" charset="0"/>
                <a:ea typeface="HG丸ｺﾞｼｯｸM-PRO"/>
                <a:cs typeface="Noto Sans Devanagari" panose="020B0502040504020204" pitchFamily="34" charset="0"/>
              </a:rPr>
              <a:t> तर उपचार </a:t>
            </a:r>
            <a:r>
              <a:rPr lang="ne-NP" sz="1400" dirty="0">
                <a:latin typeface="Noto Sans Devanagari" panose="020B0502040504020204" pitchFamily="34" charset="0"/>
                <a:ea typeface="HG丸ｺﾞｼｯｸM-PRO"/>
                <a:cs typeface="Noto Sans Devanagari" panose="020B0502040504020204" pitchFamily="34" charset="0"/>
              </a:rPr>
              <a:t>गरेन</a:t>
            </a:r>
            <a:r>
              <a:rPr lang="ne-np" sz="1400" dirty="0">
                <a:latin typeface="Noto Sans Devanagari" panose="020B0502040504020204" pitchFamily="34" charset="0"/>
                <a:ea typeface="HG丸ｺﾞｼｯｸM-PRO"/>
                <a:cs typeface="Noto Sans Devanagari" panose="020B0502040504020204" pitchFamily="34" charset="0"/>
              </a:rPr>
              <a:t> भने</a:t>
            </a:r>
            <a:r>
              <a:rPr lang="ne-NP" sz="1400" dirty="0">
                <a:latin typeface="Noto Sans Devanagari" panose="020B0502040504020204" pitchFamily="34" charset="0"/>
                <a:ea typeface="HG丸ｺﾞｼｯｸM-PRO"/>
                <a:cs typeface="Noto Sans Devanagari" panose="020B0502040504020204" pitchFamily="34" charset="0"/>
              </a:rPr>
              <a:t> भित्र भित्र नै </a:t>
            </a:r>
            <a:r>
              <a:rPr lang="ne-NP" altLang="ja-JP" sz="1400" dirty="0">
                <a:latin typeface="Noto Sans Devanagari" panose="020B0502040504020204" pitchFamily="34" charset="0"/>
                <a:ea typeface="HG丸ｺﾞｼｯｸM-PRO"/>
                <a:cs typeface="Noto Sans Devanagari" panose="020B0502040504020204" pitchFamily="34" charset="0"/>
              </a:rPr>
              <a:t>गिजाको</a:t>
            </a:r>
            <a:r>
              <a:rPr lang="ne-NP" sz="1400" dirty="0">
                <a:latin typeface="Noto Sans Devanagari" panose="020B0502040504020204" pitchFamily="34" charset="0"/>
                <a:ea typeface="HG丸ｺﾞｼｯｸM-PRO"/>
                <a:cs typeface="Noto Sans Devanagari" panose="020B0502040504020204" pitchFamily="34" charset="0"/>
              </a:rPr>
              <a:t> अवस्था बिग्री</a:t>
            </a:r>
            <a:r>
              <a:rPr lang="ne-np" sz="1400" dirty="0">
                <a:latin typeface="Noto Sans Devanagari" panose="020B0502040504020204" pitchFamily="34" charset="0"/>
                <a:ea typeface="HG丸ｺﾞｼｯｸM-PRO"/>
                <a:cs typeface="Noto Sans Devanagari" panose="020B0502040504020204" pitchFamily="34" charset="0"/>
              </a:rPr>
              <a:t> गिजाले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दाँतलाई आड दिन नसक</a:t>
            </a:r>
            <a:r>
              <a:rPr lang="ne-NP" sz="1400" dirty="0">
                <a:latin typeface="Noto Sans Devanagari" panose="020B0502040504020204" pitchFamily="34" charset="0"/>
                <a:ea typeface="HG丸ｺﾞｼｯｸM-PRO"/>
                <a:cs typeface="Noto Sans Devanagari" panose="020B0502040504020204" pitchFamily="34" charset="0"/>
              </a:rPr>
              <a:t>ी</a:t>
            </a:r>
            <a:r>
              <a:rPr lang="ne-np" sz="1400" dirty="0">
                <a:latin typeface="Noto Sans Devanagari" panose="020B0502040504020204" pitchFamily="34" charset="0"/>
                <a:ea typeface="HG丸ｺﾞｼｯｸM-PRO"/>
                <a:cs typeface="Noto Sans Devanagari" panose="020B0502040504020204" pitchFamily="34" charset="0"/>
              </a:rPr>
              <a:t> दाँत झर्छ।</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歯が抜けると</a:t>
            </a:r>
            <a:r>
              <a:rPr lang="ja-JP" altLang="en-US" sz="1400" dirty="0">
                <a:latin typeface="HG丸ｺﾞｼｯｸM-PRO"/>
                <a:ea typeface="HG丸ｺﾞｼｯｸM-PRO"/>
                <a:cs typeface="HG丸ｺﾞｼｯｸM-PRO"/>
              </a:rPr>
              <a:t>、「噛めなくて消化が悪くなる」、「話しにくくなる」、「食事と会話が楽しめなくなる」ことがあります。</a:t>
            </a:r>
            <a:endParaRPr lang="en-US" altLang="ja-JP" sz="1400" dirty="0">
              <a:latin typeface="HG丸ｺﾞｼｯｸM-PRO"/>
              <a:ea typeface="HG丸ｺﾞｼｯｸM-PRO"/>
              <a:cs typeface="+mj-cs"/>
            </a:endParaRPr>
          </a:p>
          <a:p>
            <a:pPr marL="0" indent="0" rtl="0">
              <a:buNone/>
            </a:pPr>
            <a:r>
              <a:rPr lang="ja-JP" altLang="en-US" sz="1400" dirty="0">
                <a:latin typeface="HG丸ｺﾞｼｯｸM-PRO"/>
                <a:ea typeface="HG丸ｺﾞｼｯｸM-PRO"/>
                <a:cs typeface="+mj-cs"/>
              </a:rPr>
              <a:t>　</a:t>
            </a:r>
            <a:r>
              <a:rPr lang="ja-JP" alt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दाँत </a:t>
            </a:r>
            <a:r>
              <a:rPr lang="ne-np" sz="1400" dirty="0" err="1">
                <a:latin typeface="Noto Sans Devanagari" panose="020B0502040504020204" pitchFamily="34" charset="0"/>
                <a:ea typeface="HG丸ｺﾞｼｯｸM-PRO"/>
                <a:cs typeface="Noto Sans Devanagari" panose="020B0502040504020204" pitchFamily="34" charset="0"/>
              </a:rPr>
              <a:t>झर्‍यो</a:t>
            </a:r>
            <a:r>
              <a:rPr lang="ne-np" sz="1400" dirty="0">
                <a:latin typeface="Noto Sans Devanagari" panose="020B0502040504020204" pitchFamily="34" charset="0"/>
                <a:ea typeface="HG丸ｺﾞｼｯｸM-PRO"/>
                <a:cs typeface="Noto Sans Devanagari" panose="020B0502040504020204" pitchFamily="34" charset="0"/>
              </a:rPr>
              <a:t> भने "</a:t>
            </a:r>
            <a:r>
              <a:rPr lang="ne-np" sz="1400" dirty="0" err="1">
                <a:latin typeface="Noto Sans Devanagari" panose="020B0502040504020204" pitchFamily="34" charset="0"/>
                <a:ea typeface="HG丸ｺﾞｼｯｸM-PRO"/>
                <a:cs typeface="Noto Sans Devanagari" panose="020B0502040504020204" pitchFamily="34" charset="0"/>
              </a:rPr>
              <a:t>चपाउन</a:t>
            </a:r>
            <a:r>
              <a:rPr lang="ne-np" sz="1400" dirty="0">
                <a:latin typeface="Noto Sans Devanagari" panose="020B0502040504020204" pitchFamily="34" charset="0"/>
                <a:ea typeface="HG丸ｺﾞｼｯｸM-PRO"/>
                <a:cs typeface="Noto Sans Devanagari" panose="020B0502040504020204" pitchFamily="34" charset="0"/>
              </a:rPr>
              <a:t> नसकेर पाचन </a:t>
            </a:r>
            <a:r>
              <a:rPr lang="ne-NP" sz="1400" dirty="0">
                <a:latin typeface="Noto Sans Devanagari" panose="020B0502040504020204" pitchFamily="34" charset="0"/>
                <a:ea typeface="HG丸ｺﾞｼｯｸM-PRO"/>
                <a:cs typeface="Noto Sans Devanagari" panose="020B0502040504020204" pitchFamily="34" charset="0"/>
              </a:rPr>
              <a:t>प्रक्रिया कमजोर</a:t>
            </a:r>
            <a:r>
              <a:rPr lang="ne-np" sz="1400" dirty="0">
                <a:latin typeface="Noto Sans Devanagari" panose="020B0502040504020204" pitchFamily="34" charset="0"/>
                <a:ea typeface="HG丸ｺﾞｼｯｸM-PRO"/>
                <a:cs typeface="Noto Sans Devanagari" panose="020B0502040504020204" pitchFamily="34" charset="0"/>
              </a:rPr>
              <a:t> हुने", "बोल्न गाह्रो हुने" र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ja-JP" alt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"खाना</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कुराकानीको मज्जा </a:t>
            </a:r>
            <a:r>
              <a:rPr lang="ne-np" sz="1400" dirty="0" err="1">
                <a:latin typeface="Noto Sans Devanagari" panose="020B0502040504020204" pitchFamily="34" charset="0"/>
                <a:ea typeface="HG丸ｺﾞｼｯｸM-PRO"/>
                <a:cs typeface="Noto Sans Devanagari" panose="020B0502040504020204" pitchFamily="34" charset="0"/>
              </a:rPr>
              <a:t>लिन</a:t>
            </a:r>
            <a:r>
              <a:rPr lang="ne-np" sz="1400" dirty="0">
                <a:latin typeface="Noto Sans Devanagari" panose="020B0502040504020204" pitchFamily="34" charset="0"/>
                <a:ea typeface="HG丸ｺﾞｼｯｸM-PRO"/>
                <a:cs typeface="Noto Sans Devanagari" panose="020B0502040504020204" pitchFamily="34" charset="0"/>
              </a:rPr>
              <a:t> नसकिने" अवस्थाहरू </a:t>
            </a:r>
            <a:r>
              <a:rPr lang="ne-NP" sz="1400" dirty="0">
                <a:latin typeface="Noto Sans Devanagari" panose="020B0502040504020204" pitchFamily="34" charset="0"/>
                <a:ea typeface="HG丸ｺﾞｼｯｸM-PRO"/>
                <a:cs typeface="Noto Sans Devanagari" panose="020B0502040504020204" pitchFamily="34" charset="0"/>
              </a:rPr>
              <a:t>आउन सक्छ</a:t>
            </a:r>
            <a:r>
              <a:rPr lang="ne-np" sz="1400" dirty="0">
                <a:latin typeface="Noto Sans Devanagari" panose="020B0502040504020204" pitchFamily="34" charset="0"/>
                <a:ea typeface="HG丸ｺﾞｼｯｸM-PRO"/>
                <a:cs typeface="Noto Sans Devanagari" panose="020B0502040504020204" pitchFamily="34" charset="0"/>
              </a:rPr>
              <a:t>।</a:t>
            </a:r>
            <a:endParaRPr lang="en-US" altLang="ja-JP" sz="1400" dirty="0">
              <a:latin typeface="Noto Sans Devanagari" panose="020B0502040504020204" pitchFamily="34" charset="0"/>
              <a:ea typeface="HG丸ｺﾞｼｯｸM-PRO"/>
              <a:cs typeface="Noto Sans Devanagari" panose="020B0502040504020204" pitchFamily="34" charset="0"/>
            </a:endParaRPr>
          </a:p>
          <a:p>
            <a:pPr marL="0" indent="0">
              <a:buNone/>
            </a:pPr>
            <a:endParaRPr lang="en-US" altLang="ja-JP" sz="1400" b="1" dirty="0">
              <a:solidFill>
                <a:srgbClr val="4F81BD"/>
              </a:solidFill>
              <a:latin typeface="HG丸ｺﾞｼｯｸM-PRO"/>
              <a:ea typeface="HG丸ｺﾞｼｯｸM-PRO"/>
              <a:cs typeface="+mj-cs"/>
            </a:endParaRPr>
          </a:p>
          <a:p>
            <a:pPr marL="0" indent="0">
              <a:buNone/>
            </a:pPr>
            <a:r>
              <a:rPr lang="ja-JP" altLang="en-US" sz="1400" b="1" dirty="0">
                <a:solidFill>
                  <a:srgbClr val="4F81BD"/>
                </a:solidFill>
                <a:latin typeface="HG丸ｺﾞｼｯｸM-PRO"/>
                <a:ea typeface="HG丸ｺﾞｼｯｸM-PRO"/>
                <a:cs typeface="HG丸ｺﾞｼｯｸM-PRO"/>
              </a:rPr>
              <a:t>★</a:t>
            </a:r>
            <a:r>
              <a:rPr lang="ja-JP" altLang="ja-JP" sz="1400" b="1" dirty="0">
                <a:latin typeface="HG丸ｺﾞｼｯｸM-PRO"/>
                <a:ea typeface="HG丸ｺﾞｼｯｸM-PRO"/>
                <a:cs typeface="HG丸ｺﾞｼｯｸM-PRO"/>
              </a:rPr>
              <a:t>糖尿病と歯周病の関係</a:t>
            </a:r>
            <a:endParaRPr lang="ne-np" sz="1400" dirty="0">
              <a:latin typeface="HG丸ｺﾞｼｯｸM-PRO"/>
              <a:ea typeface="HG丸ｺﾞｼｯｸM-PRO"/>
              <a:cs typeface="+mj-cs"/>
            </a:endParaRPr>
          </a:p>
          <a:p>
            <a:pPr marL="0" indent="0" rtl="0">
              <a:buNone/>
            </a:pPr>
            <a:r>
              <a:rPr lang="ja-JP" altLang="en-US" sz="1400" b="1" dirty="0">
                <a:solidFill>
                  <a:srgbClr val="4F81BD"/>
                </a:solidFill>
                <a:latin typeface="HG丸ｺﾞｼｯｸM-PRO"/>
                <a:ea typeface="HG丸ｺﾞｼｯｸM-PRO"/>
                <a:cs typeface="+mj-cs"/>
              </a:rPr>
              <a:t>　</a:t>
            </a:r>
            <a:r>
              <a:rPr lang="ne-np" sz="1400" b="1" dirty="0">
                <a:latin typeface="Noto Sans Devanagari" panose="020B0502040504020204" pitchFamily="34" charset="0"/>
                <a:ea typeface="HG丸ｺﾞｼｯｸM-PRO"/>
                <a:cs typeface="Noto Sans Devanagari" panose="020B0502040504020204" pitchFamily="34" charset="0"/>
              </a:rPr>
              <a:t>मधुमेह र गिजाको रोगको सम्बन्ध</a:t>
            </a:r>
            <a:endParaRPr lang="en-US" sz="1400" b="1"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血糖値が高いと感染</a:t>
            </a:r>
            <a:r>
              <a:rPr lang="ja-JP" altLang="en-US" sz="1400" dirty="0">
                <a:latin typeface="HG丸ｺﾞｼｯｸM-PRO"/>
                <a:ea typeface="HG丸ｺﾞｼｯｸM-PRO"/>
                <a:cs typeface="HG丸ｺﾞｼｯｸM-PRO"/>
              </a:rPr>
              <a:t>し、</a:t>
            </a:r>
            <a:r>
              <a:rPr lang="ja-JP" altLang="ja-JP" sz="1400" dirty="0">
                <a:latin typeface="HG丸ｺﾞｼｯｸM-PRO"/>
                <a:ea typeface="HG丸ｺﾞｼｯｸM-PRO"/>
                <a:cs typeface="HG丸ｺﾞｼｯｸM-PRO"/>
              </a:rPr>
              <a:t>歯周病にもなり</a:t>
            </a:r>
            <a:r>
              <a:rPr lang="ja-JP" altLang="en-US" sz="1400" dirty="0">
                <a:latin typeface="HG丸ｺﾞｼｯｸM-PRO"/>
                <a:ea typeface="HG丸ｺﾞｼｯｸM-PRO"/>
                <a:cs typeface="HG丸ｺﾞｼｯｸM-PRO"/>
              </a:rPr>
              <a:t>やすい。</a:t>
            </a:r>
            <a:endParaRPr lang="en-US" altLang="ja-JP" sz="1400" b="1" dirty="0">
              <a:latin typeface="HG丸ｺﾞｼｯｸM-PRO"/>
              <a:ea typeface="HG丸ｺﾞｼｯｸM-PRO"/>
              <a:cs typeface="+mj-cs"/>
            </a:endParaRPr>
          </a:p>
          <a:p>
            <a:pPr marL="0" indent="0" rtl="0">
              <a:buNone/>
            </a:pPr>
            <a:r>
              <a:rPr lang="ja-JP" altLang="en-US" sz="1400" dirty="0">
                <a:latin typeface="HG丸ｺﾞｼｯｸM-PRO"/>
                <a:ea typeface="HG丸ｺﾞｼｯｸM-PRO"/>
                <a:cs typeface="+mj-cs"/>
              </a:rPr>
              <a:t>　　</a:t>
            </a:r>
            <a:r>
              <a:rPr lang="ne-np" sz="1400" dirty="0">
                <a:latin typeface="Noto Sans Devanagari" panose="020B0502040504020204" pitchFamily="34" charset="0"/>
                <a:ea typeface="HG丸ｺﾞｼｯｸM-PRO"/>
                <a:cs typeface="Noto Sans Devanagari" panose="020B0502040504020204" pitchFamily="34" charset="0"/>
              </a:rPr>
              <a:t>रगतमा </a:t>
            </a:r>
            <a:r>
              <a:rPr lang="ne-NP" sz="1400" dirty="0" err="1">
                <a:latin typeface="Noto Sans Devanagari" panose="020B0502040504020204" pitchFamily="34" charset="0"/>
                <a:ea typeface="HG丸ｺﾞｼｯｸM-PRO"/>
                <a:cs typeface="Noto Sans Devanagari" panose="020B0502040504020204" pitchFamily="34" charset="0"/>
              </a:rPr>
              <a:t>ग्लूकोजको</a:t>
            </a:r>
            <a:r>
              <a:rPr lang="ne-NP" sz="1400" dirty="0">
                <a:latin typeface="Noto Sans Devanagari" panose="020B0502040504020204" pitchFamily="34" charset="0"/>
                <a:ea typeface="HG丸ｺﾞｼｯｸM-PRO"/>
                <a:cs typeface="Noto Sans Devanagari" panose="020B0502040504020204" pitchFamily="34" charset="0"/>
              </a:rPr>
              <a:t> मात्रा (</a:t>
            </a:r>
            <a:r>
              <a:rPr lang="ne-NP" sz="1400" dirty="0" err="1">
                <a:latin typeface="Noto Sans Devanagari" panose="020B0502040504020204" pitchFamily="34" charset="0"/>
                <a:ea typeface="HG丸ｺﾞｼｯｸM-PRO"/>
                <a:cs typeface="Noto Sans Devanagari" panose="020B0502040504020204" pitchFamily="34" charset="0"/>
              </a:rPr>
              <a:t>सुगर</a:t>
            </a:r>
            <a:r>
              <a:rPr lang="ne-NP" sz="1400" dirty="0">
                <a:latin typeface="Noto Sans Devanagari" panose="020B0502040504020204" pitchFamily="34" charset="0"/>
                <a:ea typeface="HG丸ｺﾞｼｯｸM-PRO"/>
                <a:cs typeface="Noto Sans Devanagari" panose="020B0502040504020204" pitchFamily="34" charset="0"/>
              </a:rPr>
              <a:t> लेबल) </a:t>
            </a:r>
            <a:r>
              <a:rPr lang="ne-np" sz="1400" dirty="0">
                <a:latin typeface="Noto Sans Devanagari" panose="020B0502040504020204" pitchFamily="34" charset="0"/>
                <a:ea typeface="HG丸ｺﾞｼｯｸM-PRO"/>
                <a:cs typeface="Noto Sans Devanagari" panose="020B0502040504020204" pitchFamily="34" charset="0"/>
              </a:rPr>
              <a:t>बढी भयो भने </a:t>
            </a:r>
            <a:r>
              <a:rPr lang="ne-np" altLang="ja-JP" sz="1400" dirty="0" err="1">
                <a:latin typeface="Noto Sans Devanagari" panose="020B0502040504020204" pitchFamily="34" charset="0"/>
                <a:ea typeface="HG丸ｺﾞｼｯｸM-PRO"/>
                <a:cs typeface="Noto Sans Devanagari" panose="020B0502040504020204" pitchFamily="34" charset="0"/>
              </a:rPr>
              <a:t>ब्याक्टेरिया</a:t>
            </a:r>
            <a:r>
              <a:rPr lang="ne-NP" altLang="ja-JP" sz="1400" dirty="0" err="1">
                <a:latin typeface="Noto Sans Devanagari" panose="020B0502040504020204" pitchFamily="34" charset="0"/>
                <a:ea typeface="HG丸ｺﾞｼｯｸM-PRO"/>
                <a:cs typeface="Noto Sans Devanagari" panose="020B0502040504020204" pitchFamily="34" charset="0"/>
              </a:rPr>
              <a:t>को</a:t>
            </a:r>
            <a:r>
              <a:rPr lang="ne-NP" altLang="ja-J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संक्रमण</a:t>
            </a:r>
            <a:r>
              <a:rPr lang="ne-NP" sz="1400" dirty="0" err="1">
                <a:latin typeface="Noto Sans Devanagari" panose="020B0502040504020204" pitchFamily="34" charset="0"/>
                <a:ea typeface="HG丸ｺﾞｼｯｸM-PRO"/>
                <a:cs typeface="Noto Sans Devanagari" panose="020B0502040504020204" pitchFamily="34" charset="0"/>
              </a:rPr>
              <a:t>ले</a:t>
            </a:r>
            <a:r>
              <a:rPr lang="ne-np" sz="1400" dirty="0">
                <a:latin typeface="Noto Sans Devanagari" panose="020B0502040504020204" pitchFamily="34" charset="0"/>
                <a:ea typeface="HG丸ｺﾞｼｯｸM-PRO"/>
                <a:cs typeface="Noto Sans Devanagari" panose="020B0502040504020204" pitchFamily="34" charset="0"/>
              </a:rPr>
              <a:t> सजिलै गिजाको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रोग पनि ल</a:t>
            </a:r>
            <a:r>
              <a:rPr lang="ne-NP" sz="1400" dirty="0">
                <a:latin typeface="Noto Sans Devanagari" panose="020B0502040504020204" pitchFamily="34" charset="0"/>
                <a:ea typeface="HG丸ｺﾞｼｯｸM-PRO"/>
                <a:cs typeface="Noto Sans Devanagari" panose="020B0502040504020204" pitchFamily="34" charset="0"/>
              </a:rPr>
              <a:t>ा</a:t>
            </a:r>
            <a:r>
              <a:rPr lang="ne-np" sz="1400" dirty="0">
                <a:latin typeface="Noto Sans Devanagari" panose="020B0502040504020204" pitchFamily="34" charset="0"/>
                <a:ea typeface="HG丸ｺﾞｼｯｸM-PRO"/>
                <a:cs typeface="Noto Sans Devanagari" panose="020B0502040504020204" pitchFamily="34" charset="0"/>
              </a:rPr>
              <a:t>ग्न सक्छ।</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逆に、</a:t>
            </a:r>
            <a:r>
              <a:rPr lang="ja-JP" altLang="en-US" sz="1400" dirty="0">
                <a:latin typeface="HG丸ｺﾞｼｯｸM-PRO"/>
                <a:ea typeface="HG丸ｺﾞｼｯｸM-PRO"/>
                <a:cs typeface="HG丸ｺﾞｼｯｸM-PRO"/>
              </a:rPr>
              <a:t>歯周病</a:t>
            </a:r>
            <a:r>
              <a:rPr lang="ja-JP" altLang="ja-JP" sz="1400" dirty="0">
                <a:latin typeface="HG丸ｺﾞｼｯｸM-PRO"/>
                <a:ea typeface="HG丸ｺﾞｼｯｸM-PRO"/>
                <a:cs typeface="HG丸ｺﾞｼｯｸM-PRO"/>
              </a:rPr>
              <a:t>にかかると血糖値が高くなり</a:t>
            </a:r>
            <a:r>
              <a:rPr lang="ja-JP" altLang="en-US" sz="1400" dirty="0">
                <a:latin typeface="HG丸ｺﾞｼｯｸM-PRO"/>
                <a:ea typeface="HG丸ｺﾞｼｯｸM-PRO"/>
                <a:cs typeface="HG丸ｺﾞｼｯｸM-PRO"/>
              </a:rPr>
              <a:t>ます。しっかり食べ物を噛むことができないと、</a:t>
            </a:r>
            <a:r>
              <a:rPr lang="ja-JP" altLang="ja-JP" sz="1400" dirty="0">
                <a:latin typeface="HG丸ｺﾞｼｯｸM-PRO"/>
                <a:ea typeface="HG丸ｺﾞｼｯｸM-PRO"/>
                <a:cs typeface="HG丸ｺﾞｼｯｸM-PRO"/>
              </a:rPr>
              <a:t>糖尿病の食事療法が</a:t>
            </a:r>
            <a:r>
              <a:rPr lang="ja-JP" altLang="en-US" sz="1400" dirty="0">
                <a:latin typeface="HG丸ｺﾞｼｯｸM-PRO"/>
                <a:ea typeface="HG丸ｺﾞｼｯｸM-PRO"/>
                <a:cs typeface="HG丸ｺﾞｼｯｸM-PRO"/>
              </a:rPr>
              <a:t>難しくなります</a:t>
            </a:r>
            <a:r>
              <a:rPr lang="ja-JP" altLang="ja-JP" sz="1400" dirty="0">
                <a:latin typeface="HG丸ｺﾞｼｯｸM-PRO"/>
                <a:ea typeface="HG丸ｺﾞｼｯｸM-PRO"/>
                <a:cs typeface="HG丸ｺﾞｼｯｸM-PRO"/>
              </a:rPr>
              <a:t>。</a:t>
            </a:r>
            <a:endParaRPr lang="en-US" altLang="ja-JP" sz="1400" dirty="0">
              <a:latin typeface="HG丸ｺﾞｼｯｸM-PRO"/>
              <a:ea typeface="HG丸ｺﾞｼｯｸM-PRO"/>
              <a:cs typeface="+mj-cs"/>
            </a:endParaRPr>
          </a:p>
          <a:p>
            <a:pPr marL="0" indent="0" rtl="0">
              <a:buNone/>
            </a:pPr>
            <a:r>
              <a:rPr lang="ja-JP" altLang="en-US" sz="1400" dirty="0">
                <a:latin typeface="HG丸ｺﾞｼｯｸM-PRO"/>
                <a:ea typeface="HG丸ｺﾞｼｯｸM-PRO"/>
                <a:cs typeface="+mj-cs"/>
              </a:rPr>
              <a:t>　　</a:t>
            </a:r>
            <a:r>
              <a:rPr lang="ne-np" sz="1400" dirty="0">
                <a:latin typeface="Noto Sans Devanagari" panose="020B0502040504020204" pitchFamily="34" charset="0"/>
                <a:ea typeface="HG丸ｺﾞｼｯｸM-PRO"/>
                <a:cs typeface="Noto Sans Devanagari" panose="020B0502040504020204" pitchFamily="34" charset="0"/>
              </a:rPr>
              <a:t>यसको विपरीत</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गिजाको रोग लाग्यो </a:t>
            </a:r>
            <a:r>
              <a:rPr lang="ne-NP" sz="1400" dirty="0">
                <a:latin typeface="Noto Sans Devanagari" panose="020B0502040504020204" pitchFamily="34" charset="0"/>
                <a:ea typeface="HG丸ｺﾞｼｯｸM-PRO"/>
                <a:cs typeface="Noto Sans Devanagari" panose="020B0502040504020204" pitchFamily="34" charset="0"/>
              </a:rPr>
              <a:t>भने </a:t>
            </a:r>
            <a:r>
              <a:rPr lang="ne-np" altLang="ja-JP" sz="1400" dirty="0">
                <a:latin typeface="Noto Sans Devanagari" panose="020B0502040504020204" pitchFamily="34" charset="0"/>
                <a:ea typeface="HG丸ｺﾞｼｯｸM-PRO"/>
                <a:cs typeface="Noto Sans Devanagari" panose="020B0502040504020204" pitchFamily="34" charset="0"/>
              </a:rPr>
              <a:t>रगतमा </a:t>
            </a:r>
            <a:r>
              <a:rPr lang="ne-NP" altLang="ja-JP" sz="1400" dirty="0" err="1">
                <a:latin typeface="Noto Sans Devanagari" panose="020B0502040504020204" pitchFamily="34" charset="0"/>
                <a:ea typeface="HG丸ｺﾞｼｯｸM-PRO"/>
                <a:cs typeface="Noto Sans Devanagari" panose="020B0502040504020204" pitchFamily="34" charset="0"/>
              </a:rPr>
              <a:t>ग्लूकोजको</a:t>
            </a:r>
            <a:r>
              <a:rPr lang="ne-NP" altLang="ja-JP" sz="1400" dirty="0">
                <a:latin typeface="Noto Sans Devanagari" panose="020B0502040504020204" pitchFamily="34" charset="0"/>
                <a:ea typeface="HG丸ｺﾞｼｯｸM-PRO"/>
                <a:cs typeface="Noto Sans Devanagari" panose="020B0502040504020204" pitchFamily="34" charset="0"/>
              </a:rPr>
              <a:t> मात्रा (</a:t>
            </a:r>
            <a:r>
              <a:rPr lang="ne-NP" altLang="ja-JP" sz="1400" dirty="0" err="1">
                <a:latin typeface="Noto Sans Devanagari" panose="020B0502040504020204" pitchFamily="34" charset="0"/>
                <a:ea typeface="HG丸ｺﾞｼｯｸM-PRO"/>
                <a:cs typeface="Noto Sans Devanagari" panose="020B0502040504020204" pitchFamily="34" charset="0"/>
              </a:rPr>
              <a:t>सुगर</a:t>
            </a:r>
            <a:r>
              <a:rPr lang="ne-NP" altLang="ja-JP" sz="1400" dirty="0">
                <a:latin typeface="Noto Sans Devanagari" panose="020B0502040504020204" pitchFamily="34" charset="0"/>
                <a:ea typeface="HG丸ｺﾞｼｯｸM-PRO"/>
                <a:cs typeface="Noto Sans Devanagari" panose="020B0502040504020204" pitchFamily="34" charset="0"/>
              </a:rPr>
              <a:t> लेबल) </a:t>
            </a:r>
            <a:r>
              <a:rPr lang="ne-np" sz="1400" dirty="0">
                <a:latin typeface="Noto Sans Devanagari" panose="020B0502040504020204" pitchFamily="34" charset="0"/>
                <a:ea typeface="HG丸ｺﾞｼｯｸM-PRO"/>
                <a:cs typeface="Noto Sans Devanagari" panose="020B0502040504020204" pitchFamily="34" charset="0"/>
              </a:rPr>
              <a:t>बढी</a:t>
            </a:r>
            <a:r>
              <a:rPr lang="ne-NP" sz="1400" dirty="0">
                <a:latin typeface="Noto Sans Devanagari" panose="020B0502040504020204" pitchFamily="34" charset="0"/>
                <a:ea typeface="HG丸ｺﾞｼｯｸM-PRO"/>
                <a:cs typeface="Noto Sans Devanagari" panose="020B0502040504020204" pitchFamily="34" charset="0"/>
              </a:rPr>
              <a:t> भएर आउँछ।</a:t>
            </a:r>
            <a:r>
              <a:rPr lang="ne-np" sz="1400" dirty="0">
                <a:latin typeface="Noto Sans Devanagari" panose="020B0502040504020204" pitchFamily="34" charset="0"/>
                <a:ea typeface="HG丸ｺﾞｼｯｸM-PRO"/>
                <a:cs typeface="Noto Sans Devanagari" panose="020B0502040504020204" pitchFamily="34" charset="0"/>
              </a:rPr>
              <a:t>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राम्रोसंग</a:t>
            </a:r>
            <a:r>
              <a:rPr lang="ne-NP" sz="1400" dirty="0">
                <a:latin typeface="Noto Sans Devanagari" panose="020B0502040504020204" pitchFamily="34" charset="0"/>
                <a:ea typeface="HG丸ｺﾞｼｯｸM-PRO"/>
                <a:cs typeface="Noto Sans Devanagari" panose="020B0502040504020204" pitchFamily="34" charset="0"/>
              </a:rPr>
              <a:t> चपाएर खाना खान नसक्ने भएमा </a:t>
            </a:r>
            <a:r>
              <a:rPr lang="ne-np" sz="1400" dirty="0">
                <a:latin typeface="Noto Sans Devanagari" panose="020B0502040504020204" pitchFamily="34" charset="0"/>
                <a:ea typeface="HG丸ｺﾞｼｯｸM-PRO"/>
                <a:cs typeface="Noto Sans Devanagari" panose="020B0502040504020204" pitchFamily="34" charset="0"/>
              </a:rPr>
              <a:t>मधुमेहको</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खानपिनमा</a:t>
            </a:r>
            <a:r>
              <a:rPr lang="ne-NP" sz="1400" dirty="0">
                <a:latin typeface="Noto Sans Devanagari" panose="020B0502040504020204" pitchFamily="34" charset="0"/>
                <a:ea typeface="HG丸ｺﾞｼｯｸM-PRO"/>
                <a:cs typeface="Noto Sans Devanagari" panose="020B0502040504020204" pitchFamily="34" charset="0"/>
              </a:rPr>
              <a:t> सुधार गरेर गरिने उपचारमा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कठिनाई</a:t>
            </a:r>
            <a:r>
              <a:rPr lang="ne-NP" sz="1400" dirty="0">
                <a:latin typeface="Noto Sans Devanagari" panose="020B0502040504020204" pitchFamily="34" charset="0"/>
                <a:ea typeface="HG丸ｺﾞｼｯｸM-PRO"/>
                <a:cs typeface="Noto Sans Devanagari" panose="020B0502040504020204" pitchFamily="34" charset="0"/>
              </a:rPr>
              <a:t> आउँछ</a:t>
            </a:r>
            <a:r>
              <a:rPr lang="ne-np" sz="1400" dirty="0">
                <a:latin typeface="Noto Sans Devanagari" panose="020B0502040504020204" pitchFamily="34" charset="0"/>
                <a:ea typeface="HG丸ｺﾞｼｯｸM-PRO"/>
                <a:cs typeface="Noto Sans Devanagari" panose="020B0502040504020204" pitchFamily="34" charset="0"/>
              </a:rPr>
              <a:t>।</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endParaRPr lang="en-US" altLang="ja-JP" sz="1400" dirty="0">
              <a:latin typeface="HG丸ｺﾞｼｯｸM-PRO"/>
              <a:ea typeface="HG丸ｺﾞｼｯｸM-PRO"/>
              <a:cs typeface="+mj-cs"/>
            </a:endParaRPr>
          </a:p>
        </p:txBody>
      </p:sp>
      <p:sp>
        <p:nvSpPr>
          <p:cNvPr id="5" name="円/楕円 4"/>
          <p:cNvSpPr/>
          <p:nvPr/>
        </p:nvSpPr>
        <p:spPr>
          <a:xfrm>
            <a:off x="242007" y="339652"/>
            <a:ext cx="6408712" cy="854893"/>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solidFill>
                  <a:schemeClr val="tx1"/>
                </a:solidFill>
                <a:latin typeface="HG丸ｺﾞｼｯｸM-PRO" pitchFamily="50" charset="-128"/>
                <a:ea typeface="HG丸ｺﾞｼｯｸM-PRO" pitchFamily="50" charset="-128"/>
              </a:rPr>
              <a:t>12. </a:t>
            </a:r>
            <a:r>
              <a:rPr lang="ja-JP" altLang="ja-JP" sz="2000" b="1" dirty="0">
                <a:solidFill>
                  <a:schemeClr val="tx1"/>
                </a:solidFill>
                <a:latin typeface="HG丸ｺﾞｼｯｸM-PRO" pitchFamily="50" charset="-128"/>
                <a:ea typeface="HG丸ｺﾞｼｯｸM-PRO" pitchFamily="50" charset="-128"/>
              </a:rPr>
              <a:t>糖尿病</a:t>
            </a:r>
            <a:r>
              <a:rPr lang="ja-JP" altLang="en-US" sz="2000" b="1" dirty="0">
                <a:solidFill>
                  <a:schemeClr val="tx1"/>
                </a:solidFill>
                <a:latin typeface="HG丸ｺﾞｼｯｸM-PRO" pitchFamily="50" charset="-128"/>
                <a:ea typeface="HG丸ｺﾞｼｯｸM-PRO" pitchFamily="50" charset="-128"/>
              </a:rPr>
              <a:t>と歯周病</a:t>
            </a:r>
            <a:endParaRPr lang="en-US" altLang="ja-JP" sz="2000" b="1" dirty="0">
              <a:solidFill>
                <a:schemeClr val="tx1"/>
              </a:solidFill>
              <a:latin typeface="HG丸ｺﾞｼｯｸM-PRO" pitchFamily="50" charset="-128"/>
              <a:ea typeface="HG丸ｺﾞｼｯｸM-PRO" pitchFamily="50" charset="-128"/>
            </a:endParaRPr>
          </a:p>
          <a:p>
            <a:pPr algn="ctr" rtl="0"/>
            <a:r>
              <a:rPr lang="en-US" sz="2000" b="1" dirty="0">
                <a:solidFill>
                  <a:schemeClr val="tx1"/>
                </a:solidFill>
                <a:latin typeface="Noto Sans Devanagari" panose="020B0502040504020204" pitchFamily="34" charset="0"/>
                <a:ea typeface="HG丸ｺﾞｼｯｸM-PRO" pitchFamily="50" charset="-128"/>
                <a:cs typeface="Noto Sans Devanagari" panose="020B0502040504020204" pitchFamily="34" charset="0"/>
              </a:rPr>
              <a:t>12.</a:t>
            </a:r>
            <a:r>
              <a:rPr lang="ne-np" sz="2000" b="1" dirty="0">
                <a:solidFill>
                  <a:schemeClr val="tx1"/>
                </a:solidFill>
                <a:latin typeface="Noto Sans Devanagari" panose="020B0502040504020204" pitchFamily="34" charset="0"/>
                <a:ea typeface="HG丸ｺﾞｼｯｸM-PRO" pitchFamily="50" charset="-128"/>
                <a:cs typeface="Noto Sans Devanagari" panose="020B0502040504020204" pitchFamily="34" charset="0"/>
              </a:rPr>
              <a:t>मधुमेह र गिजाको रोग</a:t>
            </a:r>
            <a:endParaRPr lang="en-US" altLang="ja-JP" sz="2000" b="1" dirty="0">
              <a:solidFill>
                <a:schemeClr val="tx1"/>
              </a:solidFill>
              <a:latin typeface="Noto Sans Devanagari" panose="020B0502040504020204" pitchFamily="34" charset="0"/>
              <a:ea typeface="HG丸ｺﾞｼｯｸM-PRO" pitchFamily="50" charset="-128"/>
              <a:cs typeface="Noto Sans Devanagari" panose="020B0502040504020204" pitchFamily="34" charset="0"/>
            </a:endParaRPr>
          </a:p>
        </p:txBody>
      </p:sp>
      <p:sp>
        <p:nvSpPr>
          <p:cNvPr id="12" name="Footer Placeholder 13">
            <a:extLst>
              <a:ext uri="{FF2B5EF4-FFF2-40B4-BE49-F238E27FC236}">
                <a16:creationId xmlns:a16="http://schemas.microsoft.com/office/drawing/2014/main" id="{E65E4C0B-ACCA-944D-CC44-05DEBFC130B3}"/>
              </a:ext>
            </a:extLst>
          </p:cNvPr>
          <p:cNvSpPr>
            <a:spLocks noGrp="1"/>
          </p:cNvSpPr>
          <p:nvPr>
            <p:ph type="ftr" sz="quarter" idx="11"/>
          </p:nvPr>
        </p:nvSpPr>
        <p:spPr>
          <a:xfrm>
            <a:off x="1412776" y="9681001"/>
            <a:ext cx="3960440" cy="235497"/>
          </a:xfrm>
        </p:spPr>
        <p:txBody>
          <a:bodyPr/>
          <a:lstStyle/>
          <a:p>
            <a:pPr rtl="0"/>
            <a:r>
              <a:rPr kumimoji="1" lang="en-US" altLang="ja-JP" sz="800" dirty="0"/>
              <a:t>12. </a:t>
            </a:r>
            <a:r>
              <a:rPr kumimoji="1" lang="ja-JP" altLang="en-US" sz="800" dirty="0"/>
              <a:t>糖尿病と歯周病 </a:t>
            </a:r>
            <a:r>
              <a:rPr kumimoji="1" lang="en-US" altLang="ja-JP" sz="800" dirty="0" err="1"/>
              <a:t>मधुमेह</a:t>
            </a:r>
            <a:r>
              <a:rPr kumimoji="1" lang="en-US" altLang="ja-JP" sz="800" dirty="0"/>
              <a:t> र </a:t>
            </a:r>
            <a:r>
              <a:rPr kumimoji="1" lang="en-US" altLang="ja-JP" sz="800" dirty="0" err="1"/>
              <a:t>गिजाको</a:t>
            </a:r>
            <a:r>
              <a:rPr kumimoji="1" lang="en-US" altLang="ja-JP" sz="800" dirty="0"/>
              <a:t> </a:t>
            </a:r>
            <a:r>
              <a:rPr kumimoji="1" lang="en-US" altLang="ja-JP" sz="800" dirty="0" err="1"/>
              <a:t>रोग</a:t>
            </a:r>
            <a:endParaRPr kumimoji="1" lang="ja-JP" altLang="en-US" sz="800" dirty="0"/>
          </a:p>
        </p:txBody>
      </p:sp>
      <p:pic>
        <p:nvPicPr>
          <p:cNvPr id="8" name="Picture 15">
            <a:extLst>
              <a:ext uri="{FF2B5EF4-FFF2-40B4-BE49-F238E27FC236}">
                <a16:creationId xmlns:a16="http://schemas.microsoft.com/office/drawing/2014/main" id="{2ABCA498-BDFE-D834-B850-839F08F46F1E}"/>
              </a:ext>
            </a:extLst>
          </p:cNvPr>
          <p:cNvPicPr>
            <a:picLocks noChangeAspect="1"/>
          </p:cNvPicPr>
          <p:nvPr/>
        </p:nvPicPr>
        <p:blipFill>
          <a:blip r:embed="rId3" cstate="print"/>
          <a:stretch>
            <a:fillRect/>
          </a:stretch>
        </p:blipFill>
        <p:spPr>
          <a:xfrm>
            <a:off x="6321804" y="65350"/>
            <a:ext cx="437261" cy="431015"/>
          </a:xfrm>
          <a:prstGeom prst="rect">
            <a:avLst/>
          </a:prstGeom>
        </p:spPr>
      </p:pic>
      <p:sp>
        <p:nvSpPr>
          <p:cNvPr id="13" name="テキスト ボックス 7">
            <a:extLst>
              <a:ext uri="{FF2B5EF4-FFF2-40B4-BE49-F238E27FC236}">
                <a16:creationId xmlns:a16="http://schemas.microsoft.com/office/drawing/2014/main" id="{D0EDECE8-E784-8389-C6EC-F860E5477694}"/>
              </a:ext>
            </a:extLst>
          </p:cNvPr>
          <p:cNvSpPr txBox="1"/>
          <p:nvPr/>
        </p:nvSpPr>
        <p:spPr>
          <a:xfrm>
            <a:off x="5589240" y="14288"/>
            <a:ext cx="866572" cy="246221"/>
          </a:xfrm>
          <a:prstGeom prst="rect">
            <a:avLst/>
          </a:prstGeom>
          <a:noFill/>
        </p:spPr>
        <p:txBody>
          <a:bodyPr wrap="square" rtlCol="0">
            <a:spAutoFit/>
          </a:bodyPr>
          <a:lstStyle/>
          <a:p>
            <a:pPr rtl="0"/>
            <a:r>
              <a:rPr lang="ja-JP" altLang="en-US" sz="1000" dirty="0">
                <a:solidFill>
                  <a:schemeClr val="bg1">
                    <a:lumMod val="50000"/>
                  </a:schemeClr>
                </a:solidFill>
                <a:cs typeface="+mj-cs"/>
              </a:rPr>
              <a:t>ネパール語</a:t>
            </a:r>
            <a:endParaRPr lang="ne-np" sz="1000" dirty="0">
              <a:solidFill>
                <a:schemeClr val="bg1">
                  <a:lumMod val="50000"/>
                </a:schemeClr>
              </a:solidFill>
              <a:cs typeface="+mj-cs"/>
            </a:endParaRPr>
          </a:p>
        </p:txBody>
      </p:sp>
      <p:sp>
        <p:nvSpPr>
          <p:cNvPr id="14" name="Slide Number Placeholder 11">
            <a:extLst>
              <a:ext uri="{FF2B5EF4-FFF2-40B4-BE49-F238E27FC236}">
                <a16:creationId xmlns:a16="http://schemas.microsoft.com/office/drawing/2014/main" id="{11211197-7D24-EBF2-7DA4-7B7B985902F3}"/>
              </a:ext>
            </a:extLst>
          </p:cNvPr>
          <p:cNvSpPr>
            <a:spLocks noGrp="1"/>
          </p:cNvSpPr>
          <p:nvPr>
            <p:ph type="sldNum" sz="quarter" idx="12"/>
          </p:nvPr>
        </p:nvSpPr>
        <p:spPr>
          <a:xfrm>
            <a:off x="6237312" y="9460923"/>
            <a:ext cx="539476" cy="486833"/>
          </a:xfrm>
        </p:spPr>
        <p:txBody>
          <a:bodyPr/>
          <a:lstStyle/>
          <a:p>
            <a:pPr rtl="0"/>
            <a:fld id="{6E1340F4-D544-45CC-AC59-29028D878F1C}" type="slidenum">
              <a:rPr kumimoji="1" lang="ja-JP" altLang="en-US" smtClean="0"/>
              <a:pPr rtl="0"/>
              <a:t>1</a:t>
            </a:fld>
            <a:r>
              <a:rPr kumimoji="1" lang="en-US" altLang="ja-JP" dirty="0"/>
              <a:t>/4</a:t>
            </a:r>
            <a:endParaRPr kumimoji="1" lang="ja-JP" altLang="en-US" dirty="0"/>
          </a:p>
        </p:txBody>
      </p:sp>
    </p:spTree>
    <p:extLst>
      <p:ext uri="{BB962C8B-B14F-4D97-AF65-F5344CB8AC3E}">
        <p14:creationId xmlns:p14="http://schemas.microsoft.com/office/powerpoint/2010/main" val="101453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242008" y="539550"/>
            <a:ext cx="6509604" cy="8903395"/>
          </a:xfrm>
        </p:spPr>
        <p:txBody>
          <a:bodyPr vert="horz" rtlCol="0">
            <a:noAutofit/>
          </a:bodyPr>
          <a:lstStyle/>
          <a:p>
            <a:pPr marL="0" lvl="0" indent="0" rtl="0">
              <a:buNone/>
            </a:pPr>
            <a:endParaRPr lang="en-US" altLang="ja-JP" sz="1400" dirty="0">
              <a:latin typeface="HG丸ｺﾞｼｯｸM-PRO"/>
              <a:ea typeface="HG丸ｺﾞｼｯｸM-PRO"/>
              <a:cs typeface="+mj-cs"/>
            </a:endParaRPr>
          </a:p>
          <a:p>
            <a:pPr marL="0" indent="0">
              <a:buNone/>
            </a:pPr>
            <a:r>
              <a:rPr lang="ja-JP" altLang="en-US" sz="1400" b="1" dirty="0">
                <a:solidFill>
                  <a:schemeClr val="accent1"/>
                </a:solidFill>
                <a:latin typeface="HG丸ｺﾞｼｯｸM-PRO"/>
                <a:ea typeface="HG丸ｺﾞｼｯｸM-PRO"/>
                <a:cs typeface="HG丸ｺﾞｼｯｸM-PRO"/>
              </a:rPr>
              <a:t>★</a:t>
            </a:r>
            <a:r>
              <a:rPr lang="ja-JP" altLang="ja-JP" sz="1400" b="1" dirty="0">
                <a:latin typeface="HG丸ｺﾞｼｯｸM-PRO"/>
                <a:ea typeface="HG丸ｺﾞｼｯｸM-PRO"/>
                <a:cs typeface="HG丸ｺﾞｼｯｸM-PRO"/>
              </a:rPr>
              <a:t>歯周病の予防と治療</a:t>
            </a:r>
            <a:endParaRPr lang="en-US" altLang="ja-JP" sz="1400" dirty="0">
              <a:latin typeface="HG丸ｺﾞｼｯｸM-PRO"/>
              <a:ea typeface="HG丸ｺﾞｼｯｸM-PRO"/>
              <a:cs typeface="HG丸ｺﾞｼｯｸM-PRO"/>
            </a:endParaRPr>
          </a:p>
          <a:p>
            <a:pPr marL="0" indent="0" rtl="0">
              <a:buNone/>
            </a:pPr>
            <a:r>
              <a:rPr lang="ja-JP" altLang="en-US" sz="1400" b="1" dirty="0">
                <a:solidFill>
                  <a:schemeClr val="accent1"/>
                </a:solidFill>
                <a:latin typeface="HG丸ｺﾞｼｯｸM-PRO"/>
                <a:ea typeface="HG丸ｺﾞｼｯｸM-PRO"/>
                <a:cs typeface="+mj-cs"/>
              </a:rPr>
              <a:t>　</a:t>
            </a:r>
            <a:r>
              <a:rPr lang="ne-np" sz="1400" b="1" dirty="0">
                <a:latin typeface="Noto Sans Devanagari" panose="020B0502040504020204" pitchFamily="34" charset="0"/>
                <a:ea typeface="HG丸ｺﾞｼｯｸM-PRO"/>
                <a:cs typeface="Noto Sans Devanagari" panose="020B0502040504020204" pitchFamily="34" charset="0"/>
              </a:rPr>
              <a:t>गिजाको रोगको रोकथाम र उपचार</a:t>
            </a:r>
            <a:endParaRPr lang="en-US" sz="1400" b="1" dirty="0">
              <a:latin typeface="Noto Sans Devanagari" panose="020B0502040504020204" pitchFamily="34" charset="0"/>
              <a:ea typeface="HG丸ｺﾞｼｯｸM-PRO"/>
              <a:cs typeface="Noto Sans Devanagari" panose="020B0502040504020204" pitchFamily="34" charset="0"/>
            </a:endParaRPr>
          </a:p>
          <a:p>
            <a:pPr marL="0" indent="0">
              <a:buNone/>
            </a:pPr>
            <a:r>
              <a:rPr lang="ja-JP" altLang="en-US" sz="1400" b="1" dirty="0">
                <a:solidFill>
                  <a:srgbClr val="4F81BD"/>
                </a:solidFill>
                <a:latin typeface="HG丸ｺﾞｼｯｸM-PRO"/>
                <a:ea typeface="HG丸ｺﾞｼｯｸM-PRO"/>
                <a:cs typeface="HG丸ｺﾞｼｯｸM-PRO"/>
              </a:rPr>
              <a:t>   プラークを取り除くことが大切です</a:t>
            </a:r>
            <a:endParaRPr lang="en-US" altLang="ja-JP" sz="1400" dirty="0">
              <a:latin typeface="HG丸ｺﾞｼｯｸM-PRO"/>
              <a:ea typeface="HG丸ｺﾞｼｯｸM-PRO"/>
              <a:cs typeface="+mj-cs"/>
            </a:endParaRPr>
          </a:p>
          <a:p>
            <a:pPr marL="0" indent="0" rtl="0">
              <a:buNone/>
            </a:pPr>
            <a:r>
              <a:rPr lang="en-US" sz="1400" b="1" dirty="0">
                <a:solidFill>
                  <a:srgbClr val="4F81BD"/>
                </a:solidFill>
                <a:latin typeface="Noto Sans Devanagari" panose="020B0502040504020204" pitchFamily="34" charset="0"/>
                <a:ea typeface="HG丸ｺﾞｼｯｸM-PRO"/>
                <a:cs typeface="Noto Sans Devanagari" panose="020B0502040504020204" pitchFamily="34" charset="0"/>
              </a:rPr>
              <a:t>    </a:t>
            </a:r>
            <a:r>
              <a:rPr lang="ne-np" sz="1400" b="1" dirty="0" err="1">
                <a:solidFill>
                  <a:srgbClr val="4F81BD"/>
                </a:solidFill>
                <a:latin typeface="Noto Sans Devanagari" panose="020B0502040504020204" pitchFamily="34" charset="0"/>
                <a:ea typeface="HG丸ｺﾞｼｯｸM-PRO"/>
                <a:cs typeface="Noto Sans Devanagari" panose="020B0502040504020204" pitchFamily="34" charset="0"/>
              </a:rPr>
              <a:t>प्लाक</a:t>
            </a: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 हटाउनु</a:t>
            </a: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पर्छ।</a:t>
            </a:r>
            <a:endParaRPr lang="en-US" sz="1400" b="1" dirty="0">
              <a:solidFill>
                <a:srgbClr val="4F81BD"/>
              </a:solidFill>
              <a:latin typeface="Noto Sans Devanagari" panose="020B0502040504020204" pitchFamily="34" charset="0"/>
              <a:ea typeface="HG丸ｺﾞｼｯｸM-PRO"/>
              <a:cs typeface="Noto Sans Devanagari" panose="020B0502040504020204" pitchFamily="34" charset="0"/>
            </a:endParaRPr>
          </a:p>
          <a:p>
            <a:r>
              <a:rPr lang="ja-JP" altLang="en-US" sz="1400" dirty="0">
                <a:latin typeface="HG丸ｺﾞｼｯｸM-PRO"/>
                <a:ea typeface="HG丸ｺﾞｼｯｸM-PRO"/>
                <a:cs typeface="HG丸ｺﾞｼｯｸM-PRO"/>
              </a:rPr>
              <a:t>歯周病の予防には、プラークを取り除くことが大切です。</a:t>
            </a:r>
            <a:endParaRPr lang="en-US" altLang="ja-JP" sz="1400" b="1" dirty="0">
              <a:solidFill>
                <a:srgbClr val="4F81BD"/>
              </a:solidFill>
              <a:latin typeface="HG丸ｺﾞｼｯｸM-PRO"/>
              <a:ea typeface="HG丸ｺﾞｼｯｸM-PRO"/>
              <a:cs typeface="+mj-cs"/>
            </a:endParaRPr>
          </a:p>
          <a:p>
            <a:pPr marL="0" indent="0" rtl="0">
              <a:buNone/>
            </a:pPr>
            <a:r>
              <a:rPr lang="ja-JP" altLang="en-US" sz="1400" dirty="0">
                <a:latin typeface="HG丸ｺﾞｼｯｸM-PRO"/>
                <a:ea typeface="HG丸ｺﾞｼｯｸM-PRO"/>
                <a:cs typeface="+mj-cs"/>
              </a:rPr>
              <a:t>　</a:t>
            </a:r>
            <a:r>
              <a:rPr lang="ja-JP" alt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गिजाको रोग रोकथामको लागि </a:t>
            </a:r>
            <a:r>
              <a:rPr lang="ne-np" sz="1400" dirty="0" err="1">
                <a:latin typeface="Noto Sans Devanagari" panose="020B0502040504020204" pitchFamily="34" charset="0"/>
                <a:ea typeface="HG丸ｺﾞｼｯｸM-PRO"/>
                <a:cs typeface="Noto Sans Devanagari" panose="020B0502040504020204" pitchFamily="34" charset="0"/>
              </a:rPr>
              <a:t>प्लाक</a:t>
            </a:r>
            <a:r>
              <a:rPr lang="ne-np" sz="1400" dirty="0">
                <a:latin typeface="Noto Sans Devanagari" panose="020B0502040504020204" pitchFamily="34" charset="0"/>
                <a:ea typeface="HG丸ｺﾞｼｯｸM-PRO"/>
                <a:cs typeface="Noto Sans Devanagari" panose="020B0502040504020204" pitchFamily="34" charset="0"/>
              </a:rPr>
              <a:t> हटाउनु महत्त्वपूर्ण हुन्छ।</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en-US" sz="1400" dirty="0">
                <a:latin typeface="HG丸ｺﾞｼｯｸM-PRO"/>
                <a:ea typeface="HG丸ｺﾞｼｯｸM-PRO"/>
                <a:cs typeface="HG丸ｺﾞｼｯｸM-PRO"/>
              </a:rPr>
              <a:t>プラークとは、歯の表面に付いた食べかすと細菌の塊で、虫歯や歯周病の原因になります。</a:t>
            </a:r>
            <a:endParaRPr lang="en-US" altLang="ja-JP" sz="1400" dirty="0">
              <a:latin typeface="HG丸ｺﾞｼｯｸM-PRO"/>
              <a:ea typeface="HG丸ｺﾞｼｯｸM-PRO"/>
              <a:cs typeface="+mj-cs"/>
            </a:endParaRPr>
          </a:p>
          <a:p>
            <a:pPr marL="0" indent="0" rtl="0">
              <a:buNone/>
            </a:pPr>
            <a:r>
              <a:rPr lang="ja-JP" altLang="en-US" sz="1400" dirty="0">
                <a:latin typeface="HG丸ｺﾞｼｯｸM-PRO"/>
                <a:ea typeface="HG丸ｺﾞｼｯｸM-PRO"/>
                <a:cs typeface="+mj-cs"/>
              </a:rPr>
              <a:t>　　</a:t>
            </a:r>
            <a:r>
              <a:rPr lang="ne-np" sz="1400" dirty="0" err="1">
                <a:latin typeface="Noto Sans Devanagari" panose="020B0502040504020204" pitchFamily="34" charset="0"/>
                <a:ea typeface="HG丸ｺﾞｼｯｸM-PRO"/>
                <a:cs typeface="Noto Sans Devanagari" panose="020B0502040504020204" pitchFamily="34" charset="0"/>
              </a:rPr>
              <a:t>प्लाक</a:t>
            </a:r>
            <a:r>
              <a:rPr lang="ne-np" sz="1400" dirty="0">
                <a:latin typeface="Noto Sans Devanagari" panose="020B0502040504020204" pitchFamily="34" charset="0"/>
                <a:ea typeface="HG丸ｺﾞｼｯｸM-PRO"/>
                <a:cs typeface="Noto Sans Devanagari" panose="020B0502040504020204" pitchFamily="34" charset="0"/>
              </a:rPr>
              <a:t> भनेको दाँतको सतहमा </a:t>
            </a:r>
            <a:r>
              <a:rPr lang="ne-np" sz="1400" dirty="0" err="1">
                <a:latin typeface="Noto Sans Devanagari" panose="020B0502040504020204" pitchFamily="34" charset="0"/>
                <a:ea typeface="HG丸ｺﾞｼｯｸM-PRO"/>
                <a:cs typeface="Noto Sans Devanagari" panose="020B0502040504020204" pitchFamily="34" charset="0"/>
              </a:rPr>
              <a:t>टाँस</a:t>
            </a:r>
            <a:r>
              <a:rPr lang="ne-NP" sz="1400" dirty="0" err="1">
                <a:latin typeface="Noto Sans Devanagari" panose="020B0502040504020204" pitchFamily="34" charset="0"/>
                <a:ea typeface="HG丸ｺﾞｼｯｸM-PRO"/>
                <a:cs typeface="Noto Sans Devanagari" panose="020B0502040504020204" pitchFamily="34" charset="0"/>
              </a:rPr>
              <a:t>्सेर</a:t>
            </a:r>
            <a:r>
              <a:rPr lang="ne-NP" sz="1400" dirty="0">
                <a:latin typeface="Noto Sans Devanagari" panose="020B0502040504020204" pitchFamily="34" charset="0"/>
                <a:ea typeface="HG丸ｺﾞｼｯｸM-PRO"/>
                <a:cs typeface="Noto Sans Devanagari" panose="020B0502040504020204" pitchFamily="34" charset="0"/>
              </a:rPr>
              <a:t> रहेका</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खानेकुरा</a:t>
            </a:r>
            <a:r>
              <a:rPr lang="ne-NP" sz="1400" dirty="0" err="1">
                <a:latin typeface="Noto Sans Devanagari" panose="020B0502040504020204" pitchFamily="34" charset="0"/>
                <a:ea typeface="HG丸ｺﾞｼｯｸM-PRO"/>
                <a:cs typeface="Noto Sans Devanagari" panose="020B0502040504020204" pitchFamily="34" charset="0"/>
              </a:rPr>
              <a:t>का</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टुक्क्राहरू</a:t>
            </a:r>
            <a:r>
              <a:rPr lang="ne-np" sz="1400" dirty="0">
                <a:latin typeface="Noto Sans Devanagari" panose="020B0502040504020204" pitchFamily="34" charset="0"/>
                <a:ea typeface="HG丸ｺﾞｼｯｸM-PRO"/>
                <a:cs typeface="Noto Sans Devanagari" panose="020B0502040504020204" pitchFamily="34" charset="0"/>
              </a:rPr>
              <a:t> र </a:t>
            </a:r>
            <a:r>
              <a:rPr lang="ne-np" sz="1400" dirty="0" err="1">
                <a:latin typeface="Noto Sans Devanagari" panose="020B0502040504020204" pitchFamily="34" charset="0"/>
                <a:ea typeface="HG丸ｺﾞｼｯｸM-PRO"/>
                <a:cs typeface="Noto Sans Devanagari" panose="020B0502040504020204" pitchFamily="34" charset="0"/>
              </a:rPr>
              <a:t>ब्याक्टेरिया</a:t>
            </a:r>
            <a:r>
              <a:rPr lang="ne-NP" sz="1400" dirty="0" err="1">
                <a:latin typeface="Noto Sans Devanagari" panose="020B0502040504020204" pitchFamily="34" charset="0"/>
                <a:ea typeface="HG丸ｺﾞｼｯｸM-PRO"/>
                <a:cs typeface="Noto Sans Devanagari" panose="020B0502040504020204" pitchFamily="34" charset="0"/>
              </a:rPr>
              <a:t>हरू</a:t>
            </a:r>
            <a:r>
              <a:rPr lang="ne-NP" sz="1400" dirty="0">
                <a:latin typeface="Noto Sans Devanagari" panose="020B0502040504020204" pitchFamily="34" charset="0"/>
                <a:ea typeface="HG丸ｺﾞｼｯｸM-PRO"/>
                <a:cs typeface="Noto Sans Devanagari" panose="020B0502040504020204" pitchFamily="34" charset="0"/>
              </a:rPr>
              <a:t> जमेर बनेको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फोहर </a:t>
            </a:r>
            <a:r>
              <a:rPr lang="ne-NP" sz="1400" dirty="0" err="1">
                <a:latin typeface="Noto Sans Devanagari" panose="020B0502040504020204" pitchFamily="34" charset="0"/>
                <a:ea typeface="HG丸ｺﾞｼｯｸM-PRO"/>
                <a:cs typeface="Noto Sans Devanagari" panose="020B0502040504020204" pitchFamily="34" charset="0"/>
              </a:rPr>
              <a:t>ढिक्का</a:t>
            </a:r>
            <a:r>
              <a:rPr lang="ne-NP" sz="1400" dirty="0">
                <a:latin typeface="Noto Sans Devanagari" panose="020B0502040504020204" pitchFamily="34" charset="0"/>
                <a:ea typeface="HG丸ｺﾞｼｯｸM-PRO"/>
                <a:cs typeface="Noto Sans Devanagari" panose="020B0502040504020204" pitchFamily="34" charset="0"/>
              </a:rPr>
              <a:t> हो।</a:t>
            </a:r>
            <a:r>
              <a:rPr lang="ne-np" sz="1400" dirty="0">
                <a:latin typeface="Noto Sans Devanagari" panose="020B0502040504020204" pitchFamily="34" charset="0"/>
                <a:ea typeface="HG丸ｺﾞｼｯｸM-PRO"/>
                <a:cs typeface="Noto Sans Devanagari" panose="020B0502040504020204" pitchFamily="34" charset="0"/>
              </a:rPr>
              <a:t> </a:t>
            </a:r>
            <a:r>
              <a:rPr lang="ne-np" altLang="ja-JP" sz="1400" dirty="0" err="1">
                <a:latin typeface="Noto Sans Devanagari" panose="020B0502040504020204" pitchFamily="34" charset="0"/>
                <a:ea typeface="HG丸ｺﾞｼｯｸM-PRO"/>
                <a:cs typeface="Noto Sans Devanagari" panose="020B0502040504020204" pitchFamily="34" charset="0"/>
              </a:rPr>
              <a:t>प्लाक</a:t>
            </a:r>
            <a:r>
              <a:rPr lang="ne-np" sz="1400" dirty="0" err="1">
                <a:latin typeface="Noto Sans Devanagari" panose="020B0502040504020204" pitchFamily="34" charset="0"/>
                <a:ea typeface="HG丸ｺﾞｼｯｸM-PRO"/>
                <a:cs typeface="Noto Sans Devanagari" panose="020B0502040504020204" pitchFamily="34" charset="0"/>
              </a:rPr>
              <a:t>ले</a:t>
            </a:r>
            <a:r>
              <a:rPr lang="ne-np" sz="1400" dirty="0">
                <a:latin typeface="Noto Sans Devanagari" panose="020B0502040504020204" pitchFamily="34" charset="0"/>
                <a:ea typeface="HG丸ｺﾞｼｯｸM-PRO"/>
                <a:cs typeface="Noto Sans Devanagari" panose="020B0502040504020204" pitchFamily="34" charset="0"/>
              </a:rPr>
              <a:t> गर्दा दाँत </a:t>
            </a:r>
            <a:r>
              <a:rPr lang="ne-np" sz="1400" dirty="0" err="1">
                <a:latin typeface="Noto Sans Devanagari" panose="020B0502040504020204" pitchFamily="34" charset="0"/>
                <a:ea typeface="HG丸ｺﾞｼｯｸM-PRO"/>
                <a:cs typeface="Noto Sans Devanagari" panose="020B0502040504020204" pitchFamily="34" charset="0"/>
              </a:rPr>
              <a:t>कीराले</a:t>
            </a:r>
            <a:r>
              <a:rPr lang="ne-np" sz="1400" dirty="0">
                <a:latin typeface="Noto Sans Devanagari" panose="020B0502040504020204" pitchFamily="34" charset="0"/>
                <a:ea typeface="HG丸ｺﾞｼｯｸM-PRO"/>
                <a:cs typeface="Noto Sans Devanagari" panose="020B0502040504020204" pitchFamily="34" charset="0"/>
              </a:rPr>
              <a:t> खाने र गिजाको रोग लाग्ने गर्छ।</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en-US" sz="1400" dirty="0">
                <a:latin typeface="HG丸ｺﾞｼｯｸM-PRO"/>
                <a:ea typeface="HG丸ｺﾞｼｯｸM-PRO"/>
                <a:cs typeface="HG丸ｺﾞｼｯｸM-PRO"/>
              </a:rPr>
              <a:t>プラークは時間が経つと歯石へ変化します。歯石はとても固いので歯磨きではとれません。歯医者で取り除く治療が必要です。</a:t>
            </a:r>
            <a:endParaRPr lang="en-US" altLang="ja-JP" sz="1400" dirty="0">
              <a:latin typeface="HG丸ｺﾞｼｯｸM-PRO"/>
              <a:ea typeface="HG丸ｺﾞｼｯｸM-PRO"/>
              <a:cs typeface="+mj-cs"/>
            </a:endParaRPr>
          </a:p>
          <a:p>
            <a:pPr marL="0" indent="0" rtl="0">
              <a:buNone/>
            </a:pPr>
            <a:r>
              <a:rPr lang="ja-JP" altLang="en-US" sz="1400" dirty="0">
                <a:latin typeface="HG丸ｺﾞｼｯｸM-PRO"/>
                <a:ea typeface="HG丸ｺﾞｼｯｸM-PRO"/>
                <a:cs typeface="+mj-cs"/>
              </a:rPr>
              <a:t>　</a:t>
            </a:r>
            <a:r>
              <a:rPr lang="ja-JP" alt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समयसँगै </a:t>
            </a:r>
            <a:r>
              <a:rPr lang="ne-np" sz="1400" dirty="0" err="1">
                <a:latin typeface="Noto Sans Devanagari" panose="020B0502040504020204" pitchFamily="34" charset="0"/>
                <a:ea typeface="HG丸ｺﾞｼｯｸM-PRO"/>
                <a:cs typeface="Noto Sans Devanagari" panose="020B0502040504020204" pitchFamily="34" charset="0"/>
              </a:rPr>
              <a:t>प्लाक</a:t>
            </a:r>
            <a:r>
              <a:rPr lang="ne-np" sz="1400" dirty="0">
                <a:latin typeface="Noto Sans Devanagari" panose="020B0502040504020204" pitchFamily="34" charset="0"/>
                <a:ea typeface="HG丸ｺﾞｼｯｸM-PRO"/>
                <a:cs typeface="Noto Sans Devanagari" panose="020B0502040504020204" pitchFamily="34" charset="0"/>
              </a:rPr>
              <a:t> दाँतमा जम्ने</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दन्तमल</a:t>
            </a:r>
            <a:r>
              <a:rPr lang="ne-NP" sz="1400" dirty="0">
                <a:latin typeface="Noto Sans Devanagari" panose="020B0502040504020204" pitchFamily="34" charset="0"/>
                <a:ea typeface="HG丸ｺﾞｼｯｸM-PRO"/>
                <a:cs typeface="Noto Sans Devanagari" panose="020B0502040504020204" pitchFamily="34" charset="0"/>
              </a:rPr>
              <a:t> (ढुङ्गा जस्तो सारो फोहर)</a:t>
            </a:r>
            <a:r>
              <a:rPr lang="ne-np" sz="1400" dirty="0">
                <a:latin typeface="Noto Sans Devanagari" panose="020B0502040504020204" pitchFamily="34" charset="0"/>
                <a:ea typeface="HG丸ｺﾞｼｯｸM-PRO"/>
                <a:cs typeface="Noto Sans Devanagari" panose="020B0502040504020204" pitchFamily="34" charset="0"/>
              </a:rPr>
              <a:t>मा परिणत हुन्छ। दाँतमा जम्ने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दन्तमल</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अत्यन्तै</a:t>
            </a:r>
            <a:r>
              <a:rPr lang="ne-np" sz="1400" dirty="0">
                <a:latin typeface="Noto Sans Devanagari" panose="020B0502040504020204" pitchFamily="34" charset="0"/>
                <a:ea typeface="HG丸ｺﾞｼｯｸM-PRO"/>
                <a:cs typeface="Noto Sans Devanagari" panose="020B0502040504020204" pitchFamily="34" charset="0"/>
              </a:rPr>
              <a:t> कडा हुने हुनाले दाँत माझेर मात्रै हटाउन सकिँदैन। दन्त चिकित्सकद्वारा हटा</a:t>
            </a:r>
            <a:r>
              <a:rPr lang="ne-NP" sz="1400" dirty="0">
                <a:latin typeface="Noto Sans Devanagari" panose="020B0502040504020204" pitchFamily="34" charset="0"/>
                <a:ea typeface="HG丸ｺﾞｼｯｸM-PRO"/>
                <a:cs typeface="Noto Sans Devanagari" panose="020B0502040504020204" pitchFamily="34" charset="0"/>
              </a:rPr>
              <a:t>उ</a:t>
            </a:r>
            <a:r>
              <a:rPr lang="ne-np" sz="1400" dirty="0">
                <a:latin typeface="Noto Sans Devanagari" panose="020B0502040504020204" pitchFamily="34" charset="0"/>
                <a:ea typeface="HG丸ｺﾞｼｯｸM-PRO"/>
                <a:cs typeface="Noto Sans Devanagari" panose="020B0502040504020204" pitchFamily="34" charset="0"/>
              </a:rPr>
              <a:t>ने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उपचार</a:t>
            </a:r>
            <a:r>
              <a:rPr lang="ne-NP" sz="1400" dirty="0">
                <a:latin typeface="Noto Sans Devanagari" panose="020B0502040504020204" pitchFamily="34" charset="0"/>
                <a:ea typeface="HG丸ｺﾞｼｯｸM-PRO"/>
                <a:cs typeface="Noto Sans Devanagari" panose="020B0502040504020204" pitchFamily="34" charset="0"/>
              </a:rPr>
              <a:t> नै</a:t>
            </a:r>
            <a:r>
              <a:rPr lang="ne-np" sz="1400" dirty="0">
                <a:latin typeface="Noto Sans Devanagari" panose="020B0502040504020204" pitchFamily="34" charset="0"/>
                <a:ea typeface="HG丸ｺﾞｼｯｸM-PRO"/>
                <a:cs typeface="Noto Sans Devanagari" panose="020B0502040504020204" pitchFamily="34" charset="0"/>
              </a:rPr>
              <a:t> गर्नुपर्छ।</a:t>
            </a:r>
            <a:endParaRPr lang="en-US" altLang="ja-JP" sz="1400" dirty="0">
              <a:latin typeface="Noto Sans Devanagari" panose="020B0502040504020204" pitchFamily="34" charset="0"/>
              <a:ea typeface="HG丸ｺﾞｼｯｸM-PRO"/>
              <a:cs typeface="Noto Sans Devanagari" panose="020B0502040504020204" pitchFamily="34" charset="0"/>
            </a:endParaRPr>
          </a:p>
          <a:p>
            <a:pPr rtl="0"/>
            <a:endParaRPr lang="en-US" altLang="ja-JP" sz="1400" dirty="0">
              <a:latin typeface="HG丸ｺﾞｼｯｸM-PRO"/>
              <a:ea typeface="HG丸ｺﾞｼｯｸM-PRO"/>
              <a:cs typeface="+mj-cs"/>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9427" y="759406"/>
            <a:ext cx="806706" cy="904294"/>
          </a:xfrm>
          <a:prstGeom prst="rect">
            <a:avLst/>
          </a:prstGeom>
        </p:spPr>
      </p:pic>
      <p:pic>
        <p:nvPicPr>
          <p:cNvPr id="9" name="図 8">
            <a:extLst>
              <a:ext uri="{FF2B5EF4-FFF2-40B4-BE49-F238E27FC236}">
                <a16:creationId xmlns:a16="http://schemas.microsoft.com/office/drawing/2014/main" id="{CF43D94B-757A-5F4A-8C29-C65A946321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2237" y="6273046"/>
            <a:ext cx="2619375" cy="1362075"/>
          </a:xfrm>
          <a:prstGeom prst="rect">
            <a:avLst/>
          </a:prstGeom>
        </p:spPr>
      </p:pic>
      <p:sp>
        <p:nvSpPr>
          <p:cNvPr id="10" name="雲形吹き出し 9">
            <a:extLst>
              <a:ext uri="{FF2B5EF4-FFF2-40B4-BE49-F238E27FC236}">
                <a16:creationId xmlns:a16="http://schemas.microsoft.com/office/drawing/2014/main" id="{59639EBA-A53C-7945-8032-E5BD6CEB1641}"/>
              </a:ext>
            </a:extLst>
          </p:cNvPr>
          <p:cNvSpPr/>
          <p:nvPr/>
        </p:nvSpPr>
        <p:spPr>
          <a:xfrm>
            <a:off x="299808" y="4536645"/>
            <a:ext cx="4037892" cy="2270554"/>
          </a:xfrm>
          <a:prstGeom prst="cloudCallout">
            <a:avLst>
              <a:gd name="adj1" fmla="val 54203"/>
              <a:gd name="adj2" fmla="val 2206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ltLang="ja-JP" sz="1600" dirty="0">
              <a:solidFill>
                <a:schemeClr val="tx1"/>
              </a:solidFill>
              <a:latin typeface="HG丸ｺﾞｼｯｸM-PRO"/>
              <a:ea typeface="HG丸ｺﾞｼｯｸM-PRO"/>
              <a:cs typeface="+mj-cs"/>
            </a:endParaRPr>
          </a:p>
        </p:txBody>
      </p:sp>
      <p:sp>
        <p:nvSpPr>
          <p:cNvPr id="11" name="テキスト ボックス 10">
            <a:extLst>
              <a:ext uri="{FF2B5EF4-FFF2-40B4-BE49-F238E27FC236}">
                <a16:creationId xmlns:a16="http://schemas.microsoft.com/office/drawing/2014/main" id="{06A03926-4250-4A08-AB0B-F07F03EFA1B2}"/>
              </a:ext>
            </a:extLst>
          </p:cNvPr>
          <p:cNvSpPr txBox="1"/>
          <p:nvPr/>
        </p:nvSpPr>
        <p:spPr>
          <a:xfrm>
            <a:off x="662311" y="4968478"/>
            <a:ext cx="3149600" cy="1169551"/>
          </a:xfrm>
          <a:prstGeom prst="rect">
            <a:avLst/>
          </a:prstGeom>
          <a:noFill/>
        </p:spPr>
        <p:txBody>
          <a:bodyPr wrap="square" rtlCol="0">
            <a:spAutoFit/>
          </a:bodyPr>
          <a:lstStyle/>
          <a:p>
            <a:pPr algn="ctr"/>
            <a:r>
              <a:rPr lang="ja-JP" altLang="ja-JP" sz="1400" dirty="0">
                <a:solidFill>
                  <a:schemeClr val="tx1"/>
                </a:solidFill>
                <a:latin typeface="HG丸ｺﾞｼｯｸM-PRO"/>
                <a:ea typeface="HG丸ｺﾞｼｯｸM-PRO"/>
                <a:cs typeface="HG丸ｺﾞｼｯｸM-PRO"/>
              </a:rPr>
              <a:t>歯周病が</a:t>
            </a:r>
            <a:r>
              <a:rPr lang="ja-JP" altLang="en-US" sz="1400" dirty="0">
                <a:solidFill>
                  <a:schemeClr val="tx1"/>
                </a:solidFill>
                <a:latin typeface="HG丸ｺﾞｼｯｸM-PRO"/>
                <a:ea typeface="HG丸ｺﾞｼｯｸM-PRO"/>
                <a:cs typeface="HG丸ｺﾞｼｯｸM-PRO"/>
              </a:rPr>
              <a:t>治ると、</a:t>
            </a:r>
            <a:r>
              <a:rPr lang="ja-JP" altLang="ja-JP" sz="1400" dirty="0">
                <a:solidFill>
                  <a:schemeClr val="tx1"/>
                </a:solidFill>
                <a:latin typeface="HG丸ｺﾞｼｯｸM-PRO"/>
                <a:ea typeface="HG丸ｺﾞｼｯｸM-PRO"/>
                <a:cs typeface="HG丸ｺﾞｼｯｸM-PRO"/>
              </a:rPr>
              <a:t>血糖</a:t>
            </a:r>
            <a:r>
              <a:rPr lang="ja-JP" altLang="en-US" sz="1400" dirty="0">
                <a:solidFill>
                  <a:schemeClr val="tx1"/>
                </a:solidFill>
                <a:latin typeface="HG丸ｺﾞｼｯｸM-PRO"/>
                <a:ea typeface="HG丸ｺﾞｼｯｸM-PRO"/>
                <a:cs typeface="HG丸ｺﾞｼｯｸM-PRO"/>
              </a:rPr>
              <a:t>値が</a:t>
            </a:r>
            <a:r>
              <a:rPr lang="ja-JP" altLang="ja-JP" sz="1400" dirty="0">
                <a:solidFill>
                  <a:schemeClr val="tx1"/>
                </a:solidFill>
                <a:latin typeface="HG丸ｺﾞｼｯｸM-PRO"/>
                <a:ea typeface="HG丸ｺﾞｼｯｸM-PRO"/>
                <a:cs typeface="HG丸ｺﾞｼｯｸM-PRO"/>
              </a:rPr>
              <a:t>良くな</a:t>
            </a:r>
            <a:r>
              <a:rPr lang="ja-JP" altLang="en-US" sz="1400" dirty="0">
                <a:solidFill>
                  <a:schemeClr val="tx1"/>
                </a:solidFill>
                <a:latin typeface="HG丸ｺﾞｼｯｸM-PRO"/>
                <a:ea typeface="HG丸ｺﾞｼｯｸM-PRO"/>
                <a:cs typeface="HG丸ｺﾞｼｯｸM-PRO"/>
              </a:rPr>
              <a:t>る</a:t>
            </a:r>
            <a:r>
              <a:rPr lang="ja-JP" altLang="ja-JP" sz="1400" dirty="0">
                <a:solidFill>
                  <a:schemeClr val="tx1"/>
                </a:solidFill>
                <a:latin typeface="HG丸ｺﾞｼｯｸM-PRO"/>
                <a:ea typeface="HG丸ｺﾞｼｯｸM-PRO"/>
                <a:cs typeface="HG丸ｺﾞｼｯｸM-PRO"/>
              </a:rPr>
              <a:t>という報告もあります</a:t>
            </a:r>
            <a:r>
              <a:rPr lang="ja-JP" altLang="en-US" sz="1400" dirty="0">
                <a:solidFill>
                  <a:schemeClr val="tx1"/>
                </a:solidFill>
                <a:latin typeface="HG丸ｺﾞｼｯｸM-PRO"/>
                <a:ea typeface="HG丸ｺﾞｼｯｸM-PRO"/>
                <a:cs typeface="HG丸ｺﾞｼｯｸM-PRO"/>
              </a:rPr>
              <a:t>！</a:t>
            </a:r>
            <a:endParaRPr lang="en-US" altLang="ja-JP" sz="1400" dirty="0">
              <a:solidFill>
                <a:schemeClr val="tx1"/>
              </a:solidFill>
              <a:latin typeface="HG丸ｺﾞｼｯｸM-PRO"/>
              <a:ea typeface="HG丸ｺﾞｼｯｸM-PRO"/>
              <a:cs typeface="HG丸ｺﾞｼｯｸM-PRO"/>
            </a:endParaRPr>
          </a:p>
          <a:p>
            <a:pPr algn="ctr" rtl="0"/>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गिजाको रोग निको भयो भने रगतमा </a:t>
            </a:r>
            <a:r>
              <a:rPr lang="ne-NP" altLang="ja-JP" sz="1400" dirty="0" err="1">
                <a:latin typeface="Noto Sans Devanagari" panose="020B0502040504020204" pitchFamily="34" charset="0"/>
                <a:ea typeface="HG丸ｺﾞｼｯｸM-PRO"/>
                <a:cs typeface="Noto Sans Devanagari" panose="020B0502040504020204" pitchFamily="34" charset="0"/>
              </a:rPr>
              <a:t>ग्लूकोजको</a:t>
            </a:r>
            <a:r>
              <a:rPr lang="ne-NP" altLang="ja-JP" sz="1400" dirty="0">
                <a:latin typeface="Noto Sans Devanagari" panose="020B0502040504020204" pitchFamily="34" charset="0"/>
                <a:ea typeface="HG丸ｺﾞｼｯｸM-PRO"/>
                <a:cs typeface="Noto Sans Devanagari" panose="020B0502040504020204" pitchFamily="34" charset="0"/>
              </a:rPr>
              <a:t> मात्रा (</a:t>
            </a:r>
            <a:r>
              <a:rPr lang="ne-NP" altLang="ja-JP" sz="1400" dirty="0" err="1">
                <a:latin typeface="Noto Sans Devanagari" panose="020B0502040504020204" pitchFamily="34" charset="0"/>
                <a:ea typeface="HG丸ｺﾞｼｯｸM-PRO"/>
                <a:cs typeface="Noto Sans Devanagari" panose="020B0502040504020204" pitchFamily="34" charset="0"/>
              </a:rPr>
              <a:t>सुगर</a:t>
            </a:r>
            <a:r>
              <a:rPr lang="ne-NP" altLang="ja-JP" sz="1400" dirty="0">
                <a:latin typeface="Noto Sans Devanagari" panose="020B0502040504020204" pitchFamily="34" charset="0"/>
                <a:ea typeface="HG丸ｺﾞｼｯｸM-PRO"/>
                <a:cs typeface="Noto Sans Devanagari" panose="020B0502040504020204" pitchFamily="34" charset="0"/>
              </a:rPr>
              <a:t> लेबल)मा </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सुधार</a:t>
            </a:r>
            <a:r>
              <a:rPr lang="ne-NP" altLang="ja-JP" sz="1400" dirty="0">
                <a:latin typeface="Noto Sans Devanagari" panose="020B0502040504020204" pitchFamily="34" charset="0"/>
                <a:ea typeface="HG丸ｺﾞｼｯｸM-PRO"/>
                <a:cs typeface="Noto Sans Devanagari" panose="020B0502040504020204" pitchFamily="34" charset="0"/>
              </a:rPr>
              <a:t> </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आउ</a:t>
            </a:r>
            <a:r>
              <a:rPr lang="ne-NP" altLang="ja-JP" sz="1400" dirty="0">
                <a:latin typeface="Noto Sans Devanagari" panose="020B0502040504020204" pitchFamily="34" charset="0"/>
                <a:ea typeface="HG丸ｺﾞｼｯｸM-PRO"/>
                <a:cs typeface="Noto Sans Devanagari" panose="020B0502040504020204" pitchFamily="34" charset="0"/>
              </a:rPr>
              <a:t>ँ</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छ</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 </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भनि अध्ययनले</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 पनि </a:t>
            </a:r>
            <a:r>
              <a:rPr lang="ne-NP" altLang="ja-JP" sz="1400" dirty="0">
                <a:latin typeface="Noto Sans Devanagari" panose="020B0502040504020204" pitchFamily="34" charset="0"/>
                <a:ea typeface="HG丸ｺﾞｼｯｸM-PRO"/>
                <a:cs typeface="Noto Sans Devanagari" panose="020B0502040504020204" pitchFamily="34" charset="0"/>
              </a:rPr>
              <a:t>देखा</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एको छ</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 </a:t>
            </a:r>
            <a:r>
              <a:rPr lang="ne-np" altLang="ja-JP" sz="1400" dirty="0">
                <a:solidFill>
                  <a:schemeClr val="tx1"/>
                </a:solidFill>
                <a:latin typeface="Noto Sans Devanagari" panose="020B0502040504020204" pitchFamily="34" charset="0"/>
                <a:ea typeface="HG丸ｺﾞｼｯｸM-PRO"/>
                <a:cs typeface="Noto Sans Devanagari" panose="020B0502040504020204" pitchFamily="34" charset="0"/>
              </a:rPr>
              <a:t>!</a:t>
            </a:r>
            <a:endParaRPr lang="en-US" altLang="ja-JP" sz="1400" dirty="0">
              <a:solidFill>
                <a:schemeClr val="tx1"/>
              </a:solidFill>
              <a:latin typeface="Noto Sans Devanagari" panose="020B0502040504020204" pitchFamily="34" charset="0"/>
              <a:ea typeface="HG丸ｺﾞｼｯｸM-PRO"/>
              <a:cs typeface="Noto Sans Devanagari" panose="020B0502040504020204" pitchFamily="34" charset="0"/>
            </a:endParaRPr>
          </a:p>
        </p:txBody>
      </p:sp>
      <p:sp>
        <p:nvSpPr>
          <p:cNvPr id="18" name="Footer Placeholder 13">
            <a:extLst>
              <a:ext uri="{FF2B5EF4-FFF2-40B4-BE49-F238E27FC236}">
                <a16:creationId xmlns:a16="http://schemas.microsoft.com/office/drawing/2014/main" id="{E2EE3940-0456-2068-4E8F-614725F22963}"/>
              </a:ext>
            </a:extLst>
          </p:cNvPr>
          <p:cNvSpPr>
            <a:spLocks noGrp="1"/>
          </p:cNvSpPr>
          <p:nvPr>
            <p:ph type="ftr" sz="quarter" idx="11"/>
          </p:nvPr>
        </p:nvSpPr>
        <p:spPr>
          <a:xfrm>
            <a:off x="1412776" y="9681001"/>
            <a:ext cx="3960440" cy="235497"/>
          </a:xfrm>
        </p:spPr>
        <p:txBody>
          <a:bodyPr/>
          <a:lstStyle/>
          <a:p>
            <a:pPr rtl="0"/>
            <a:r>
              <a:rPr kumimoji="1" lang="en-US" altLang="ja-JP" sz="800"/>
              <a:t>12. </a:t>
            </a:r>
            <a:r>
              <a:rPr kumimoji="1" lang="ja-JP" altLang="en-US" sz="800"/>
              <a:t>糖尿病と歯周病 </a:t>
            </a:r>
            <a:r>
              <a:rPr kumimoji="1" lang="en-US" altLang="ja-JP" sz="800"/>
              <a:t>मधुमेह र गिजाको रोग</a:t>
            </a:r>
            <a:endParaRPr kumimoji="1" lang="ja-JP" altLang="en-US" sz="800" dirty="0"/>
          </a:p>
        </p:txBody>
      </p:sp>
      <p:sp>
        <p:nvSpPr>
          <p:cNvPr id="15" name="テキスト ボックス 7">
            <a:extLst>
              <a:ext uri="{FF2B5EF4-FFF2-40B4-BE49-F238E27FC236}">
                <a16:creationId xmlns:a16="http://schemas.microsoft.com/office/drawing/2014/main" id="{434D9FEA-6B08-807F-78D9-09FD38E9F996}"/>
              </a:ext>
            </a:extLst>
          </p:cNvPr>
          <p:cNvSpPr txBox="1"/>
          <p:nvPr/>
        </p:nvSpPr>
        <p:spPr>
          <a:xfrm>
            <a:off x="5589240" y="14288"/>
            <a:ext cx="866572" cy="246221"/>
          </a:xfrm>
          <a:prstGeom prst="rect">
            <a:avLst/>
          </a:prstGeom>
          <a:noFill/>
        </p:spPr>
        <p:txBody>
          <a:bodyPr wrap="square" rtlCol="0">
            <a:spAutoFit/>
          </a:bodyPr>
          <a:lstStyle/>
          <a:p>
            <a:pPr rtl="0"/>
            <a:r>
              <a:rPr lang="ja-JP" altLang="en-US" sz="1000" dirty="0">
                <a:solidFill>
                  <a:schemeClr val="bg1">
                    <a:lumMod val="50000"/>
                  </a:schemeClr>
                </a:solidFill>
                <a:cs typeface="+mj-cs"/>
              </a:rPr>
              <a:t>ネパール語</a:t>
            </a:r>
            <a:endParaRPr lang="ne-np" sz="1000" dirty="0">
              <a:solidFill>
                <a:schemeClr val="bg1">
                  <a:lumMod val="50000"/>
                </a:schemeClr>
              </a:solidFill>
              <a:cs typeface="+mj-cs"/>
            </a:endParaRPr>
          </a:p>
        </p:txBody>
      </p:sp>
      <p:sp>
        <p:nvSpPr>
          <p:cNvPr id="16" name="Slide Number Placeholder 11">
            <a:extLst>
              <a:ext uri="{FF2B5EF4-FFF2-40B4-BE49-F238E27FC236}">
                <a16:creationId xmlns:a16="http://schemas.microsoft.com/office/drawing/2014/main" id="{A8ABBA2E-D4DC-F824-736D-DE7B46C6C63E}"/>
              </a:ext>
            </a:extLst>
          </p:cNvPr>
          <p:cNvSpPr>
            <a:spLocks noGrp="1"/>
          </p:cNvSpPr>
          <p:nvPr>
            <p:ph type="sldNum" sz="quarter" idx="12"/>
          </p:nvPr>
        </p:nvSpPr>
        <p:spPr>
          <a:xfrm>
            <a:off x="6237312" y="9460923"/>
            <a:ext cx="539476" cy="486833"/>
          </a:xfrm>
        </p:spPr>
        <p:txBody>
          <a:bodyPr/>
          <a:lstStyle/>
          <a:p>
            <a:pPr rtl="0"/>
            <a:fld id="{6E1340F4-D544-45CC-AC59-29028D878F1C}" type="slidenum">
              <a:rPr kumimoji="1" lang="ja-JP" altLang="en-US" smtClean="0"/>
              <a:pPr rtl="0"/>
              <a:t>2</a:t>
            </a:fld>
            <a:r>
              <a:rPr kumimoji="1" lang="en-US" altLang="ja-JP" dirty="0"/>
              <a:t>/4</a:t>
            </a:r>
            <a:endParaRPr kumimoji="1" lang="ja-JP" altLang="en-US" dirty="0"/>
          </a:p>
        </p:txBody>
      </p:sp>
      <p:pic>
        <p:nvPicPr>
          <p:cNvPr id="13" name="Picture 15">
            <a:extLst>
              <a:ext uri="{FF2B5EF4-FFF2-40B4-BE49-F238E27FC236}">
                <a16:creationId xmlns:a16="http://schemas.microsoft.com/office/drawing/2014/main" id="{6688EB33-AEDB-2113-11F5-F588DFC3478C}"/>
              </a:ext>
            </a:extLst>
          </p:cNvPr>
          <p:cNvPicPr>
            <a:picLocks noChangeAspect="1"/>
          </p:cNvPicPr>
          <p:nvPr/>
        </p:nvPicPr>
        <p:blipFill>
          <a:blip r:embed="rId5" cstate="print"/>
          <a:stretch>
            <a:fillRect/>
          </a:stretch>
        </p:blipFill>
        <p:spPr>
          <a:xfrm>
            <a:off x="6321804" y="65350"/>
            <a:ext cx="437261" cy="431015"/>
          </a:xfrm>
          <a:prstGeom prst="rect">
            <a:avLst/>
          </a:prstGeom>
        </p:spPr>
      </p:pic>
    </p:spTree>
    <p:extLst>
      <p:ext uri="{BB962C8B-B14F-4D97-AF65-F5344CB8AC3E}">
        <p14:creationId xmlns:p14="http://schemas.microsoft.com/office/powerpoint/2010/main" val="4214564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304584" y="589920"/>
            <a:ext cx="6172200" cy="8026221"/>
          </a:xfrm>
        </p:spPr>
        <p:txBody>
          <a:bodyPr vert="horz" rtlCol="0">
            <a:noAutofit/>
          </a:bodyPr>
          <a:lstStyle/>
          <a:p>
            <a:pPr marL="0" indent="0">
              <a:buNone/>
            </a:pPr>
            <a:r>
              <a:rPr lang="ja-JP" altLang="ja-JP" sz="1400" b="1" dirty="0">
                <a:solidFill>
                  <a:srgbClr val="4F81BD"/>
                </a:solidFill>
                <a:latin typeface="HG丸ｺﾞｼｯｸM-PRO"/>
                <a:ea typeface="HG丸ｺﾞｼｯｸM-PRO"/>
                <a:cs typeface="HG丸ｺﾞｼｯｸM-PRO"/>
              </a:rPr>
              <a:t>歯磨き</a:t>
            </a:r>
            <a:r>
              <a:rPr lang="ja-JP" altLang="en-US" sz="1400" b="1" dirty="0">
                <a:solidFill>
                  <a:srgbClr val="4F81BD"/>
                </a:solidFill>
                <a:latin typeface="HG丸ｺﾞｼｯｸM-PRO"/>
                <a:ea typeface="HG丸ｺﾞｼｯｸM-PRO"/>
                <a:cs typeface="HG丸ｺﾞｼｯｸM-PRO"/>
              </a:rPr>
              <a:t>が大切です</a:t>
            </a:r>
            <a:endParaRPr lang="en-US" altLang="ja-JP" sz="1400" dirty="0">
              <a:latin typeface="HG丸ｺﾞｼｯｸM-PRO"/>
              <a:ea typeface="HG丸ｺﾞｼｯｸM-PRO"/>
              <a:cs typeface="HG丸ｺﾞｼｯｸM-PRO"/>
            </a:endParaRPr>
          </a:p>
          <a:p>
            <a:pPr marL="0" indent="0" rtl="0">
              <a:buNone/>
            </a:pP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दाँत माझ्नु</a:t>
            </a: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पर्छ</a:t>
            </a: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a:t>
            </a:r>
            <a:endParaRPr lang="en-US" sz="1400" b="1" dirty="0">
              <a:solidFill>
                <a:srgbClr val="4F81BD"/>
              </a:solidFill>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歯磨き粉</a:t>
            </a:r>
            <a:r>
              <a:rPr lang="ja-JP" altLang="en-US" sz="1400" dirty="0">
                <a:latin typeface="HG丸ｺﾞｼｯｸM-PRO"/>
                <a:ea typeface="HG丸ｺﾞｼｯｸM-PRO"/>
                <a:cs typeface="HG丸ｺﾞｼｯｸM-PRO"/>
              </a:rPr>
              <a:t>は</a:t>
            </a:r>
            <a:r>
              <a:rPr lang="ja-JP" altLang="ja-JP" sz="1400" dirty="0">
                <a:latin typeface="HG丸ｺﾞｼｯｸM-PRO"/>
                <a:ea typeface="HG丸ｺﾞｼｯｸM-PRO"/>
                <a:cs typeface="HG丸ｺﾞｼｯｸM-PRO"/>
              </a:rPr>
              <a:t>歯周病</a:t>
            </a:r>
            <a:r>
              <a:rPr lang="ja-JP" altLang="en-US" sz="1400" dirty="0">
                <a:latin typeface="HG丸ｺﾞｼｯｸM-PRO"/>
                <a:ea typeface="HG丸ｺﾞｼｯｸM-PRO"/>
                <a:cs typeface="HG丸ｺﾞｼｯｸM-PRO"/>
              </a:rPr>
              <a:t>の</a:t>
            </a:r>
            <a:r>
              <a:rPr lang="ja-JP" altLang="ja-JP" sz="1400" dirty="0">
                <a:latin typeface="HG丸ｺﾞｼｯｸM-PRO"/>
                <a:ea typeface="HG丸ｺﾞｼｯｸM-PRO"/>
                <a:cs typeface="HG丸ｺﾞｼｯｸM-PRO"/>
              </a:rPr>
              <a:t>予防</a:t>
            </a:r>
            <a:r>
              <a:rPr lang="ja-JP" altLang="en-US" sz="1400" dirty="0">
                <a:latin typeface="HG丸ｺﾞｼｯｸM-PRO"/>
                <a:ea typeface="HG丸ｺﾞｼｯｸM-PRO"/>
                <a:cs typeface="HG丸ｺﾞｼｯｸM-PRO"/>
              </a:rPr>
              <a:t>はできませんが、</a:t>
            </a:r>
            <a:r>
              <a:rPr lang="ja-JP" altLang="ja-JP" sz="1400" dirty="0">
                <a:latin typeface="HG丸ｺﾞｼｯｸM-PRO"/>
                <a:ea typeface="HG丸ｺﾞｼｯｸM-PRO"/>
                <a:cs typeface="HG丸ｺﾞｼｯｸM-PRO"/>
              </a:rPr>
              <a:t>口</a:t>
            </a:r>
            <a:r>
              <a:rPr lang="ja-JP" altLang="en-US" sz="1400" dirty="0">
                <a:latin typeface="HG丸ｺﾞｼｯｸM-PRO"/>
                <a:ea typeface="HG丸ｺﾞｼｯｸM-PRO"/>
                <a:cs typeface="HG丸ｺﾞｼｯｸM-PRO"/>
              </a:rPr>
              <a:t>の</a:t>
            </a:r>
            <a:r>
              <a:rPr lang="ja-JP" altLang="ja-JP" sz="1400" dirty="0">
                <a:latin typeface="HG丸ｺﾞｼｯｸM-PRO"/>
                <a:ea typeface="HG丸ｺﾞｼｯｸM-PRO"/>
                <a:cs typeface="HG丸ｺﾞｼｯｸM-PRO"/>
              </a:rPr>
              <a:t>臭</a:t>
            </a:r>
            <a:r>
              <a:rPr lang="ja-JP" altLang="en-US" sz="1400" dirty="0">
                <a:latin typeface="HG丸ｺﾞｼｯｸM-PRO"/>
                <a:ea typeface="HG丸ｺﾞｼｯｸM-PRO"/>
                <a:cs typeface="HG丸ｺﾞｼｯｸM-PRO"/>
              </a:rPr>
              <a:t>いを少なくし、歯を白くします。</a:t>
            </a:r>
            <a:r>
              <a:rPr lang="ja-JP" altLang="ja-JP" sz="1400" dirty="0">
                <a:latin typeface="HG丸ｺﾞｼｯｸM-PRO"/>
                <a:ea typeface="HG丸ｺﾞｼｯｸM-PRO"/>
                <a:cs typeface="HG丸ｺﾞｼｯｸM-PRO"/>
              </a:rPr>
              <a:t>使い過ぎ</a:t>
            </a:r>
            <a:r>
              <a:rPr lang="ja-JP" altLang="en-US" sz="1400" dirty="0">
                <a:latin typeface="HG丸ｺﾞｼｯｸM-PRO"/>
                <a:ea typeface="HG丸ｺﾞｼｯｸM-PRO"/>
                <a:cs typeface="HG丸ｺﾞｼｯｸM-PRO"/>
              </a:rPr>
              <a:t>ると</a:t>
            </a:r>
            <a:r>
              <a:rPr lang="ja-JP" altLang="ja-JP" sz="1400" dirty="0">
                <a:latin typeface="HG丸ｺﾞｼｯｸM-PRO"/>
                <a:ea typeface="HG丸ｺﾞｼｯｸM-PRO"/>
                <a:cs typeface="HG丸ｺﾞｼｯｸM-PRO"/>
              </a:rPr>
              <a:t>歯の</a:t>
            </a:r>
            <a:r>
              <a:rPr lang="ja-JP" altLang="en-US" sz="1400" dirty="0">
                <a:latin typeface="HG丸ｺﾞｼｯｸM-PRO"/>
                <a:ea typeface="HG丸ｺﾞｼｯｸM-PRO"/>
                <a:cs typeface="HG丸ｺﾞｼｯｸM-PRO"/>
              </a:rPr>
              <a:t>表面</a:t>
            </a:r>
            <a:r>
              <a:rPr lang="ja-JP" altLang="ja-JP" sz="1400" dirty="0">
                <a:latin typeface="HG丸ｺﾞｼｯｸM-PRO"/>
                <a:ea typeface="HG丸ｺﾞｼｯｸM-PRO"/>
                <a:cs typeface="HG丸ｺﾞｼｯｸM-PRO"/>
              </a:rPr>
              <a:t>を傷つけ</a:t>
            </a:r>
            <a:r>
              <a:rPr lang="ja-JP" altLang="en-US" sz="1400" dirty="0">
                <a:latin typeface="HG丸ｺﾞｼｯｸM-PRO"/>
                <a:ea typeface="HG丸ｺﾞｼｯｸM-PRO"/>
                <a:cs typeface="HG丸ｺﾞｼｯｸM-PRO"/>
              </a:rPr>
              <a:t>ます。</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दन्त मन्जनले गिजाको रोगको रोकथाम गर्न सक्दैन तर मुखको गन्धलाई केही मात्रामा घटाई </a:t>
            </a:r>
            <a:r>
              <a:rPr lang="en-US" sz="1400" dirty="0">
                <a:latin typeface="Noto Sans Devanagari" panose="020B0502040504020204" pitchFamily="34" charset="0"/>
                <a:ea typeface="HG丸ｺﾞｼｯｸM-PRO"/>
                <a:cs typeface="Noto Sans Devanagari" panose="020B0502040504020204" pitchFamily="34" charset="0"/>
              </a:rPr>
              <a:t>   </a:t>
            </a: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दाँत सेतो बनाउँछ। </a:t>
            </a:r>
            <a:r>
              <a:rPr lang="ne-NP" sz="1400" dirty="0" err="1">
                <a:latin typeface="Noto Sans Devanagari" panose="020B0502040504020204" pitchFamily="34" charset="0"/>
                <a:ea typeface="HG丸ｺﾞｼｯｸM-PRO"/>
                <a:cs typeface="Noto Sans Devanagari" panose="020B0502040504020204" pitchFamily="34" charset="0"/>
              </a:rPr>
              <a:t>अत्यन्तै</a:t>
            </a:r>
            <a:r>
              <a:rPr lang="ne-NP" sz="1400" dirty="0">
                <a:latin typeface="Noto Sans Devanagari" panose="020B0502040504020204" pitchFamily="34" charset="0"/>
                <a:ea typeface="HG丸ｺﾞｼｯｸM-PRO"/>
                <a:cs typeface="Noto Sans Devanagari" panose="020B0502040504020204" pitchFamily="34" charset="0"/>
              </a:rPr>
              <a:t> धेरै </a:t>
            </a:r>
            <a:r>
              <a:rPr lang="ne-np" sz="1400" dirty="0">
                <a:latin typeface="Noto Sans Devanagari" panose="020B0502040504020204" pitchFamily="34" charset="0"/>
                <a:ea typeface="HG丸ｺﾞｼｯｸM-PRO"/>
                <a:cs typeface="Noto Sans Devanagari" panose="020B0502040504020204" pitchFamily="34" charset="0"/>
              </a:rPr>
              <a:t>प्रयोग </a:t>
            </a:r>
            <a:r>
              <a:rPr lang="ne-np" sz="1400" dirty="0" err="1">
                <a:latin typeface="Noto Sans Devanagari" panose="020B0502040504020204" pitchFamily="34" charset="0"/>
                <a:ea typeface="HG丸ｺﾞｼｯｸM-PRO"/>
                <a:cs typeface="Noto Sans Devanagari" panose="020B0502040504020204" pitchFamily="34" charset="0"/>
              </a:rPr>
              <a:t>गर्‍यो</a:t>
            </a:r>
            <a:r>
              <a:rPr lang="ne-np" sz="1400" dirty="0">
                <a:latin typeface="Noto Sans Devanagari" panose="020B0502040504020204" pitchFamily="34" charset="0"/>
                <a:ea typeface="HG丸ｺﾞｼｯｸM-PRO"/>
                <a:cs typeface="Noto Sans Devanagari" panose="020B0502040504020204" pitchFamily="34" charset="0"/>
              </a:rPr>
              <a:t> भने दन्त मन्जनले दाँतको सतहमा क्षति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पुर्‍याउँछ</a:t>
            </a:r>
            <a:r>
              <a:rPr lang="ne-np" sz="1400" dirty="0">
                <a:latin typeface="Noto Sans Devanagari" panose="020B0502040504020204" pitchFamily="34" charset="0"/>
                <a:ea typeface="HG丸ｺﾞｼｯｸM-PRO"/>
                <a:cs typeface="Noto Sans Devanagari" panose="020B0502040504020204" pitchFamily="34" charset="0"/>
              </a:rPr>
              <a:t>।</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en-US" sz="1400" dirty="0">
                <a:latin typeface="HG丸ｺﾞｼｯｸM-PRO"/>
                <a:ea typeface="HG丸ｺﾞｼｯｸM-PRO"/>
                <a:cs typeface="HG丸ｺﾞｼｯｸM-PRO"/>
              </a:rPr>
              <a:t>歯磨き粉を使うとさっぱりしてよく磨けたと勘違いすることがありますが、ブラッシングが一番大切です</a:t>
            </a:r>
            <a:r>
              <a:rPr lang="ja-JP" altLang="ja-JP" sz="1400" dirty="0">
                <a:latin typeface="HG丸ｺﾞｼｯｸM-PRO"/>
                <a:ea typeface="HG丸ｺﾞｼｯｸM-PRO"/>
                <a:cs typeface="HG丸ｺﾞｼｯｸM-PRO"/>
              </a:rPr>
              <a:t>。</a:t>
            </a:r>
            <a:endParaRPr lang="en-US" altLang="ja-JP" sz="1400" dirty="0">
              <a:latin typeface="HG丸ｺﾞｼｯｸM-PRO"/>
              <a:ea typeface="HG丸ｺﾞｼｯｸM-PRO"/>
            </a:endParaRPr>
          </a:p>
          <a:p>
            <a:pPr marL="0" indent="0">
              <a:buNone/>
            </a:pPr>
            <a:r>
              <a:rPr lang="en-US" sz="1400" dirty="0">
                <a:latin typeface="HG丸ｺﾞｼｯｸM-PRO"/>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दन्त मन्जन</a:t>
            </a:r>
            <a:r>
              <a:rPr lang="ne-NP" sz="1400" dirty="0">
                <a:latin typeface="Noto Sans Devanagari" panose="020B0502040504020204" pitchFamily="34" charset="0"/>
                <a:ea typeface="HG丸ｺﾞｼｯｸM-PRO"/>
                <a:cs typeface="Noto Sans Devanagari" panose="020B0502040504020204" pitchFamily="34" charset="0"/>
              </a:rPr>
              <a:t>ले मुखमा शीतलता दिने हुँदा </a:t>
            </a:r>
            <a:r>
              <a:rPr lang="ne-np" sz="1400" dirty="0">
                <a:latin typeface="Noto Sans Devanagari" panose="020B0502040504020204" pitchFamily="34" charset="0"/>
                <a:ea typeface="HG丸ｺﾞｼｯｸM-PRO"/>
                <a:cs typeface="Noto Sans Devanagari" panose="020B0502040504020204" pitchFamily="34" charset="0"/>
              </a:rPr>
              <a:t>हामीलाई राम्रोसँग सफा भयो भनेर गलत भान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गराउँछ। तर, </a:t>
            </a:r>
            <a:r>
              <a:rPr lang="ne-np" altLang="ja-JP" sz="1400" dirty="0">
                <a:latin typeface="Noto Sans Devanagari" panose="020B0502040504020204" pitchFamily="34" charset="0"/>
                <a:ea typeface="HG丸ｺﾞｼｯｸM-PRO"/>
                <a:cs typeface="Noto Sans Devanagari" panose="020B0502040504020204" pitchFamily="34" charset="0"/>
              </a:rPr>
              <a:t>मन्जन</a:t>
            </a:r>
            <a:r>
              <a:rPr lang="ne-NP" altLang="ja-JP" sz="1400" dirty="0">
                <a:latin typeface="Noto Sans Devanagari" panose="020B0502040504020204" pitchFamily="34" charset="0"/>
                <a:ea typeface="HG丸ｺﾞｼｯｸM-PRO"/>
                <a:cs typeface="Noto Sans Devanagari" panose="020B0502040504020204" pitchFamily="34" charset="0"/>
              </a:rPr>
              <a:t> भन्दा </a:t>
            </a:r>
            <a:r>
              <a:rPr lang="ne-np" sz="1400" dirty="0">
                <a:latin typeface="Noto Sans Devanagari" panose="020B0502040504020204" pitchFamily="34" charset="0"/>
                <a:ea typeface="HG丸ｺﾞｼｯｸM-PRO"/>
                <a:cs typeface="Noto Sans Devanagari" panose="020B0502040504020204" pitchFamily="34" charset="0"/>
              </a:rPr>
              <a:t>पनि </a:t>
            </a:r>
            <a:r>
              <a:rPr lang="ne-np" sz="1400" dirty="0" err="1">
                <a:latin typeface="Noto Sans Devanagari" panose="020B0502040504020204" pitchFamily="34" charset="0"/>
                <a:ea typeface="HG丸ｺﾞｼｯｸM-PRO"/>
                <a:cs typeface="Noto Sans Devanagari" panose="020B0502040504020204" pitchFamily="34" charset="0"/>
              </a:rPr>
              <a:t>ब्रस</a:t>
            </a:r>
            <a:r>
              <a:rPr lang="ne-NP" sz="1400" dirty="0" err="1">
                <a:latin typeface="Noto Sans Devanagari" panose="020B0502040504020204" pitchFamily="34" charset="0"/>
                <a:ea typeface="HG丸ｺﾞｼｯｸM-PRO"/>
                <a:cs typeface="Noto Sans Devanagari" panose="020B0502040504020204" pitchFamily="34" charset="0"/>
              </a:rPr>
              <a:t>को</a:t>
            </a:r>
            <a:r>
              <a:rPr lang="ne-NP" sz="1400" dirty="0">
                <a:latin typeface="Noto Sans Devanagari" panose="020B0502040504020204" pitchFamily="34" charset="0"/>
                <a:ea typeface="HG丸ｺﾞｼｯｸM-PRO"/>
                <a:cs typeface="Noto Sans Devanagari" panose="020B0502040504020204" pitchFamily="34" charset="0"/>
              </a:rPr>
              <a:t> प्रयोग कसरी गरिएको छ भन्ने कुरा</a:t>
            </a:r>
            <a:r>
              <a:rPr lang="ne-np" sz="1400" dirty="0">
                <a:latin typeface="Noto Sans Devanagari" panose="020B0502040504020204" pitchFamily="34" charset="0"/>
                <a:ea typeface="HG丸ｺﾞｼｯｸM-PRO"/>
                <a:cs typeface="Noto Sans Devanagari" panose="020B0502040504020204" pitchFamily="34" charset="0"/>
              </a:rPr>
              <a:t> सबैभन्दा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महत्त्वपूर्ण हुन्छ।</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歯間ブラシ、デンタルフロス</a:t>
            </a:r>
            <a:r>
              <a:rPr lang="ja-JP" altLang="en-US" sz="1400" dirty="0">
                <a:latin typeface="HG丸ｺﾞｼｯｸM-PRO"/>
                <a:ea typeface="HG丸ｺﾞｼｯｸM-PRO"/>
                <a:cs typeface="HG丸ｺﾞｼｯｸM-PRO"/>
              </a:rPr>
              <a:t>で</a:t>
            </a:r>
            <a:r>
              <a:rPr lang="ja-JP" altLang="ja-JP" sz="1400" dirty="0">
                <a:latin typeface="HG丸ｺﾞｼｯｸM-PRO"/>
                <a:ea typeface="HG丸ｺﾞｼｯｸM-PRO"/>
                <a:cs typeface="HG丸ｺﾞｼｯｸM-PRO"/>
              </a:rPr>
              <a:t>歯と歯の間を</a:t>
            </a:r>
            <a:r>
              <a:rPr lang="ja-JP" altLang="en-US" sz="1400" dirty="0">
                <a:latin typeface="HG丸ｺﾞｼｯｸM-PRO"/>
                <a:ea typeface="HG丸ｺﾞｼｯｸM-PRO"/>
                <a:cs typeface="HG丸ｺﾞｼｯｸM-PRO"/>
              </a:rPr>
              <a:t>きれいにしましょう</a:t>
            </a:r>
            <a:r>
              <a:rPr lang="ja-JP" altLang="ja-JP" sz="1400" dirty="0">
                <a:latin typeface="HG丸ｺﾞｼｯｸM-PRO"/>
                <a:ea typeface="HG丸ｺﾞｼｯｸM-PRO"/>
                <a:cs typeface="HG丸ｺﾞｼｯｸM-PRO"/>
              </a:rPr>
              <a:t>。</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दाँत र दाँत बीच </a:t>
            </a:r>
            <a:r>
              <a:rPr lang="ne-NP" sz="1400" dirty="0" err="1">
                <a:latin typeface="Noto Sans Devanagari" panose="020B0502040504020204" pitchFamily="34" charset="0"/>
                <a:ea typeface="HG丸ｺﾞｼｯｸM-PRO"/>
                <a:cs typeface="Noto Sans Devanagari" panose="020B0502040504020204" pitchFamily="34" charset="0"/>
              </a:rPr>
              <a:t>धुसाई</a:t>
            </a:r>
            <a:r>
              <a:rPr lang="ne-NP" sz="1400" dirty="0">
                <a:latin typeface="Noto Sans Devanagari" panose="020B0502040504020204" pitchFamily="34" charset="0"/>
                <a:ea typeface="HG丸ｺﾞｼｯｸM-PRO"/>
                <a:cs typeface="Noto Sans Devanagari" panose="020B0502040504020204" pitchFamily="34" charset="0"/>
              </a:rPr>
              <a:t> सफा गर्ने स-साना </a:t>
            </a:r>
            <a:r>
              <a:rPr lang="ne-NP" sz="1400" dirty="0" err="1">
                <a:latin typeface="Noto Sans Devanagari" panose="020B0502040504020204" pitchFamily="34" charset="0"/>
                <a:ea typeface="HG丸ｺﾞｼｯｸM-PRO"/>
                <a:cs typeface="Noto Sans Devanagari" panose="020B0502040504020204" pitchFamily="34" charset="0"/>
              </a:rPr>
              <a:t>ब्रसहरू</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इन्टरडेन्टल</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ब्रस</a:t>
            </a:r>
            <a:r>
              <a:rPr lang="ne-np" sz="1400" dirty="0">
                <a:latin typeface="Noto Sans Devanagari" panose="020B0502040504020204" pitchFamily="34" charset="0"/>
                <a:ea typeface="HG丸ｺﾞｼｯｸM-PRO"/>
                <a:cs typeface="Noto Sans Devanagari" panose="020B0502040504020204" pitchFamily="34" charset="0"/>
              </a:rPr>
              <a:t> वा </a:t>
            </a:r>
            <a:r>
              <a:rPr lang="ne-np" sz="1400" dirty="0" err="1">
                <a:latin typeface="Noto Sans Devanagari" panose="020B0502040504020204" pitchFamily="34" charset="0"/>
                <a:ea typeface="HG丸ｺﾞｼｯｸM-PRO"/>
                <a:cs typeface="Noto Sans Devanagari" panose="020B0502040504020204" pitchFamily="34" charset="0"/>
              </a:rPr>
              <a:t>डेन्टल</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फ्लस</a:t>
            </a:r>
            <a:r>
              <a:rPr lang="ne-NP" sz="1400" dirty="0">
                <a:latin typeface="Noto Sans Devanagari" panose="020B0502040504020204" pitchFamily="34" charset="0"/>
                <a:ea typeface="HG丸ｺﾞｼｯｸM-PRO"/>
                <a:cs typeface="Noto Sans Devanagari" panose="020B0502040504020204" pitchFamily="34" charset="0"/>
              </a:rPr>
              <a:t>)</a:t>
            </a:r>
            <a:r>
              <a:rPr lang="ne-np" sz="1400" dirty="0">
                <a:latin typeface="Noto Sans Devanagari" panose="020B0502040504020204" pitchFamily="34" charset="0"/>
                <a:ea typeface="HG丸ｺﾞｼｯｸM-PRO"/>
                <a:cs typeface="Noto Sans Devanagari" panose="020B0502040504020204" pitchFamily="34" charset="0"/>
              </a:rPr>
              <a:t>ले </a:t>
            </a:r>
            <a:r>
              <a:rPr lang="en-US" sz="1400" dirty="0">
                <a:latin typeface="Noto Sans Devanagari" panose="020B0502040504020204" pitchFamily="34" charset="0"/>
                <a:ea typeface="HG丸ｺﾞｼｯｸM-PRO"/>
                <a:cs typeface="Noto Sans Devanagari" panose="020B0502040504020204" pitchFamily="34" charset="0"/>
              </a:rPr>
              <a:t>   </a:t>
            </a: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दाँतहरू बीचको भाग सफा गर्</a:t>
            </a:r>
            <a:r>
              <a:rPr lang="ne-NP" sz="1400" dirty="0">
                <a:latin typeface="Noto Sans Devanagari" panose="020B0502040504020204" pitchFamily="34" charset="0"/>
                <a:ea typeface="HG丸ｺﾞｼｯｸM-PRO"/>
                <a:cs typeface="Noto Sans Devanagari" panose="020B0502040504020204" pitchFamily="34" charset="0"/>
              </a:rPr>
              <a:t>ने गरौं</a:t>
            </a:r>
            <a:r>
              <a:rPr lang="ne-np" sz="1400" dirty="0">
                <a:latin typeface="Noto Sans Devanagari" panose="020B0502040504020204" pitchFamily="34" charset="0"/>
                <a:ea typeface="HG丸ｺﾞｼｯｸM-PRO"/>
                <a:cs typeface="Noto Sans Devanagari" panose="020B0502040504020204" pitchFamily="34" charset="0"/>
              </a:rPr>
              <a:t>।</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毎食後</a:t>
            </a:r>
            <a:r>
              <a:rPr lang="ja-JP" altLang="en-US" sz="1400" dirty="0">
                <a:latin typeface="HG丸ｺﾞｼｯｸM-PRO"/>
                <a:ea typeface="HG丸ｺﾞｼｯｸM-PRO"/>
                <a:cs typeface="HG丸ｺﾞｼｯｸM-PRO"/>
              </a:rPr>
              <a:t>に</a:t>
            </a:r>
            <a:r>
              <a:rPr lang="ja-JP" altLang="ja-JP" sz="1400" dirty="0">
                <a:latin typeface="HG丸ｺﾞｼｯｸM-PRO"/>
                <a:ea typeface="HG丸ｺﾞｼｯｸM-PRO"/>
                <a:cs typeface="HG丸ｺﾞｼｯｸM-PRO"/>
              </a:rPr>
              <a:t>歯磨き</a:t>
            </a:r>
            <a:r>
              <a:rPr lang="ja-JP" altLang="en-US" sz="1400" dirty="0">
                <a:latin typeface="HG丸ｺﾞｼｯｸM-PRO"/>
                <a:ea typeface="HG丸ｺﾞｼｯｸM-PRO"/>
                <a:cs typeface="HG丸ｺﾞｼｯｸM-PRO"/>
              </a:rPr>
              <a:t>をしましょう。</a:t>
            </a:r>
            <a:r>
              <a:rPr lang="ja-JP" altLang="ja-JP" sz="1400" dirty="0">
                <a:latin typeface="HG丸ｺﾞｼｯｸM-PRO"/>
                <a:ea typeface="HG丸ｺﾞｼｯｸM-PRO"/>
                <a:cs typeface="HG丸ｺﾞｼｯｸM-PRO"/>
              </a:rPr>
              <a:t>難しい場合は一日１回</a:t>
            </a:r>
            <a:r>
              <a:rPr lang="ja-JP" altLang="en-US" sz="1400" dirty="0">
                <a:latin typeface="HG丸ｺﾞｼｯｸM-PRO"/>
                <a:ea typeface="HG丸ｺﾞｼｯｸM-PRO"/>
                <a:cs typeface="HG丸ｺﾞｼｯｸM-PRO"/>
              </a:rPr>
              <a:t>寝る前</a:t>
            </a:r>
            <a:r>
              <a:rPr lang="ja-JP" altLang="ja-JP" sz="1400" dirty="0">
                <a:latin typeface="HG丸ｺﾞｼｯｸM-PRO"/>
                <a:ea typeface="HG丸ｺﾞｼｯｸM-PRO"/>
                <a:cs typeface="HG丸ｺﾞｼｯｸM-PRO"/>
              </a:rPr>
              <a:t>にしっかり磨きましょう。</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हरेक </a:t>
            </a:r>
            <a:r>
              <a:rPr lang="ne-NP" sz="1400" dirty="0">
                <a:latin typeface="Noto Sans Devanagari" panose="020B0502040504020204" pitchFamily="34" charset="0"/>
                <a:ea typeface="HG丸ｺﾞｼｯｸM-PRO"/>
                <a:cs typeface="Noto Sans Devanagari" panose="020B0502040504020204" pitchFamily="34" charset="0"/>
              </a:rPr>
              <a:t>पटक </a:t>
            </a:r>
            <a:r>
              <a:rPr lang="ne-np" sz="1400" dirty="0">
                <a:latin typeface="Noto Sans Devanagari" panose="020B0502040504020204" pitchFamily="34" charset="0"/>
                <a:ea typeface="HG丸ｺﾞｼｯｸM-PRO"/>
                <a:cs typeface="Noto Sans Devanagari" panose="020B0502040504020204" pitchFamily="34" charset="0"/>
              </a:rPr>
              <a:t>खाना</a:t>
            </a:r>
            <a:r>
              <a:rPr lang="ne-NP" sz="1400" dirty="0">
                <a:latin typeface="Noto Sans Devanagari" panose="020B0502040504020204" pitchFamily="34" charset="0"/>
                <a:ea typeface="HG丸ｺﾞｼｯｸM-PRO"/>
                <a:cs typeface="Noto Sans Devanagari" panose="020B0502040504020204" pitchFamily="34" charset="0"/>
              </a:rPr>
              <a:t> खाए</a:t>
            </a:r>
            <a:r>
              <a:rPr lang="ne-np" sz="1400" dirty="0">
                <a:latin typeface="Noto Sans Devanagari" panose="020B0502040504020204" pitchFamily="34" charset="0"/>
                <a:ea typeface="HG丸ｺﾞｼｯｸM-PRO"/>
                <a:cs typeface="Noto Sans Devanagari" panose="020B0502040504020204" pitchFamily="34" charset="0"/>
              </a:rPr>
              <a:t>पछि दाँत माझ्न</a:t>
            </a:r>
            <a:r>
              <a:rPr lang="ne-NP" sz="1400" dirty="0">
                <a:latin typeface="Noto Sans Devanagari" panose="020B0502040504020204" pitchFamily="34" charset="0"/>
                <a:ea typeface="HG丸ｺﾞｼｯｸM-PRO"/>
                <a:cs typeface="Noto Sans Devanagari" panose="020B0502040504020204" pitchFamily="34" charset="0"/>
              </a:rPr>
              <a:t>े बानी </a:t>
            </a:r>
            <a:r>
              <a:rPr lang="ne-NP" sz="1400" dirty="0" err="1">
                <a:latin typeface="Noto Sans Devanagari" panose="020B0502040504020204" pitchFamily="34" charset="0"/>
                <a:ea typeface="HG丸ｺﾞｼｯｸM-PRO"/>
                <a:cs typeface="Noto Sans Devanagari" panose="020B0502040504020204" pitchFamily="34" charset="0"/>
              </a:rPr>
              <a:t>बसालौं</a:t>
            </a:r>
            <a:r>
              <a:rPr lang="ne-np" sz="1400" dirty="0">
                <a:latin typeface="Noto Sans Devanagari" panose="020B0502040504020204" pitchFamily="34" charset="0"/>
                <a:ea typeface="HG丸ｺﾞｼｯｸM-PRO"/>
                <a:cs typeface="Noto Sans Devanagari" panose="020B0502040504020204" pitchFamily="34" charset="0"/>
              </a:rPr>
              <a:t>। त्यसो गर्न गाह्रो अवस्थामा एक दिनमा </a:t>
            </a:r>
            <a:r>
              <a:rPr lang="en-US" sz="1400" dirty="0">
                <a:latin typeface="Noto Sans Devanagari" panose="020B0502040504020204" pitchFamily="34" charset="0"/>
                <a:ea typeface="HG丸ｺﾞｼｯｸM-PRO"/>
                <a:cs typeface="Noto Sans Devanagari" panose="020B0502040504020204" pitchFamily="34" charset="0"/>
              </a:rPr>
              <a:t>    </a:t>
            </a: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एक पटक सुत्नु अघि राम्रोसँग दाँत माझ्</a:t>
            </a:r>
            <a:r>
              <a:rPr lang="ne-NP" sz="1400" dirty="0">
                <a:latin typeface="Noto Sans Devanagari" panose="020B0502040504020204" pitchFamily="34" charset="0"/>
                <a:ea typeface="HG丸ｺﾞｼｯｸM-PRO"/>
                <a:cs typeface="Noto Sans Devanagari" panose="020B0502040504020204" pitchFamily="34" charset="0"/>
              </a:rPr>
              <a:t>ने गरौं</a:t>
            </a:r>
            <a:r>
              <a:rPr lang="ne-np" sz="1400" dirty="0">
                <a:latin typeface="Noto Sans Devanagari" panose="020B0502040504020204" pitchFamily="34" charset="0"/>
                <a:ea typeface="HG丸ｺﾞｼｯｸM-PRO"/>
                <a:cs typeface="Noto Sans Devanagari" panose="020B0502040504020204" pitchFamily="34" charset="0"/>
              </a:rPr>
              <a:t>।</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入れ歯も</a:t>
            </a:r>
            <a:r>
              <a:rPr lang="ja-JP" altLang="en-US" sz="1400" dirty="0">
                <a:latin typeface="HG丸ｺﾞｼｯｸM-PRO"/>
                <a:ea typeface="HG丸ｺﾞｼｯｸM-PRO"/>
                <a:cs typeface="HG丸ｺﾞｼｯｸM-PRO"/>
              </a:rPr>
              <a:t>、夜寝る前に</a:t>
            </a:r>
            <a:r>
              <a:rPr lang="ja-JP" altLang="ja-JP" sz="1400" dirty="0">
                <a:latin typeface="HG丸ｺﾞｼｯｸM-PRO"/>
                <a:ea typeface="HG丸ｺﾞｼｯｸM-PRO"/>
                <a:cs typeface="HG丸ｺﾞｼｯｸM-PRO"/>
              </a:rPr>
              <a:t>歯と同じように歯ブラシでしっかり磨きます。</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नक्कली दाँत पनि राती सुत्नु अघि दाँत जसरी नै दाँत माझ्ने </a:t>
            </a:r>
            <a:r>
              <a:rPr lang="ne-np" sz="1400" dirty="0" err="1">
                <a:latin typeface="Noto Sans Devanagari" panose="020B0502040504020204" pitchFamily="34" charset="0"/>
                <a:ea typeface="HG丸ｺﾞｼｯｸM-PRO"/>
                <a:cs typeface="Noto Sans Devanagari" panose="020B0502040504020204" pitchFamily="34" charset="0"/>
              </a:rPr>
              <a:t>ब्रसले</a:t>
            </a:r>
            <a:r>
              <a:rPr lang="ne-np" sz="1400" dirty="0">
                <a:latin typeface="Noto Sans Devanagari" panose="020B0502040504020204" pitchFamily="34" charset="0"/>
                <a:ea typeface="HG丸ｺﾞｼｯｸM-PRO"/>
                <a:cs typeface="Noto Sans Devanagari" panose="020B0502040504020204" pitchFamily="34" charset="0"/>
              </a:rPr>
              <a:t> राम्रोसँग माझ्नु</a:t>
            </a:r>
            <a:r>
              <a:rPr lang="ne-NP" sz="1400" dirty="0">
                <a:latin typeface="Noto Sans Devanagari" panose="020B0502040504020204" pitchFamily="34" charset="0"/>
                <a:ea typeface="HG丸ｺﾞｼｯｸM-PRO"/>
                <a:cs typeface="Noto Sans Devanagari" panose="020B0502040504020204" pitchFamily="34" charset="0"/>
              </a:rPr>
              <a:t>पर्छ</a:t>
            </a:r>
            <a:r>
              <a:rPr lang="ne-np" sz="1400" dirty="0">
                <a:latin typeface="Noto Sans Devanagari" panose="020B0502040504020204" pitchFamily="34" charset="0"/>
                <a:ea typeface="HG丸ｺﾞｼｯｸM-PRO"/>
                <a:cs typeface="Noto Sans Devanagari" panose="020B0502040504020204" pitchFamily="34" charset="0"/>
              </a:rPr>
              <a:t>।</a:t>
            </a:r>
            <a:endParaRPr lang="en-US" altLang="ja-JP" sz="1400" dirty="0">
              <a:latin typeface="Noto Sans Devanagari" panose="020B0502040504020204" pitchFamily="34" charset="0"/>
              <a:ea typeface="HG丸ｺﾞｼｯｸM-PRO"/>
              <a:cs typeface="Noto Sans Devanagari" panose="020B0502040504020204" pitchFamily="34" charset="0"/>
            </a:endParaRPr>
          </a:p>
          <a:p>
            <a:pPr rtl="0"/>
            <a:endParaRPr lang="en-US" altLang="ja-JP" sz="1400" dirty="0">
              <a:latin typeface="HG丸ｺﾞｼｯｸM-PRO"/>
              <a:ea typeface="HG丸ｺﾞｼｯｸM-PRO"/>
            </a:endParaRPr>
          </a:p>
        </p:txBody>
      </p:sp>
      <p:sp>
        <p:nvSpPr>
          <p:cNvPr id="14" name="Footer Placeholder 13">
            <a:extLst>
              <a:ext uri="{FF2B5EF4-FFF2-40B4-BE49-F238E27FC236}">
                <a16:creationId xmlns:a16="http://schemas.microsoft.com/office/drawing/2014/main" id="{8C6A6793-B534-007E-25CB-4F068CFC12F3}"/>
              </a:ext>
            </a:extLst>
          </p:cNvPr>
          <p:cNvSpPr>
            <a:spLocks noGrp="1"/>
          </p:cNvSpPr>
          <p:nvPr>
            <p:ph type="ftr" sz="quarter" idx="11"/>
          </p:nvPr>
        </p:nvSpPr>
        <p:spPr>
          <a:xfrm>
            <a:off x="1412776" y="9681001"/>
            <a:ext cx="3960440" cy="235497"/>
          </a:xfrm>
        </p:spPr>
        <p:txBody>
          <a:bodyPr/>
          <a:lstStyle/>
          <a:p>
            <a:pPr rtl="0"/>
            <a:r>
              <a:rPr kumimoji="1" lang="en-US" altLang="ja-JP" sz="800"/>
              <a:t>12. </a:t>
            </a:r>
            <a:r>
              <a:rPr kumimoji="1" lang="ja-JP" altLang="en-US" sz="800"/>
              <a:t>糖尿病と歯周病 </a:t>
            </a:r>
            <a:r>
              <a:rPr kumimoji="1" lang="en-US" altLang="ja-JP" sz="800"/>
              <a:t>मधुमेह र गिजाको रोग</a:t>
            </a:r>
            <a:endParaRPr kumimoji="1" lang="ja-JP" altLang="en-US" sz="800" dirty="0"/>
          </a:p>
        </p:txBody>
      </p:sp>
      <p:sp>
        <p:nvSpPr>
          <p:cNvPr id="9" name="テキスト ボックス 7">
            <a:extLst>
              <a:ext uri="{FF2B5EF4-FFF2-40B4-BE49-F238E27FC236}">
                <a16:creationId xmlns:a16="http://schemas.microsoft.com/office/drawing/2014/main" id="{ABC459AA-4AE7-0391-7BC6-D9CF55784635}"/>
              </a:ext>
            </a:extLst>
          </p:cNvPr>
          <p:cNvSpPr txBox="1"/>
          <p:nvPr/>
        </p:nvSpPr>
        <p:spPr>
          <a:xfrm>
            <a:off x="5589240" y="14288"/>
            <a:ext cx="866572" cy="246221"/>
          </a:xfrm>
          <a:prstGeom prst="rect">
            <a:avLst/>
          </a:prstGeom>
          <a:noFill/>
        </p:spPr>
        <p:txBody>
          <a:bodyPr wrap="square" rtlCol="0">
            <a:spAutoFit/>
          </a:bodyPr>
          <a:lstStyle/>
          <a:p>
            <a:pPr rtl="0"/>
            <a:r>
              <a:rPr lang="ja-JP" altLang="en-US" sz="1000" dirty="0">
                <a:solidFill>
                  <a:schemeClr val="bg1">
                    <a:lumMod val="50000"/>
                  </a:schemeClr>
                </a:solidFill>
                <a:cs typeface="+mj-cs"/>
              </a:rPr>
              <a:t>ネパール語</a:t>
            </a:r>
            <a:endParaRPr lang="ne-np" sz="1000" dirty="0">
              <a:solidFill>
                <a:schemeClr val="bg1">
                  <a:lumMod val="50000"/>
                </a:schemeClr>
              </a:solidFill>
              <a:cs typeface="+mj-cs"/>
            </a:endParaRPr>
          </a:p>
        </p:txBody>
      </p:sp>
      <p:sp>
        <p:nvSpPr>
          <p:cNvPr id="11" name="Slide Number Placeholder 11">
            <a:extLst>
              <a:ext uri="{FF2B5EF4-FFF2-40B4-BE49-F238E27FC236}">
                <a16:creationId xmlns:a16="http://schemas.microsoft.com/office/drawing/2014/main" id="{E596FC81-571E-251B-E4D3-BD5783085AB7}"/>
              </a:ext>
            </a:extLst>
          </p:cNvPr>
          <p:cNvSpPr>
            <a:spLocks noGrp="1"/>
          </p:cNvSpPr>
          <p:nvPr>
            <p:ph type="sldNum" sz="quarter" idx="12"/>
          </p:nvPr>
        </p:nvSpPr>
        <p:spPr>
          <a:xfrm>
            <a:off x="6237312" y="9460923"/>
            <a:ext cx="539476" cy="486833"/>
          </a:xfrm>
        </p:spPr>
        <p:txBody>
          <a:bodyPr/>
          <a:lstStyle/>
          <a:p>
            <a:pPr rtl="0"/>
            <a:fld id="{6E1340F4-D544-45CC-AC59-29028D878F1C}" type="slidenum">
              <a:rPr kumimoji="1" lang="ja-JP" altLang="en-US" smtClean="0"/>
              <a:pPr rtl="0"/>
              <a:t>3</a:t>
            </a:fld>
            <a:r>
              <a:rPr kumimoji="1" lang="en-US" altLang="ja-JP" dirty="0"/>
              <a:t>/4</a:t>
            </a:r>
            <a:endParaRPr kumimoji="1" lang="ja-JP" altLang="en-US" dirty="0"/>
          </a:p>
        </p:txBody>
      </p:sp>
      <p:pic>
        <p:nvPicPr>
          <p:cNvPr id="8" name="Picture 15">
            <a:extLst>
              <a:ext uri="{FF2B5EF4-FFF2-40B4-BE49-F238E27FC236}">
                <a16:creationId xmlns:a16="http://schemas.microsoft.com/office/drawing/2014/main" id="{DC06BCD6-1BC4-4D02-F49B-2C1BB6342B07}"/>
              </a:ext>
            </a:extLst>
          </p:cNvPr>
          <p:cNvPicPr>
            <a:picLocks noChangeAspect="1"/>
          </p:cNvPicPr>
          <p:nvPr/>
        </p:nvPicPr>
        <p:blipFill>
          <a:blip r:embed="rId3" cstate="print"/>
          <a:stretch>
            <a:fillRect/>
          </a:stretch>
        </p:blipFill>
        <p:spPr>
          <a:xfrm>
            <a:off x="6321804" y="65350"/>
            <a:ext cx="437261" cy="431015"/>
          </a:xfrm>
          <a:prstGeom prst="rect">
            <a:avLst/>
          </a:prstGeom>
        </p:spPr>
      </p:pic>
    </p:spTree>
    <p:extLst>
      <p:ext uri="{BB962C8B-B14F-4D97-AF65-F5344CB8AC3E}">
        <p14:creationId xmlns:p14="http://schemas.microsoft.com/office/powerpoint/2010/main" val="3634746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342900" y="47594"/>
            <a:ext cx="6172200" cy="9355699"/>
          </a:xfrm>
        </p:spPr>
        <p:txBody>
          <a:bodyPr vert="horz" rtlCol="0">
            <a:noAutofit/>
          </a:bodyPr>
          <a:lstStyle/>
          <a:p>
            <a:pPr rtl="0"/>
            <a:endParaRPr lang="en-US" altLang="ja-JP" sz="1400" dirty="0">
              <a:latin typeface="HG丸ｺﾞｼｯｸM-PRO"/>
              <a:ea typeface="HG丸ｺﾞｼｯｸM-PRO"/>
            </a:endParaRPr>
          </a:p>
          <a:p>
            <a:pPr marL="0" indent="0">
              <a:buNone/>
            </a:pPr>
            <a:r>
              <a:rPr lang="ja-JP" altLang="en-US" sz="1400" b="1" dirty="0">
                <a:solidFill>
                  <a:srgbClr val="4F81BD"/>
                </a:solidFill>
                <a:latin typeface="HG丸ｺﾞｼｯｸM-PRO"/>
                <a:ea typeface="HG丸ｺﾞｼｯｸM-PRO"/>
                <a:cs typeface="HG丸ｺﾞｼｯｸM-PRO"/>
              </a:rPr>
              <a:t>定期的に</a:t>
            </a:r>
            <a:r>
              <a:rPr lang="ja-JP" altLang="ja-JP" sz="1400" b="1" dirty="0">
                <a:solidFill>
                  <a:srgbClr val="4F81BD"/>
                </a:solidFill>
                <a:latin typeface="HG丸ｺﾞｼｯｸM-PRO"/>
                <a:ea typeface="HG丸ｺﾞｼｯｸM-PRO"/>
                <a:cs typeface="HG丸ｺﾞｼｯｸM-PRO"/>
              </a:rPr>
              <a:t>歯</a:t>
            </a:r>
            <a:r>
              <a:rPr lang="ja-JP" altLang="en-US" sz="1400" b="1" dirty="0">
                <a:solidFill>
                  <a:srgbClr val="4F81BD"/>
                </a:solidFill>
                <a:latin typeface="HG丸ｺﾞｼｯｸM-PRO"/>
                <a:ea typeface="HG丸ｺﾞｼｯｸM-PRO"/>
                <a:cs typeface="HG丸ｺﾞｼｯｸM-PRO"/>
              </a:rPr>
              <a:t>医者にかかりましょう</a:t>
            </a:r>
            <a:endParaRPr lang="en-US" altLang="ja-JP" sz="1400" b="1" dirty="0">
              <a:solidFill>
                <a:srgbClr val="4F81BD"/>
              </a:solidFill>
              <a:latin typeface="HG丸ｺﾞｼｯｸM-PRO"/>
              <a:ea typeface="HG丸ｺﾞｼｯｸM-PRO"/>
              <a:cs typeface="HG丸ｺﾞｼｯｸM-PRO"/>
            </a:endParaRPr>
          </a:p>
          <a:p>
            <a:pPr marL="0" indent="0" rtl="0">
              <a:buNone/>
            </a:pP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नियमित रूपमा दन्त चिकित्सकलाई देखाउनु</a:t>
            </a: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पर्छ</a:t>
            </a: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a:t>
            </a:r>
            <a:endParaRPr lang="en-US" sz="1400" b="1" dirty="0">
              <a:solidFill>
                <a:srgbClr val="4F81BD"/>
              </a:solidFill>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歯周病は、歯</a:t>
            </a:r>
            <a:r>
              <a:rPr lang="ja-JP" altLang="en-US" sz="1400" dirty="0">
                <a:latin typeface="HG丸ｺﾞｼｯｸM-PRO"/>
                <a:ea typeface="HG丸ｺﾞｼｯｸM-PRO"/>
                <a:cs typeface="HG丸ｺﾞｼｯｸM-PRO"/>
              </a:rPr>
              <a:t>医者でみてもらいましょう。</a:t>
            </a:r>
            <a:endParaRPr lang="en-US" altLang="ja-JP" sz="1400" b="1" dirty="0">
              <a:solidFill>
                <a:srgbClr val="4F81BD"/>
              </a:solidFill>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गिजाको रोग दन्त चिकित्सकलाई देखाउन</a:t>
            </a:r>
            <a:r>
              <a:rPr lang="ne-NP" sz="1400" dirty="0">
                <a:latin typeface="Noto Sans Devanagari" panose="020B0502040504020204" pitchFamily="34" charset="0"/>
                <a:ea typeface="HG丸ｺﾞｼｯｸM-PRO"/>
                <a:cs typeface="Noto Sans Devanagari" panose="020B0502040504020204" pitchFamily="34" charset="0"/>
              </a:rPr>
              <a:t>े गरौं</a:t>
            </a:r>
            <a:r>
              <a:rPr lang="ne-np" sz="1400" dirty="0">
                <a:latin typeface="Noto Sans Devanagari" panose="020B0502040504020204" pitchFamily="34" charset="0"/>
                <a:ea typeface="HG丸ｺﾞｼｯｸM-PRO"/>
                <a:cs typeface="Noto Sans Devanagari" panose="020B0502040504020204" pitchFamily="34" charset="0"/>
              </a:rPr>
              <a:t>।</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症状がなくても、年に３〜４回は</a:t>
            </a:r>
            <a:r>
              <a:rPr lang="ja-JP" altLang="en-US" sz="1400" dirty="0">
                <a:latin typeface="HG丸ｺﾞｼｯｸM-PRO"/>
                <a:ea typeface="HG丸ｺﾞｼｯｸM-PRO"/>
                <a:cs typeface="HG丸ｺﾞｼｯｸM-PRO"/>
              </a:rPr>
              <a:t>みてもらいます。</a:t>
            </a:r>
            <a:r>
              <a:rPr lang="ja-JP" altLang="ja-JP" sz="1400" dirty="0">
                <a:latin typeface="HG丸ｺﾞｼｯｸM-PRO"/>
                <a:ea typeface="HG丸ｺﾞｼｯｸM-PRO"/>
                <a:cs typeface="HG丸ｺﾞｼｯｸM-PRO"/>
              </a:rPr>
              <a:t>かかりつけの</a:t>
            </a:r>
            <a:r>
              <a:rPr lang="ja-JP" altLang="en-US" sz="1400" dirty="0">
                <a:latin typeface="HG丸ｺﾞｼｯｸM-PRO"/>
                <a:ea typeface="HG丸ｺﾞｼｯｸM-PRO"/>
                <a:cs typeface="HG丸ｺﾞｼｯｸM-PRO"/>
              </a:rPr>
              <a:t>歯医者に相談してください。</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दातमा</a:t>
            </a:r>
            <a:r>
              <a:rPr lang="ne-NP" sz="1400" dirty="0">
                <a:latin typeface="Noto Sans Devanagari" panose="020B0502040504020204" pitchFamily="34" charset="0"/>
                <a:ea typeface="HG丸ｺﾞｼｯｸM-PRO"/>
                <a:cs typeface="Noto Sans Devanagari" panose="020B0502040504020204" pitchFamily="34" charset="0"/>
              </a:rPr>
              <a:t> कुनै समस्या </a:t>
            </a:r>
            <a:r>
              <a:rPr lang="ne-NP" sz="1400" dirty="0" err="1">
                <a:latin typeface="Noto Sans Devanagari" panose="020B0502040504020204" pitchFamily="34" charset="0"/>
                <a:ea typeface="HG丸ｺﾞｼｯｸM-PRO"/>
                <a:cs typeface="Noto Sans Devanagari" panose="020B0502040504020204" pitchFamily="34" charset="0"/>
              </a:rPr>
              <a:t>नभएता</a:t>
            </a:r>
            <a:r>
              <a:rPr lang="ne-NP" sz="1400" dirty="0">
                <a:latin typeface="Noto Sans Devanagari" panose="020B0502040504020204" pitchFamily="34" charset="0"/>
                <a:ea typeface="HG丸ｺﾞｼｯｸM-PRO"/>
                <a:cs typeface="Noto Sans Devanagari" panose="020B0502040504020204" pitchFamily="34" charset="0"/>
              </a:rPr>
              <a:t> पनि </a:t>
            </a:r>
            <a:r>
              <a:rPr lang="ne-np" sz="1400" dirty="0">
                <a:latin typeface="Noto Sans Devanagari" panose="020B0502040504020204" pitchFamily="34" charset="0"/>
                <a:ea typeface="HG丸ｺﾞｼｯｸM-PRO"/>
                <a:cs typeface="Noto Sans Devanagari" panose="020B0502040504020204" pitchFamily="34" charset="0"/>
              </a:rPr>
              <a:t>वर्षमा 3〜4 पटक</a:t>
            </a:r>
            <a:r>
              <a:rPr lang="ne-np" altLang="ja-JP" sz="1400" dirty="0">
                <a:latin typeface="Noto Sans Devanagari" panose="020B0502040504020204" pitchFamily="34" charset="0"/>
                <a:ea typeface="HG丸ｺﾞｼｯｸM-PRO"/>
                <a:cs typeface="Noto Sans Devanagari" panose="020B0502040504020204" pitchFamily="34" charset="0"/>
              </a:rPr>
              <a:t> दन्त चिकित्सकलाई</a:t>
            </a:r>
            <a:r>
              <a:rPr lang="ne-NP" altLang="ja-JP" sz="1400" dirty="0">
                <a:latin typeface="Noto Sans Devanagari" panose="020B0502040504020204" pitchFamily="34" charset="0"/>
                <a:ea typeface="HG丸ｺﾞｼｯｸM-PRO"/>
                <a:cs typeface="Noto Sans Devanagari" panose="020B0502040504020204" pitchFamily="34" charset="0"/>
              </a:rPr>
              <a:t> </a:t>
            </a:r>
            <a:r>
              <a:rPr lang="ne-NP" altLang="ja-JP" sz="1400" dirty="0" err="1">
                <a:latin typeface="Noto Sans Devanagari" panose="020B0502040504020204" pitchFamily="34" charset="0"/>
                <a:ea typeface="HG丸ｺﾞｼｯｸM-PRO"/>
                <a:cs typeface="Noto Sans Devanagari" panose="020B0502040504020204" pitchFamily="34" charset="0"/>
              </a:rPr>
              <a:t>दात</a:t>
            </a:r>
            <a:r>
              <a:rPr lang="ne-np" sz="1400" dirty="0">
                <a:latin typeface="Noto Sans Devanagari" panose="020B0502040504020204" pitchFamily="34" charset="0"/>
                <a:ea typeface="HG丸ｺﾞｼｯｸM-PRO"/>
                <a:cs typeface="Noto Sans Devanagari" panose="020B0502040504020204" pitchFamily="34" charset="0"/>
              </a:rPr>
              <a:t> देखाउने गर</a:t>
            </a:r>
            <a:r>
              <a:rPr lang="ne-NP" sz="1400" dirty="0">
                <a:latin typeface="Noto Sans Devanagari" panose="020B0502040504020204" pitchFamily="34" charset="0"/>
                <a:ea typeface="HG丸ｺﾞｼｯｸM-PRO"/>
                <a:cs typeface="Noto Sans Devanagari" panose="020B0502040504020204" pitchFamily="34" charset="0"/>
              </a:rPr>
              <a:t>ौं</a:t>
            </a:r>
            <a:r>
              <a:rPr lang="ne-np" sz="1400" dirty="0">
                <a:latin typeface="Noto Sans Devanagari" panose="020B0502040504020204" pitchFamily="34" charset="0"/>
                <a:ea typeface="HG丸ｺﾞｼｯｸM-PRO"/>
                <a:cs typeface="Noto Sans Devanagari" panose="020B0502040504020204" pitchFamily="34" charset="0"/>
              </a:rPr>
              <a:t>।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सधैँ देखाउने दन्त चिकित्सक</a:t>
            </a:r>
            <a:r>
              <a:rPr lang="ne-NP" sz="1400" dirty="0">
                <a:latin typeface="Noto Sans Devanagari" panose="020B0502040504020204" pitchFamily="34" charset="0"/>
                <a:ea typeface="HG丸ｺﾞｼｯｸM-PRO"/>
                <a:cs typeface="Noto Sans Devanagari" panose="020B0502040504020204" pitchFamily="34" charset="0"/>
              </a:rPr>
              <a:t> छ भने </a:t>
            </a:r>
            <a:r>
              <a:rPr lang="ne-NP" sz="1400" dirty="0" err="1">
                <a:latin typeface="Noto Sans Devanagari" panose="020B0502040504020204" pitchFamily="34" charset="0"/>
                <a:ea typeface="HG丸ｺﾞｼｯｸM-PRO"/>
                <a:cs typeface="Noto Sans Devanagari" panose="020B0502040504020204" pitchFamily="34" charset="0"/>
              </a:rPr>
              <a:t>उहाँबाट</a:t>
            </a:r>
            <a:r>
              <a:rPr lang="ne-np" sz="1400" dirty="0">
                <a:latin typeface="Noto Sans Devanagari" panose="020B0502040504020204" pitchFamily="34" charset="0"/>
                <a:ea typeface="HG丸ｺﾞｼｯｸM-PRO"/>
                <a:cs typeface="Noto Sans Devanagari" panose="020B0502040504020204" pitchFamily="34" charset="0"/>
              </a:rPr>
              <a:t> परामर्श </a:t>
            </a:r>
            <a:r>
              <a:rPr lang="ne-np" sz="1400" dirty="0" err="1">
                <a:latin typeface="Noto Sans Devanagari" panose="020B0502040504020204" pitchFamily="34" charset="0"/>
                <a:ea typeface="HG丸ｺﾞｼｯｸM-PRO"/>
                <a:cs typeface="Noto Sans Devanagari" panose="020B0502040504020204" pitchFamily="34" charset="0"/>
              </a:rPr>
              <a:t>लि</a:t>
            </a:r>
            <a:r>
              <a:rPr lang="ne-NP" sz="1400" dirty="0" err="1">
                <a:latin typeface="Noto Sans Devanagari" panose="020B0502040504020204" pitchFamily="34" charset="0"/>
                <a:ea typeface="HG丸ｺﾞｼｯｸM-PRO"/>
                <a:cs typeface="Noto Sans Devanagari" panose="020B0502040504020204" pitchFamily="34" charset="0"/>
              </a:rPr>
              <a:t>ने</a:t>
            </a:r>
            <a:r>
              <a:rPr lang="ne-NP" sz="1400" dirty="0">
                <a:latin typeface="Noto Sans Devanagari" panose="020B0502040504020204" pitchFamily="34" charset="0"/>
                <a:ea typeface="HG丸ｺﾞｼｯｸM-PRO"/>
                <a:cs typeface="Noto Sans Devanagari" panose="020B0502040504020204" pitchFamily="34" charset="0"/>
              </a:rPr>
              <a:t> गरौं</a:t>
            </a:r>
            <a:r>
              <a:rPr lang="ne-np" sz="1400" dirty="0">
                <a:latin typeface="Noto Sans Devanagari" panose="020B0502040504020204" pitchFamily="34" charset="0"/>
                <a:ea typeface="HG丸ｺﾞｼｯｸM-PRO"/>
                <a:cs typeface="Noto Sans Devanagari" panose="020B0502040504020204" pitchFamily="34" charset="0"/>
              </a:rPr>
              <a:t>।</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歯磨きの方法をしっかり教えてもら</a:t>
            </a:r>
            <a:r>
              <a:rPr lang="ja-JP" altLang="en-US" sz="1400" dirty="0">
                <a:latin typeface="HG丸ｺﾞｼｯｸM-PRO"/>
                <a:ea typeface="HG丸ｺﾞｼｯｸM-PRO"/>
                <a:cs typeface="HG丸ｺﾞｼｯｸM-PRO"/>
              </a:rPr>
              <a:t>いましょう。</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दाँत माझ्ने </a:t>
            </a:r>
            <a:r>
              <a:rPr lang="ne-NP" sz="1400" dirty="0">
                <a:latin typeface="Noto Sans Devanagari" panose="020B0502040504020204" pitchFamily="34" charset="0"/>
                <a:ea typeface="HG丸ｺﾞｼｯｸM-PRO"/>
                <a:cs typeface="Noto Sans Devanagari" panose="020B0502040504020204" pitchFamily="34" charset="0"/>
              </a:rPr>
              <a:t>उचित </a:t>
            </a:r>
            <a:r>
              <a:rPr lang="ne-np" sz="1400" dirty="0">
                <a:latin typeface="Noto Sans Devanagari" panose="020B0502040504020204" pitchFamily="34" charset="0"/>
                <a:ea typeface="HG丸ｺﾞｼｯｸM-PRO"/>
                <a:cs typeface="Noto Sans Devanagari" panose="020B0502040504020204" pitchFamily="34" charset="0"/>
              </a:rPr>
              <a:t>तरिका राम्रोसँग सिक्नुहोस्।</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en-US" sz="1400" dirty="0">
                <a:latin typeface="HG丸ｺﾞｼｯｸM-PRO"/>
                <a:ea typeface="HG丸ｺﾞｼｯｸM-PRO"/>
                <a:cs typeface="HG丸ｺﾞｼｯｸM-PRO"/>
              </a:rPr>
              <a:t>歯医者では、</a:t>
            </a:r>
            <a:r>
              <a:rPr lang="ja-JP" altLang="ja-JP" sz="1400" dirty="0">
                <a:latin typeface="HG丸ｺﾞｼｯｸM-PRO"/>
                <a:ea typeface="HG丸ｺﾞｼｯｸM-PRO"/>
                <a:cs typeface="HG丸ｺﾞｼｯｸM-PRO"/>
              </a:rPr>
              <a:t>糖尿病</a:t>
            </a:r>
            <a:r>
              <a:rPr lang="ja-JP" altLang="en-US" sz="1400" dirty="0">
                <a:latin typeface="HG丸ｺﾞｼｯｸM-PRO"/>
                <a:ea typeface="HG丸ｺﾞｼｯｸM-PRO"/>
                <a:cs typeface="HG丸ｺﾞｼｯｸM-PRO"/>
              </a:rPr>
              <a:t>の治療をしていることを</a:t>
            </a:r>
            <a:r>
              <a:rPr lang="ja-JP" altLang="ja-JP" sz="1400" dirty="0">
                <a:latin typeface="HG丸ｺﾞｼｯｸM-PRO"/>
                <a:ea typeface="HG丸ｺﾞｼｯｸM-PRO"/>
                <a:cs typeface="HG丸ｺﾞｼｯｸM-PRO"/>
              </a:rPr>
              <a:t>伝えましょう。</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दन्त चिकित्सकलाई मधुमेहको उपचार गरिरहेको कुरा भन्नुहोस्।</a:t>
            </a:r>
            <a:endParaRPr lang="en-US" altLang="ja-JP" sz="1400" dirty="0">
              <a:latin typeface="Noto Sans Devanagari" panose="020B0502040504020204" pitchFamily="34" charset="0"/>
              <a:ea typeface="HG丸ｺﾞｼｯｸM-PRO"/>
              <a:cs typeface="Noto Sans Devanagari" panose="020B0502040504020204" pitchFamily="34" charset="0"/>
            </a:endParaRPr>
          </a:p>
          <a:p>
            <a:pPr marL="0" indent="0" rtl="0">
              <a:buNone/>
            </a:pPr>
            <a:endParaRPr lang="en-US" sz="1400" b="1" dirty="0">
              <a:solidFill>
                <a:srgbClr val="4F81BD"/>
              </a:solidFill>
              <a:latin typeface="HG丸ｺﾞｼｯｸM-PRO"/>
              <a:ea typeface="HG丸ｺﾞｼｯｸM-PRO"/>
            </a:endParaRPr>
          </a:p>
          <a:p>
            <a:pPr marL="0" indent="0">
              <a:buNone/>
            </a:pPr>
            <a:r>
              <a:rPr lang="ja-JP" altLang="en-US" sz="1400" b="1" dirty="0">
                <a:solidFill>
                  <a:srgbClr val="4F81BD"/>
                </a:solidFill>
                <a:latin typeface="HG丸ｺﾞｼｯｸM-PRO"/>
                <a:ea typeface="HG丸ｺﾞｼｯｸM-PRO"/>
                <a:cs typeface="HG丸ｺﾞｼｯｸM-PRO"/>
              </a:rPr>
              <a:t>他にも気を付けること</a:t>
            </a:r>
            <a:endParaRPr lang="en-US" altLang="ja-JP" sz="1400" b="1" dirty="0">
              <a:solidFill>
                <a:srgbClr val="4F81BD"/>
              </a:solidFill>
              <a:latin typeface="HG丸ｺﾞｼｯｸM-PRO"/>
              <a:ea typeface="HG丸ｺﾞｼｯｸM-PRO"/>
              <a:cs typeface="HG丸ｺﾞｼｯｸM-PRO"/>
            </a:endParaRPr>
          </a:p>
          <a:p>
            <a:pPr marL="0" indent="0" rtl="0">
              <a:buNone/>
            </a:pPr>
            <a:r>
              <a:rPr lang="ne-np" sz="1400" b="1" dirty="0">
                <a:solidFill>
                  <a:srgbClr val="4F81BD"/>
                </a:solidFill>
                <a:latin typeface="Noto Sans Devanagari" panose="020B0502040504020204" pitchFamily="34" charset="0"/>
                <a:ea typeface="HG丸ｺﾞｼｯｸM-PRO"/>
                <a:cs typeface="Noto Sans Devanagari" panose="020B0502040504020204" pitchFamily="34" charset="0"/>
              </a:rPr>
              <a:t>अन्य ध्यान दिनुपर्ने कुराहरू</a:t>
            </a:r>
            <a:endParaRPr lang="en-US" sz="1400" b="1" dirty="0">
              <a:solidFill>
                <a:srgbClr val="4F81BD"/>
              </a:solidFill>
              <a:latin typeface="Noto Sans Devanagari" panose="020B0502040504020204" pitchFamily="34" charset="0"/>
              <a:ea typeface="HG丸ｺﾞｼｯｸM-PRO"/>
              <a:cs typeface="Noto Sans Devanagari" panose="020B0502040504020204" pitchFamily="34" charset="0"/>
            </a:endParaRPr>
          </a:p>
          <a:p>
            <a:pPr>
              <a:buFont typeface="Arial" panose="020B0604020202020204" pitchFamily="34" charset="0"/>
              <a:buChar char="•"/>
            </a:pPr>
            <a:r>
              <a:rPr lang="ja-JP" altLang="en-US" sz="1400" dirty="0">
                <a:latin typeface="HG丸ｺﾞｼｯｸM-PRO"/>
                <a:ea typeface="HG丸ｺﾞｼｯｸM-PRO"/>
                <a:cs typeface="HG丸ｺﾞｼｯｸM-PRO"/>
              </a:rPr>
              <a:t>タバコはやめます。</a:t>
            </a:r>
            <a:endParaRPr lang="en-US" altLang="ja-JP" sz="1400" b="1" dirty="0">
              <a:solidFill>
                <a:srgbClr val="4F81BD"/>
              </a:solidFill>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चुरोट छोड्नुहोस्।</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en-US" sz="1400" dirty="0">
                <a:latin typeface="HG丸ｺﾞｼｯｸM-PRO"/>
                <a:ea typeface="HG丸ｺﾞｼｯｸM-PRO"/>
                <a:cs typeface="HG丸ｺﾞｼｯｸM-PRO"/>
              </a:rPr>
              <a:t>タバコを吸うことで、歯周病になりやすく、歯周病が悪くなりやすい。</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चुरोट </a:t>
            </a:r>
            <a:r>
              <a:rPr lang="ne-np" sz="1400" dirty="0" err="1">
                <a:latin typeface="Noto Sans Devanagari" panose="020B0502040504020204" pitchFamily="34" charset="0"/>
                <a:ea typeface="HG丸ｺﾞｼｯｸM-PRO"/>
                <a:cs typeface="Noto Sans Devanagari" panose="020B0502040504020204" pitchFamily="34" charset="0"/>
              </a:rPr>
              <a:t>पिउनाले</a:t>
            </a:r>
            <a:r>
              <a:rPr lang="ne-np" sz="1400" dirty="0">
                <a:latin typeface="Noto Sans Devanagari" panose="020B0502040504020204" pitchFamily="34" charset="0"/>
                <a:ea typeface="HG丸ｺﾞｼｯｸM-PRO"/>
                <a:cs typeface="Noto Sans Devanagari" panose="020B0502040504020204" pitchFamily="34" charset="0"/>
              </a:rPr>
              <a:t> गिजाको रोग हुने बढी सम्भावना हुन्छ र गिजाको रोग सजिलै </a:t>
            </a:r>
            <a:r>
              <a:rPr lang="ne-NP" sz="1400" dirty="0" err="1">
                <a:latin typeface="Noto Sans Devanagari" panose="020B0502040504020204" pitchFamily="34" charset="0"/>
                <a:ea typeface="HG丸ｺﾞｼｯｸM-PRO"/>
                <a:cs typeface="Noto Sans Devanagari" panose="020B0502040504020204" pitchFamily="34" charset="0"/>
              </a:rPr>
              <a:t>गम्भिर</a:t>
            </a:r>
            <a:r>
              <a:rPr lang="ne-NP" sz="1400" dirty="0">
                <a:latin typeface="Noto Sans Devanagari" panose="020B0502040504020204" pitchFamily="34" charset="0"/>
                <a:ea typeface="HG丸ｺﾞｼｯｸM-PRO"/>
                <a:cs typeface="Noto Sans Devanagari" panose="020B0502040504020204" pitchFamily="34" charset="0"/>
              </a:rPr>
              <a:t> रूप </a:t>
            </a:r>
            <a:r>
              <a:rPr lang="ne-NP" sz="1400" dirty="0" err="1">
                <a:latin typeface="Noto Sans Devanagari" panose="020B0502040504020204" pitchFamily="34" charset="0"/>
                <a:ea typeface="HG丸ｺﾞｼｯｸM-PRO"/>
                <a:cs typeface="Noto Sans Devanagari" panose="020B0502040504020204" pitchFamily="34" charset="0"/>
              </a:rPr>
              <a:t>लिन</a:t>
            </a:r>
            <a:r>
              <a:rPr lang="ne-NP" sz="1400" dirty="0">
                <a:latin typeface="Noto Sans Devanagari" panose="020B0502040504020204" pitchFamily="34" charset="0"/>
                <a:ea typeface="HG丸ｺﾞｼｯｸM-PRO"/>
                <a:cs typeface="Noto Sans Devanagari" panose="020B0502040504020204" pitchFamily="34" charset="0"/>
              </a:rPr>
              <a:t> </a:t>
            </a:r>
            <a:endParaRPr lang="en-US" sz="1400" dirty="0">
              <a:latin typeface="Noto Sans Devanagari" panose="020B0502040504020204" pitchFamily="34" charset="0"/>
              <a:ea typeface="HG丸ｺﾞｼｯｸM-PRO"/>
              <a:cs typeface="Noto Sans Devanagari" panose="020B0502040504020204" pitchFamily="34" charset="0"/>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सक्छ</a:t>
            </a:r>
            <a:r>
              <a:rPr lang="ne-np" sz="1400" dirty="0">
                <a:latin typeface="Noto Sans Devanagari" panose="020B0502040504020204" pitchFamily="34" charset="0"/>
                <a:ea typeface="HG丸ｺﾞｼｯｸM-PRO"/>
                <a:cs typeface="Noto Sans Devanagari" panose="020B0502040504020204" pitchFamily="34" charset="0"/>
              </a:rPr>
              <a:t>।</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en-US" sz="1400" dirty="0">
                <a:latin typeface="HG丸ｺﾞｼｯｸM-PRO"/>
                <a:ea typeface="HG丸ｺﾞｼｯｸM-PRO"/>
                <a:cs typeface="HG丸ｺﾞｼｯｸM-PRO"/>
              </a:rPr>
              <a:t>おやつが</a:t>
            </a:r>
            <a:r>
              <a:rPr lang="ja-JP" altLang="ja-JP" sz="1400" dirty="0">
                <a:latin typeface="HG丸ｺﾞｼｯｸM-PRO"/>
                <a:ea typeface="HG丸ｺﾞｼｯｸM-PRO"/>
                <a:cs typeface="HG丸ｺﾞｼｯｸM-PRO"/>
              </a:rPr>
              <a:t>多い、甘いものを</a:t>
            </a:r>
            <a:r>
              <a:rPr lang="ja-JP" altLang="en-US" sz="1400" dirty="0">
                <a:latin typeface="HG丸ｺﾞｼｯｸM-PRO"/>
                <a:ea typeface="HG丸ｺﾞｼｯｸM-PRO"/>
                <a:cs typeface="HG丸ｺﾞｼｯｸM-PRO"/>
              </a:rPr>
              <a:t>たくさん食べると</a:t>
            </a:r>
            <a:r>
              <a:rPr lang="ja-JP" altLang="ja-JP" sz="1400" dirty="0">
                <a:latin typeface="HG丸ｺﾞｼｯｸM-PRO"/>
                <a:ea typeface="HG丸ｺﾞｼｯｸM-PRO"/>
                <a:cs typeface="HG丸ｺﾞｼｯｸM-PRO"/>
              </a:rPr>
              <a:t>歯周病</a:t>
            </a:r>
            <a:r>
              <a:rPr lang="ja-JP" altLang="en-US" sz="1400" dirty="0">
                <a:latin typeface="HG丸ｺﾞｼｯｸM-PRO"/>
                <a:ea typeface="HG丸ｺﾞｼｯｸM-PRO"/>
                <a:cs typeface="HG丸ｺﾞｼｯｸM-PRO"/>
              </a:rPr>
              <a:t>になりやすい。</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धेरै </a:t>
            </a:r>
            <a:r>
              <a:rPr lang="ne-NP" sz="1400" dirty="0" err="1">
                <a:latin typeface="Noto Sans Devanagari" panose="020B0502040504020204" pitchFamily="34" charset="0"/>
                <a:ea typeface="HG丸ｺﾞｼｯｸM-PRO"/>
                <a:cs typeface="Noto Sans Devanagari" panose="020B0502040504020204" pitchFamily="34" charset="0"/>
              </a:rPr>
              <a:t>काचार-कुचुर</a:t>
            </a:r>
            <a:r>
              <a:rPr lang="ne-NP"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र गुलियो चीजहरू </a:t>
            </a:r>
            <a:r>
              <a:rPr lang="ne-NP" sz="1400" dirty="0">
                <a:latin typeface="Noto Sans Devanagari" panose="020B0502040504020204" pitchFamily="34" charset="0"/>
                <a:ea typeface="HG丸ｺﾞｼｯｸM-PRO"/>
                <a:cs typeface="Noto Sans Devanagari" panose="020B0502040504020204" pitchFamily="34" charset="0"/>
              </a:rPr>
              <a:t>खाई राख्ने बानी छ </a:t>
            </a:r>
            <a:r>
              <a:rPr lang="ne-np" sz="1400" dirty="0">
                <a:latin typeface="Noto Sans Devanagari" panose="020B0502040504020204" pitchFamily="34" charset="0"/>
                <a:ea typeface="HG丸ｺﾞｼｯｸM-PRO"/>
                <a:cs typeface="Noto Sans Devanagari" panose="020B0502040504020204" pitchFamily="34" charset="0"/>
              </a:rPr>
              <a:t>भने गिजाको रोग लाग्ने सम्भावना </a:t>
            </a:r>
            <a:r>
              <a:rPr lang="en-US" sz="1400" dirty="0">
                <a:latin typeface="Noto Sans Devanagari" panose="020B0502040504020204" pitchFamily="34" charset="0"/>
                <a:ea typeface="HG丸ｺﾞｼｯｸM-PRO"/>
                <a:cs typeface="Noto Sans Devanagari" panose="020B0502040504020204" pitchFamily="34" charset="0"/>
              </a:rPr>
              <a:t>  </a:t>
            </a: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a:latin typeface="Noto Sans Devanagari" panose="020B0502040504020204" pitchFamily="34" charset="0"/>
                <a:ea typeface="HG丸ｺﾞｼｯｸM-PRO"/>
                <a:cs typeface="Noto Sans Devanagari" panose="020B0502040504020204" pitchFamily="34" charset="0"/>
              </a:rPr>
              <a:t>बढ्छ।</a:t>
            </a:r>
            <a:endParaRPr lang="en-US" sz="1400" dirty="0">
              <a:latin typeface="Noto Sans Devanagari" panose="020B0502040504020204" pitchFamily="34" charset="0"/>
              <a:ea typeface="HG丸ｺﾞｼｯｸM-PRO"/>
              <a:cs typeface="Noto Sans Devanagari" panose="020B0502040504020204" pitchFamily="34" charset="0"/>
            </a:endParaRPr>
          </a:p>
          <a:p>
            <a:r>
              <a:rPr lang="ja-JP" altLang="ja-JP" sz="1400" dirty="0">
                <a:latin typeface="HG丸ｺﾞｼｯｸM-PRO"/>
                <a:ea typeface="HG丸ｺﾞｼｯｸM-PRO"/>
                <a:cs typeface="HG丸ｺﾞｼｯｸM-PRO"/>
              </a:rPr>
              <a:t>爪楊枝は使用しない。</a:t>
            </a:r>
            <a:r>
              <a:rPr lang="ja-JP" altLang="en-US" sz="1400" dirty="0">
                <a:latin typeface="HG丸ｺﾞｼｯｸM-PRO"/>
                <a:ea typeface="HG丸ｺﾞｼｯｸM-PRO"/>
                <a:cs typeface="HG丸ｺﾞｼｯｸM-PRO"/>
              </a:rPr>
              <a:t>歯ぐき</a:t>
            </a:r>
            <a:r>
              <a:rPr lang="ja-JP" altLang="ja-JP" sz="1400" dirty="0">
                <a:latin typeface="HG丸ｺﾞｼｯｸM-PRO"/>
                <a:ea typeface="HG丸ｺﾞｼｯｸM-PRO"/>
                <a:cs typeface="HG丸ｺﾞｼｯｸM-PRO"/>
              </a:rPr>
              <a:t>をいためて歯と歯の間が広がります。</a:t>
            </a:r>
            <a:r>
              <a:rPr lang="en-US" altLang="ja-JP" sz="1400" dirty="0">
                <a:latin typeface="HG丸ｺﾞｼｯｸM-PRO"/>
                <a:ea typeface="HG丸ｺﾞｼｯｸM-PRO"/>
                <a:cs typeface="HG丸ｺﾞｼｯｸM-PRO"/>
              </a:rPr>
              <a:t> </a:t>
            </a:r>
            <a:endParaRPr lang="en-US" altLang="ja-JP" sz="1400" dirty="0">
              <a:latin typeface="HG丸ｺﾞｼｯｸM-PRO"/>
              <a:ea typeface="HG丸ｺﾞｼｯｸM-PRO"/>
            </a:endParaRPr>
          </a:p>
          <a:p>
            <a:pPr marL="0" indent="0" rtl="0">
              <a:buNone/>
            </a:pPr>
            <a:r>
              <a:rPr lang="en-US" sz="1400" dirty="0">
                <a:latin typeface="Noto Sans Devanagari" panose="020B0502040504020204" pitchFamily="34" charset="0"/>
                <a:ea typeface="HG丸ｺﾞｼｯｸM-PRO"/>
                <a:cs typeface="Noto Sans Devanagari" panose="020B0502040504020204" pitchFamily="34" charset="0"/>
              </a:rPr>
              <a:t>        </a:t>
            </a:r>
            <a:r>
              <a:rPr lang="ne-np" sz="1400" dirty="0" err="1">
                <a:latin typeface="Noto Sans Devanagari" panose="020B0502040504020204" pitchFamily="34" charset="0"/>
                <a:ea typeface="HG丸ｺﾞｼｯｸM-PRO"/>
                <a:cs typeface="Noto Sans Devanagari" panose="020B0502040504020204" pitchFamily="34" charset="0"/>
              </a:rPr>
              <a:t>टुथपिक</a:t>
            </a:r>
            <a:r>
              <a:rPr lang="ne-np" sz="1400" dirty="0">
                <a:latin typeface="Noto Sans Devanagari" panose="020B0502040504020204" pitchFamily="34" charset="0"/>
                <a:ea typeface="HG丸ｺﾞｼｯｸM-PRO"/>
                <a:cs typeface="Noto Sans Devanagari" panose="020B0502040504020204" pitchFamily="34" charset="0"/>
              </a:rPr>
              <a:t> प्रयोग नगर्नुहोस्। गिजामा </a:t>
            </a:r>
            <a:r>
              <a:rPr lang="ne-NP" sz="1400" dirty="0">
                <a:latin typeface="Noto Sans Devanagari" panose="020B0502040504020204" pitchFamily="34" charset="0"/>
                <a:ea typeface="HG丸ｺﾞｼｯｸM-PRO"/>
                <a:cs typeface="Noto Sans Devanagari" panose="020B0502040504020204" pitchFamily="34" charset="0"/>
              </a:rPr>
              <a:t>असर गरी </a:t>
            </a:r>
            <a:r>
              <a:rPr lang="ne-np" sz="1400" dirty="0">
                <a:latin typeface="Noto Sans Devanagari" panose="020B0502040504020204" pitchFamily="34" charset="0"/>
                <a:ea typeface="HG丸ｺﾞｼｯｸM-PRO"/>
                <a:cs typeface="Noto Sans Devanagari" panose="020B0502040504020204" pitchFamily="34" charset="0"/>
              </a:rPr>
              <a:t>दाँत र दाँत बीचको भाग फराकिलो हुन्छ। </a:t>
            </a:r>
          </a:p>
        </p:txBody>
      </p:sp>
      <p:pic>
        <p:nvPicPr>
          <p:cNvPr id="10" name="図 9">
            <a:extLst>
              <a:ext uri="{FF2B5EF4-FFF2-40B4-BE49-F238E27FC236}">
                <a16:creationId xmlns:a16="http://schemas.microsoft.com/office/drawing/2014/main" id="{A134E954-F138-41A2-8324-127C68B1D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6175" y="3715575"/>
            <a:ext cx="923420" cy="892224"/>
          </a:xfrm>
          <a:prstGeom prst="rect">
            <a:avLst/>
          </a:prstGeom>
        </p:spPr>
      </p:pic>
      <p:pic>
        <p:nvPicPr>
          <p:cNvPr id="11" name="図 10">
            <a:extLst>
              <a:ext uri="{FF2B5EF4-FFF2-40B4-BE49-F238E27FC236}">
                <a16:creationId xmlns:a16="http://schemas.microsoft.com/office/drawing/2014/main" id="{11ECA85D-D494-47C2-A21B-CFEB8E21CC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4271" y="307961"/>
            <a:ext cx="1409700" cy="1275502"/>
          </a:xfrm>
          <a:prstGeom prst="rect">
            <a:avLst/>
          </a:prstGeom>
        </p:spPr>
      </p:pic>
      <p:sp>
        <p:nvSpPr>
          <p:cNvPr id="18" name="Footer Placeholder 13">
            <a:extLst>
              <a:ext uri="{FF2B5EF4-FFF2-40B4-BE49-F238E27FC236}">
                <a16:creationId xmlns:a16="http://schemas.microsoft.com/office/drawing/2014/main" id="{65D45849-ADAC-15CD-4FA6-A3CBBD5DB6A9}"/>
              </a:ext>
            </a:extLst>
          </p:cNvPr>
          <p:cNvSpPr>
            <a:spLocks noGrp="1"/>
          </p:cNvSpPr>
          <p:nvPr>
            <p:ph type="ftr" sz="quarter" idx="11"/>
          </p:nvPr>
        </p:nvSpPr>
        <p:spPr>
          <a:xfrm>
            <a:off x="1412776" y="9681001"/>
            <a:ext cx="3960440" cy="235497"/>
          </a:xfrm>
        </p:spPr>
        <p:txBody>
          <a:bodyPr/>
          <a:lstStyle/>
          <a:p>
            <a:pPr rtl="0"/>
            <a:r>
              <a:rPr kumimoji="1" lang="en-US" altLang="ja-JP" sz="800"/>
              <a:t>12. </a:t>
            </a:r>
            <a:r>
              <a:rPr kumimoji="1" lang="ja-JP" altLang="en-US" sz="800"/>
              <a:t>糖尿病と歯周病 </a:t>
            </a:r>
            <a:r>
              <a:rPr kumimoji="1" lang="en-US" altLang="ja-JP" sz="800"/>
              <a:t>मधुमेह र गिजाको रोग</a:t>
            </a:r>
            <a:endParaRPr kumimoji="1" lang="ja-JP" altLang="en-US" sz="800" dirty="0"/>
          </a:p>
        </p:txBody>
      </p:sp>
      <p:sp>
        <p:nvSpPr>
          <p:cNvPr id="12" name="テキスト ボックス 7">
            <a:extLst>
              <a:ext uri="{FF2B5EF4-FFF2-40B4-BE49-F238E27FC236}">
                <a16:creationId xmlns:a16="http://schemas.microsoft.com/office/drawing/2014/main" id="{0532D206-3581-DBE4-636C-7DE5F72AAD5F}"/>
              </a:ext>
            </a:extLst>
          </p:cNvPr>
          <p:cNvSpPr txBox="1"/>
          <p:nvPr/>
        </p:nvSpPr>
        <p:spPr>
          <a:xfrm>
            <a:off x="5589240" y="14288"/>
            <a:ext cx="866572" cy="246221"/>
          </a:xfrm>
          <a:prstGeom prst="rect">
            <a:avLst/>
          </a:prstGeom>
          <a:noFill/>
        </p:spPr>
        <p:txBody>
          <a:bodyPr wrap="square" rtlCol="0">
            <a:spAutoFit/>
          </a:bodyPr>
          <a:lstStyle/>
          <a:p>
            <a:pPr rtl="0"/>
            <a:r>
              <a:rPr lang="ja-JP" altLang="en-US" sz="1000" dirty="0">
                <a:solidFill>
                  <a:schemeClr val="bg1">
                    <a:lumMod val="50000"/>
                  </a:schemeClr>
                </a:solidFill>
                <a:cs typeface="+mj-cs"/>
              </a:rPr>
              <a:t>ネパール語</a:t>
            </a:r>
            <a:endParaRPr lang="ne-np" sz="1000" dirty="0">
              <a:solidFill>
                <a:schemeClr val="bg1">
                  <a:lumMod val="50000"/>
                </a:schemeClr>
              </a:solidFill>
              <a:cs typeface="+mj-cs"/>
            </a:endParaRPr>
          </a:p>
        </p:txBody>
      </p:sp>
      <p:sp>
        <p:nvSpPr>
          <p:cNvPr id="15" name="Slide Number Placeholder 11">
            <a:extLst>
              <a:ext uri="{FF2B5EF4-FFF2-40B4-BE49-F238E27FC236}">
                <a16:creationId xmlns:a16="http://schemas.microsoft.com/office/drawing/2014/main" id="{81378A0C-F20E-5F3F-EACB-2FF0B5DC4E34}"/>
              </a:ext>
            </a:extLst>
          </p:cNvPr>
          <p:cNvSpPr>
            <a:spLocks noGrp="1"/>
          </p:cNvSpPr>
          <p:nvPr>
            <p:ph type="sldNum" sz="quarter" idx="12"/>
          </p:nvPr>
        </p:nvSpPr>
        <p:spPr>
          <a:xfrm>
            <a:off x="6237312" y="9460923"/>
            <a:ext cx="539476" cy="486833"/>
          </a:xfrm>
        </p:spPr>
        <p:txBody>
          <a:bodyPr/>
          <a:lstStyle/>
          <a:p>
            <a:pPr rtl="0"/>
            <a:fld id="{6E1340F4-D544-45CC-AC59-29028D878F1C}" type="slidenum">
              <a:rPr kumimoji="1" lang="ja-JP" altLang="en-US" smtClean="0"/>
              <a:pPr rtl="0"/>
              <a:t>4</a:t>
            </a:fld>
            <a:r>
              <a:rPr kumimoji="1" lang="en-US" altLang="ja-JP" dirty="0"/>
              <a:t>/4</a:t>
            </a:r>
            <a:endParaRPr kumimoji="1" lang="ja-JP" altLang="en-US" dirty="0"/>
          </a:p>
        </p:txBody>
      </p:sp>
      <p:pic>
        <p:nvPicPr>
          <p:cNvPr id="13" name="Picture 15">
            <a:extLst>
              <a:ext uri="{FF2B5EF4-FFF2-40B4-BE49-F238E27FC236}">
                <a16:creationId xmlns:a16="http://schemas.microsoft.com/office/drawing/2014/main" id="{A0EB890D-67B8-5C84-DDAA-FAB3E9DEE4C3}"/>
              </a:ext>
            </a:extLst>
          </p:cNvPr>
          <p:cNvPicPr>
            <a:picLocks noChangeAspect="1"/>
          </p:cNvPicPr>
          <p:nvPr/>
        </p:nvPicPr>
        <p:blipFill>
          <a:blip r:embed="rId5" cstate="print"/>
          <a:stretch>
            <a:fillRect/>
          </a:stretch>
        </p:blipFill>
        <p:spPr>
          <a:xfrm>
            <a:off x="6321804" y="65350"/>
            <a:ext cx="437261" cy="431015"/>
          </a:xfrm>
          <a:prstGeom prst="rect">
            <a:avLst/>
          </a:prstGeom>
        </p:spPr>
      </p:pic>
    </p:spTree>
    <p:extLst>
      <p:ext uri="{BB962C8B-B14F-4D97-AF65-F5344CB8AC3E}">
        <p14:creationId xmlns:p14="http://schemas.microsoft.com/office/powerpoint/2010/main" val="1273824157"/>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1" ma:contentTypeDescription="新しいドキュメントを作成します。" ma:contentTypeScope="" ma:versionID="8abc568855d61369157fdf9cf94a838b">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2f98fe556175d9888fbc51e772879312"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B34806-2D16-4EAB-823D-0F85E6DACFD5}">
  <ds:schemaRefs>
    <ds:schemaRef ds:uri="http://schemas.microsoft.com/sharepoint/v3/contenttype/forms"/>
  </ds:schemaRefs>
</ds:datastoreItem>
</file>

<file path=customXml/itemProps2.xml><?xml version="1.0" encoding="utf-8"?>
<ds:datastoreItem xmlns:ds="http://schemas.openxmlformats.org/officeDocument/2006/customXml" ds:itemID="{32FDA137-F76D-4018-9F1D-44FAE38D0D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c4e30-bd4c-493e-9827-f761ae7f285c"/>
    <ds:schemaRef ds:uri="5c054a63-b167-4c04-b5d0-d411ebb564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1034</Words>
  <Application>Microsoft Macintosh PowerPoint</Application>
  <PresentationFormat>A4 210 x 297 mm</PresentationFormat>
  <Paragraphs>103</Paragraphs>
  <Slides>4</Slides>
  <Notes>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HG丸ｺﾞｼｯｸM-PRO</vt:lpstr>
      <vt:lpstr>Arial</vt:lpstr>
      <vt:lpstr>Calibri</vt:lpstr>
      <vt:lpstr>Noto Sans Devanagari</vt:lpstr>
      <vt:lpstr>ホワイト</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wakui akiko</dc:creator>
  <cp:lastModifiedBy>稲垣 典子</cp:lastModifiedBy>
  <cp:revision>86</cp:revision>
  <cp:lastPrinted>2022-08-11T01:02:39Z</cp:lastPrinted>
  <dcterms:created xsi:type="dcterms:W3CDTF">2014-08-12T10:27:49Z</dcterms:created>
  <dcterms:modified xsi:type="dcterms:W3CDTF">2022-10-06T07:13:04Z</dcterms:modified>
</cp:coreProperties>
</file>